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54"/>
  </p:notesMasterIdLst>
  <p:handoutMasterIdLst>
    <p:handoutMasterId r:id="rId55"/>
  </p:handoutMasterIdLst>
  <p:sldIdLst>
    <p:sldId id="256" r:id="rId2"/>
    <p:sldId id="281" r:id="rId3"/>
    <p:sldId id="257" r:id="rId4"/>
    <p:sldId id="291" r:id="rId5"/>
    <p:sldId id="279" r:id="rId6"/>
    <p:sldId id="278" r:id="rId7"/>
    <p:sldId id="280" r:id="rId8"/>
    <p:sldId id="286" r:id="rId9"/>
    <p:sldId id="283" r:id="rId10"/>
    <p:sldId id="267" r:id="rId11"/>
    <p:sldId id="285" r:id="rId12"/>
    <p:sldId id="276" r:id="rId13"/>
    <p:sldId id="277" r:id="rId14"/>
    <p:sldId id="274" r:id="rId15"/>
    <p:sldId id="275" r:id="rId16"/>
    <p:sldId id="266" r:id="rId17"/>
    <p:sldId id="268" r:id="rId18"/>
    <p:sldId id="272" r:id="rId19"/>
    <p:sldId id="269" r:id="rId20"/>
    <p:sldId id="270" r:id="rId21"/>
    <p:sldId id="273" r:id="rId22"/>
    <p:sldId id="284" r:id="rId23"/>
    <p:sldId id="258" r:id="rId24"/>
    <p:sldId id="259" r:id="rId25"/>
    <p:sldId id="260" r:id="rId26"/>
    <p:sldId id="262" r:id="rId27"/>
    <p:sldId id="261" r:id="rId28"/>
    <p:sldId id="263" r:id="rId29"/>
    <p:sldId id="265" r:id="rId30"/>
    <p:sldId id="264" r:id="rId31"/>
    <p:sldId id="307" r:id="rId32"/>
    <p:sldId id="288" r:id="rId33"/>
    <p:sldId id="289" r:id="rId34"/>
    <p:sldId id="290" r:id="rId35"/>
    <p:sldId id="292" r:id="rId36"/>
    <p:sldId id="294" r:id="rId37"/>
    <p:sldId id="287" r:id="rId38"/>
    <p:sldId id="271" r:id="rId39"/>
    <p:sldId id="282" r:id="rId40"/>
    <p:sldId id="293" r:id="rId41"/>
    <p:sldId id="295" r:id="rId42"/>
    <p:sldId id="296" r:id="rId43"/>
    <p:sldId id="302" r:id="rId44"/>
    <p:sldId id="301" r:id="rId45"/>
    <p:sldId id="297" r:id="rId46"/>
    <p:sldId id="303" r:id="rId47"/>
    <p:sldId id="298" r:id="rId48"/>
    <p:sldId id="304" r:id="rId49"/>
    <p:sldId id="299" r:id="rId50"/>
    <p:sldId id="305" r:id="rId51"/>
    <p:sldId id="300" r:id="rId52"/>
    <p:sldId id="306"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5F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10" autoAdjust="0"/>
    <p:restoredTop sz="80325" autoAdjust="0"/>
  </p:normalViewPr>
  <p:slideViewPr>
    <p:cSldViewPr snapToGrid="0" snapToObjects="1">
      <p:cViewPr varScale="1">
        <p:scale>
          <a:sx n="143" d="100"/>
          <a:sy n="143" d="100"/>
        </p:scale>
        <p:origin x="-520" y="-208"/>
      </p:cViewPr>
      <p:guideLst>
        <p:guide orient="horz" pos="2160"/>
        <p:guide pos="2880"/>
      </p:guideLst>
    </p:cSldViewPr>
  </p:slideViewPr>
  <p:notesTextViewPr>
    <p:cViewPr>
      <p:scale>
        <a:sx n="100" d="100"/>
        <a:sy n="100" d="100"/>
      </p:scale>
      <p:origin x="0" y="302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F3338A-49E7-7F42-916D-FAEC36419877}" type="doc">
      <dgm:prSet loTypeId="urn:microsoft.com/office/officeart/2009/3/layout/RandomtoResultProcess" loCatId="" qsTypeId="urn:microsoft.com/office/officeart/2005/8/quickstyle/simple4" qsCatId="simple" csTypeId="urn:microsoft.com/office/officeart/2005/8/colors/colorful1" csCatId="colorful" phldr="1"/>
      <dgm:spPr/>
      <dgm:t>
        <a:bodyPr/>
        <a:lstStyle/>
        <a:p>
          <a:endParaRPr lang="en-US"/>
        </a:p>
      </dgm:t>
    </dgm:pt>
    <dgm:pt modelId="{D5DCDC4C-D078-CC4E-9087-5C4C055B4A9A}">
      <dgm:prSet phldrT="[Text]"/>
      <dgm:spPr/>
      <dgm:t>
        <a:bodyPr/>
        <a:lstStyle/>
        <a:p>
          <a:r>
            <a:rPr lang="en-US" dirty="0" smtClean="0">
              <a:solidFill>
                <a:srgbClr val="FF6600"/>
              </a:solidFill>
              <a:effectLst/>
            </a:rPr>
            <a:t>Integrated Curriculum</a:t>
          </a:r>
          <a:endParaRPr lang="en-US" dirty="0"/>
        </a:p>
      </dgm:t>
    </dgm:pt>
    <dgm:pt modelId="{DAB77418-C774-A848-AB19-4C8524216450}" type="parTrans" cxnId="{B15C5612-5E72-CA40-AD14-960AFEAAA2A7}">
      <dgm:prSet/>
      <dgm:spPr/>
      <dgm:t>
        <a:bodyPr/>
        <a:lstStyle/>
        <a:p>
          <a:endParaRPr lang="en-US"/>
        </a:p>
      </dgm:t>
    </dgm:pt>
    <dgm:pt modelId="{E05C8801-2601-5A43-88DC-50F7195B943F}" type="sibTrans" cxnId="{B15C5612-5E72-CA40-AD14-960AFEAAA2A7}">
      <dgm:prSet/>
      <dgm:spPr/>
      <dgm:t>
        <a:bodyPr/>
        <a:lstStyle/>
        <a:p>
          <a:endParaRPr lang="en-US"/>
        </a:p>
      </dgm:t>
    </dgm:pt>
    <dgm:pt modelId="{8045E085-A2DC-CA4E-9CC9-62E1770E297C}">
      <dgm:prSet phldrT="[Text]"/>
      <dgm:spPr/>
      <dgm:t>
        <a:bodyPr/>
        <a:lstStyle/>
        <a:p>
          <a:r>
            <a:rPr lang="en-US" dirty="0"/>
            <a:t>English L.A.</a:t>
          </a:r>
        </a:p>
      </dgm:t>
    </dgm:pt>
    <dgm:pt modelId="{844031F6-DDC6-4B4E-8EB0-D1A40A857815}" type="parTrans" cxnId="{CBAADBBE-7C6C-6A4C-A07D-1F27895A1C81}">
      <dgm:prSet/>
      <dgm:spPr/>
      <dgm:t>
        <a:bodyPr/>
        <a:lstStyle/>
        <a:p>
          <a:endParaRPr lang="en-US"/>
        </a:p>
      </dgm:t>
    </dgm:pt>
    <dgm:pt modelId="{73225F80-DC82-E84B-BE6D-19EA9097FC07}" type="sibTrans" cxnId="{CBAADBBE-7C6C-6A4C-A07D-1F27895A1C81}">
      <dgm:prSet/>
      <dgm:spPr/>
      <dgm:t>
        <a:bodyPr/>
        <a:lstStyle/>
        <a:p>
          <a:endParaRPr lang="en-US"/>
        </a:p>
      </dgm:t>
    </dgm:pt>
    <dgm:pt modelId="{269C5D5F-EF29-B94D-8197-AA70857DADC7}">
      <dgm:prSet phldrT="[Text]"/>
      <dgm:spPr/>
      <dgm:t>
        <a:bodyPr/>
        <a:lstStyle/>
        <a:p>
          <a:r>
            <a:rPr lang="en-US" dirty="0"/>
            <a:t>Science</a:t>
          </a:r>
        </a:p>
      </dgm:t>
    </dgm:pt>
    <dgm:pt modelId="{554ACABD-F362-BD46-8490-C4BEF4CE9A00}" type="parTrans" cxnId="{98B8FB04-DB3E-BE46-B53B-521CCAFBDB48}">
      <dgm:prSet/>
      <dgm:spPr/>
      <dgm:t>
        <a:bodyPr/>
        <a:lstStyle/>
        <a:p>
          <a:endParaRPr lang="en-US"/>
        </a:p>
      </dgm:t>
    </dgm:pt>
    <dgm:pt modelId="{128C1DD7-8474-AD49-93A8-4217A6747EE7}" type="sibTrans" cxnId="{98B8FB04-DB3E-BE46-B53B-521CCAFBDB48}">
      <dgm:prSet/>
      <dgm:spPr/>
      <dgm:t>
        <a:bodyPr/>
        <a:lstStyle/>
        <a:p>
          <a:endParaRPr lang="en-US"/>
        </a:p>
      </dgm:t>
    </dgm:pt>
    <dgm:pt modelId="{3E8D211F-E45F-514D-9B69-6094794C3B39}">
      <dgm:prSet phldrT="[Text]"/>
      <dgm:spPr/>
      <dgm:t>
        <a:bodyPr/>
        <a:lstStyle/>
        <a:p>
          <a:r>
            <a:rPr lang="en-US" dirty="0"/>
            <a:t>Drama</a:t>
          </a:r>
        </a:p>
      </dgm:t>
    </dgm:pt>
    <dgm:pt modelId="{0389093B-752F-5449-879D-A61F9BA1F8C6}" type="parTrans" cxnId="{EC3CDEBD-3EB1-4B44-A7DF-56B1C2F8DDBA}">
      <dgm:prSet/>
      <dgm:spPr/>
      <dgm:t>
        <a:bodyPr/>
        <a:lstStyle/>
        <a:p>
          <a:endParaRPr lang="en-US"/>
        </a:p>
      </dgm:t>
    </dgm:pt>
    <dgm:pt modelId="{3B884862-919F-E248-A4FA-A83D27700A0C}" type="sibTrans" cxnId="{EC3CDEBD-3EB1-4B44-A7DF-56B1C2F8DDBA}">
      <dgm:prSet/>
      <dgm:spPr/>
      <dgm:t>
        <a:bodyPr/>
        <a:lstStyle/>
        <a:p>
          <a:endParaRPr lang="en-US"/>
        </a:p>
      </dgm:t>
    </dgm:pt>
    <dgm:pt modelId="{617C2C40-2998-E74E-88C8-1F14EFB6716A}">
      <dgm:prSet phldrT="[Text]"/>
      <dgm:spPr/>
      <dgm:t>
        <a:bodyPr/>
        <a:lstStyle/>
        <a:p>
          <a:r>
            <a:rPr lang="en-US" dirty="0"/>
            <a:t>Geography</a:t>
          </a:r>
        </a:p>
      </dgm:t>
    </dgm:pt>
    <dgm:pt modelId="{8A812335-2EF0-9848-BE84-DAC005153646}" type="parTrans" cxnId="{0E337824-B176-DA45-B6B0-AE408B742751}">
      <dgm:prSet/>
      <dgm:spPr/>
      <dgm:t>
        <a:bodyPr/>
        <a:lstStyle/>
        <a:p>
          <a:endParaRPr lang="en-US"/>
        </a:p>
      </dgm:t>
    </dgm:pt>
    <dgm:pt modelId="{3AB30348-34DD-6941-AD2F-4008F729FF2B}" type="sibTrans" cxnId="{0E337824-B176-DA45-B6B0-AE408B742751}">
      <dgm:prSet/>
      <dgm:spPr/>
      <dgm:t>
        <a:bodyPr/>
        <a:lstStyle/>
        <a:p>
          <a:endParaRPr lang="en-US"/>
        </a:p>
      </dgm:t>
    </dgm:pt>
    <dgm:pt modelId="{CFEA6E9C-3275-F149-9501-578C83BADB5C}">
      <dgm:prSet phldrT="[Text]"/>
      <dgm:spPr/>
      <dgm:t>
        <a:bodyPr/>
        <a:lstStyle/>
        <a:p>
          <a:r>
            <a:rPr lang="en-US" dirty="0"/>
            <a:t>Physical Education</a:t>
          </a:r>
        </a:p>
      </dgm:t>
    </dgm:pt>
    <dgm:pt modelId="{65677F7C-3411-094C-8B29-0D75C1BF6426}" type="parTrans" cxnId="{C5D8607A-BE73-134F-ACBA-DE5F3BCC1565}">
      <dgm:prSet/>
      <dgm:spPr/>
      <dgm:t>
        <a:bodyPr/>
        <a:lstStyle/>
        <a:p>
          <a:endParaRPr lang="en-US"/>
        </a:p>
      </dgm:t>
    </dgm:pt>
    <dgm:pt modelId="{B0EBAEEE-D2A8-1C4E-BDED-C21F408E4E5E}" type="sibTrans" cxnId="{C5D8607A-BE73-134F-ACBA-DE5F3BCC1565}">
      <dgm:prSet/>
      <dgm:spPr/>
      <dgm:t>
        <a:bodyPr/>
        <a:lstStyle/>
        <a:p>
          <a:endParaRPr lang="en-US"/>
        </a:p>
      </dgm:t>
    </dgm:pt>
    <dgm:pt modelId="{D0066D7F-671A-F84D-8F72-ED6BB2FAF642}">
      <dgm:prSet phldrT="[Text]"/>
      <dgm:spPr/>
      <dgm:t>
        <a:bodyPr/>
        <a:lstStyle/>
        <a:p>
          <a:r>
            <a:rPr lang="en-US" dirty="0"/>
            <a:t>Math</a:t>
          </a:r>
        </a:p>
      </dgm:t>
    </dgm:pt>
    <dgm:pt modelId="{987F86F3-8F58-394B-AB08-CD5CD82F1A88}" type="parTrans" cxnId="{9E982703-B549-814D-A5C0-0192226C38A8}">
      <dgm:prSet/>
      <dgm:spPr/>
      <dgm:t>
        <a:bodyPr/>
        <a:lstStyle/>
        <a:p>
          <a:endParaRPr lang="en-US"/>
        </a:p>
      </dgm:t>
    </dgm:pt>
    <dgm:pt modelId="{75D7993F-1E27-4549-8D25-E38DD9B464CE}" type="sibTrans" cxnId="{9E982703-B549-814D-A5C0-0192226C38A8}">
      <dgm:prSet/>
      <dgm:spPr/>
      <dgm:t>
        <a:bodyPr/>
        <a:lstStyle/>
        <a:p>
          <a:endParaRPr lang="en-US"/>
        </a:p>
      </dgm:t>
    </dgm:pt>
    <dgm:pt modelId="{41CB1420-9583-E94A-B6B4-33E49F80078D}">
      <dgm:prSet phldrT="[Text]"/>
      <dgm:spPr/>
      <dgm:t>
        <a:bodyPr/>
        <a:lstStyle/>
        <a:p>
          <a:r>
            <a:rPr lang="en-US" dirty="0"/>
            <a:t>Design &amp; Technology</a:t>
          </a:r>
        </a:p>
      </dgm:t>
    </dgm:pt>
    <dgm:pt modelId="{1817193C-82A3-0946-B511-9B7ECA51DEE5}" type="parTrans" cxnId="{19B24B10-1CFD-2E47-9016-2F3B77DD2AB4}">
      <dgm:prSet/>
      <dgm:spPr/>
      <dgm:t>
        <a:bodyPr/>
        <a:lstStyle/>
        <a:p>
          <a:endParaRPr lang="en-US"/>
        </a:p>
      </dgm:t>
    </dgm:pt>
    <dgm:pt modelId="{4F1D2B03-83A3-9D40-8C2C-0694706D14B0}" type="sibTrans" cxnId="{19B24B10-1CFD-2E47-9016-2F3B77DD2AB4}">
      <dgm:prSet/>
      <dgm:spPr/>
      <dgm:t>
        <a:bodyPr/>
        <a:lstStyle/>
        <a:p>
          <a:endParaRPr lang="en-US"/>
        </a:p>
      </dgm:t>
    </dgm:pt>
    <dgm:pt modelId="{45E2D9E9-D6D0-E946-AB7E-C6EFBA89E47B}">
      <dgm:prSet phldrT="[Text]"/>
      <dgm:spPr/>
      <dgm:t>
        <a:bodyPr/>
        <a:lstStyle/>
        <a:p>
          <a:r>
            <a:rPr lang="en-US" dirty="0"/>
            <a:t>History</a:t>
          </a:r>
        </a:p>
      </dgm:t>
    </dgm:pt>
    <dgm:pt modelId="{E6389C38-7550-0549-863C-6A9126C83BC2}" type="parTrans" cxnId="{984AA19E-00C0-9045-9C66-E0D12039EB6E}">
      <dgm:prSet/>
      <dgm:spPr/>
      <dgm:t>
        <a:bodyPr/>
        <a:lstStyle/>
        <a:p>
          <a:endParaRPr lang="en-US"/>
        </a:p>
      </dgm:t>
    </dgm:pt>
    <dgm:pt modelId="{5AA6A310-829F-1848-87F7-BB3F62E61172}" type="sibTrans" cxnId="{984AA19E-00C0-9045-9C66-E0D12039EB6E}">
      <dgm:prSet/>
      <dgm:spPr/>
      <dgm:t>
        <a:bodyPr/>
        <a:lstStyle/>
        <a:p>
          <a:endParaRPr lang="en-US"/>
        </a:p>
      </dgm:t>
    </dgm:pt>
    <dgm:pt modelId="{8DCD1B32-9A06-3142-8C83-08B9BDFDD892}">
      <dgm:prSet phldrT="[Text]"/>
      <dgm:spPr/>
      <dgm:t>
        <a:bodyPr/>
        <a:lstStyle/>
        <a:p>
          <a:r>
            <a:rPr lang="en-US" dirty="0"/>
            <a:t>Music</a:t>
          </a:r>
        </a:p>
      </dgm:t>
    </dgm:pt>
    <dgm:pt modelId="{79E97937-CAB0-7D47-909C-8F33646CDBCA}" type="parTrans" cxnId="{21FCEBE3-D61D-AD4B-9AB5-D06100656EFF}">
      <dgm:prSet/>
      <dgm:spPr/>
      <dgm:t>
        <a:bodyPr/>
        <a:lstStyle/>
        <a:p>
          <a:endParaRPr lang="en-US"/>
        </a:p>
      </dgm:t>
    </dgm:pt>
    <dgm:pt modelId="{6846A8AC-32F0-2A49-8871-AA5F72E6F8E4}" type="sibTrans" cxnId="{21FCEBE3-D61D-AD4B-9AB5-D06100656EFF}">
      <dgm:prSet/>
      <dgm:spPr/>
      <dgm:t>
        <a:bodyPr/>
        <a:lstStyle/>
        <a:p>
          <a:endParaRPr lang="en-US"/>
        </a:p>
      </dgm:t>
    </dgm:pt>
    <dgm:pt modelId="{214FD45D-4CC7-3040-81E2-0359DBF9844D}">
      <dgm:prSet phldrT="[Text]"/>
      <dgm:spPr/>
      <dgm:t>
        <a:bodyPr/>
        <a:lstStyle/>
        <a:p>
          <a:r>
            <a:rPr lang="en-US" dirty="0"/>
            <a:t>Visual Art</a:t>
          </a:r>
        </a:p>
      </dgm:t>
    </dgm:pt>
    <dgm:pt modelId="{421950BE-240F-E94C-811E-303683EAEC29}" type="parTrans" cxnId="{FE3839A6-4588-8249-8B7C-67169A24EEAD}">
      <dgm:prSet/>
      <dgm:spPr/>
      <dgm:t>
        <a:bodyPr/>
        <a:lstStyle/>
        <a:p>
          <a:endParaRPr lang="en-US"/>
        </a:p>
      </dgm:t>
    </dgm:pt>
    <dgm:pt modelId="{535D3C35-4CD7-0945-93F1-F63554E6DB78}" type="sibTrans" cxnId="{FE3839A6-4588-8249-8B7C-67169A24EEAD}">
      <dgm:prSet/>
      <dgm:spPr/>
      <dgm:t>
        <a:bodyPr/>
        <a:lstStyle/>
        <a:p>
          <a:endParaRPr lang="en-US"/>
        </a:p>
      </dgm:t>
    </dgm:pt>
    <dgm:pt modelId="{E36E734A-9176-3045-AAA2-E8028BDF4DB0}">
      <dgm:prSet phldrT="[Text]"/>
      <dgm:spPr/>
      <dgm:t>
        <a:bodyPr/>
        <a:lstStyle/>
        <a:p>
          <a:r>
            <a:rPr lang="en-US" dirty="0"/>
            <a:t>Dance</a:t>
          </a:r>
        </a:p>
      </dgm:t>
    </dgm:pt>
    <dgm:pt modelId="{39A2644A-75E3-8742-94CE-1D0B8BB0818B}" type="parTrans" cxnId="{384B01AE-3125-0A44-AB36-07A04A8ABBF5}">
      <dgm:prSet/>
      <dgm:spPr/>
      <dgm:t>
        <a:bodyPr/>
        <a:lstStyle/>
        <a:p>
          <a:endParaRPr lang="en-US"/>
        </a:p>
      </dgm:t>
    </dgm:pt>
    <dgm:pt modelId="{4AB464C5-7270-5546-A264-DED0560D66DC}" type="sibTrans" cxnId="{384B01AE-3125-0A44-AB36-07A04A8ABBF5}">
      <dgm:prSet/>
      <dgm:spPr/>
      <dgm:t>
        <a:bodyPr/>
        <a:lstStyle/>
        <a:p>
          <a:endParaRPr lang="en-US"/>
        </a:p>
      </dgm:t>
    </dgm:pt>
    <dgm:pt modelId="{C21DA186-D92F-8D4F-8531-501463A47F7F}" type="pres">
      <dgm:prSet presAssocID="{77F3338A-49E7-7F42-916D-FAEC36419877}" presName="Name0" presStyleCnt="0">
        <dgm:presLayoutVars>
          <dgm:dir/>
          <dgm:animOne val="branch"/>
          <dgm:animLvl val="lvl"/>
        </dgm:presLayoutVars>
      </dgm:prSet>
      <dgm:spPr/>
      <dgm:t>
        <a:bodyPr/>
        <a:lstStyle/>
        <a:p>
          <a:endParaRPr lang="en-US"/>
        </a:p>
      </dgm:t>
    </dgm:pt>
    <dgm:pt modelId="{40269A1A-0ACE-9A47-8848-26AECCF7B432}" type="pres">
      <dgm:prSet presAssocID="{D5DCDC4C-D078-CC4E-9087-5C4C055B4A9A}" presName="chaos" presStyleCnt="0"/>
      <dgm:spPr/>
    </dgm:pt>
    <dgm:pt modelId="{64A5A18D-8FEE-8E4D-9C6D-2250A60FE853}" type="pres">
      <dgm:prSet presAssocID="{D5DCDC4C-D078-CC4E-9087-5C4C055B4A9A}" presName="parTx1" presStyleLbl="revTx" presStyleIdx="0" presStyleCnt="2" custScaleX="192951"/>
      <dgm:spPr/>
      <dgm:t>
        <a:bodyPr/>
        <a:lstStyle/>
        <a:p>
          <a:endParaRPr lang="en-US"/>
        </a:p>
      </dgm:t>
    </dgm:pt>
    <dgm:pt modelId="{51671749-0468-FE46-8292-96E9DECE0B4A}" type="pres">
      <dgm:prSet presAssocID="{D5DCDC4C-D078-CC4E-9087-5C4C055B4A9A}" presName="desTx1" presStyleLbl="revTx" presStyleIdx="1" presStyleCnt="2">
        <dgm:presLayoutVars>
          <dgm:bulletEnabled val="1"/>
        </dgm:presLayoutVars>
      </dgm:prSet>
      <dgm:spPr/>
      <dgm:t>
        <a:bodyPr/>
        <a:lstStyle/>
        <a:p>
          <a:endParaRPr lang="en-US"/>
        </a:p>
      </dgm:t>
    </dgm:pt>
    <dgm:pt modelId="{BA61B380-A96D-5142-A9A2-BB8EB73A8018}" type="pres">
      <dgm:prSet presAssocID="{D5DCDC4C-D078-CC4E-9087-5C4C055B4A9A}" presName="c1" presStyleLbl="node1" presStyleIdx="0" presStyleCnt="18"/>
      <dgm:spPr/>
    </dgm:pt>
    <dgm:pt modelId="{DF29D1F1-8222-ED4B-B204-01039F03C1F0}" type="pres">
      <dgm:prSet presAssocID="{D5DCDC4C-D078-CC4E-9087-5C4C055B4A9A}" presName="c2" presStyleLbl="node1" presStyleIdx="1" presStyleCnt="18"/>
      <dgm:spPr/>
    </dgm:pt>
    <dgm:pt modelId="{DB5C743E-3995-E042-A4EA-429120597562}" type="pres">
      <dgm:prSet presAssocID="{D5DCDC4C-D078-CC4E-9087-5C4C055B4A9A}" presName="c3" presStyleLbl="node1" presStyleIdx="2" presStyleCnt="18"/>
      <dgm:spPr/>
    </dgm:pt>
    <dgm:pt modelId="{C773316A-3239-0944-86F2-3096CC8ADA2C}" type="pres">
      <dgm:prSet presAssocID="{D5DCDC4C-D078-CC4E-9087-5C4C055B4A9A}" presName="c4" presStyleLbl="node1" presStyleIdx="3" presStyleCnt="18"/>
      <dgm:spPr/>
    </dgm:pt>
    <dgm:pt modelId="{35467FD7-C35D-404E-ADD8-B2B9631551EC}" type="pres">
      <dgm:prSet presAssocID="{D5DCDC4C-D078-CC4E-9087-5C4C055B4A9A}" presName="c5" presStyleLbl="node1" presStyleIdx="4" presStyleCnt="18"/>
      <dgm:spPr/>
    </dgm:pt>
    <dgm:pt modelId="{4BA45B15-E9EA-D344-BA9E-9DB5727400CE}" type="pres">
      <dgm:prSet presAssocID="{D5DCDC4C-D078-CC4E-9087-5C4C055B4A9A}" presName="c6" presStyleLbl="node1" presStyleIdx="5" presStyleCnt="18"/>
      <dgm:spPr/>
    </dgm:pt>
    <dgm:pt modelId="{0415283A-D5DC-F549-9711-EE0ED4369381}" type="pres">
      <dgm:prSet presAssocID="{D5DCDC4C-D078-CC4E-9087-5C4C055B4A9A}" presName="c7" presStyleLbl="node1" presStyleIdx="6" presStyleCnt="18"/>
      <dgm:spPr/>
    </dgm:pt>
    <dgm:pt modelId="{182B9544-C524-B247-A89F-3ED2F13A85ED}" type="pres">
      <dgm:prSet presAssocID="{D5DCDC4C-D078-CC4E-9087-5C4C055B4A9A}" presName="c8" presStyleLbl="node1" presStyleIdx="7" presStyleCnt="18"/>
      <dgm:spPr/>
    </dgm:pt>
    <dgm:pt modelId="{0525904E-9EE9-8949-BDD3-7BFB45F1743F}" type="pres">
      <dgm:prSet presAssocID="{D5DCDC4C-D078-CC4E-9087-5C4C055B4A9A}" presName="c9" presStyleLbl="node1" presStyleIdx="8" presStyleCnt="18"/>
      <dgm:spPr/>
    </dgm:pt>
    <dgm:pt modelId="{EA5D5F23-88AC-1744-B904-4FEC7D874D9F}" type="pres">
      <dgm:prSet presAssocID="{D5DCDC4C-D078-CC4E-9087-5C4C055B4A9A}" presName="c10" presStyleLbl="node1" presStyleIdx="9" presStyleCnt="18"/>
      <dgm:spPr/>
    </dgm:pt>
    <dgm:pt modelId="{F54C7707-E723-F34E-8AEA-7F2E4ABDF4D7}" type="pres">
      <dgm:prSet presAssocID="{D5DCDC4C-D078-CC4E-9087-5C4C055B4A9A}" presName="c11" presStyleLbl="node1" presStyleIdx="10" presStyleCnt="18"/>
      <dgm:spPr/>
    </dgm:pt>
    <dgm:pt modelId="{4FA501E9-35D9-9547-BD6F-1BB3202E4CCA}" type="pres">
      <dgm:prSet presAssocID="{D5DCDC4C-D078-CC4E-9087-5C4C055B4A9A}" presName="c12" presStyleLbl="node1" presStyleIdx="11" presStyleCnt="18"/>
      <dgm:spPr/>
    </dgm:pt>
    <dgm:pt modelId="{AC1FF61A-2A77-C049-8B6C-879AE4EBD3F9}" type="pres">
      <dgm:prSet presAssocID="{D5DCDC4C-D078-CC4E-9087-5C4C055B4A9A}" presName="c13" presStyleLbl="node1" presStyleIdx="12" presStyleCnt="18"/>
      <dgm:spPr/>
    </dgm:pt>
    <dgm:pt modelId="{553F0F36-65A3-0D4A-B76C-94931DD142FB}" type="pres">
      <dgm:prSet presAssocID="{D5DCDC4C-D078-CC4E-9087-5C4C055B4A9A}" presName="c14" presStyleLbl="node1" presStyleIdx="13" presStyleCnt="18"/>
      <dgm:spPr/>
    </dgm:pt>
    <dgm:pt modelId="{0B99EB33-9C7B-A64C-9159-5C48193D187B}" type="pres">
      <dgm:prSet presAssocID="{D5DCDC4C-D078-CC4E-9087-5C4C055B4A9A}" presName="c15" presStyleLbl="node1" presStyleIdx="14" presStyleCnt="18"/>
      <dgm:spPr/>
    </dgm:pt>
    <dgm:pt modelId="{9747F1DF-333F-BB40-9E36-902B74274112}" type="pres">
      <dgm:prSet presAssocID="{D5DCDC4C-D078-CC4E-9087-5C4C055B4A9A}" presName="c16" presStyleLbl="node1" presStyleIdx="15" presStyleCnt="18"/>
      <dgm:spPr/>
    </dgm:pt>
    <dgm:pt modelId="{4A3CB293-27B4-9044-994C-AE71093E71B9}" type="pres">
      <dgm:prSet presAssocID="{D5DCDC4C-D078-CC4E-9087-5C4C055B4A9A}" presName="c17" presStyleLbl="node1" presStyleIdx="16" presStyleCnt="18"/>
      <dgm:spPr/>
    </dgm:pt>
    <dgm:pt modelId="{84F320B7-F9B2-F246-AD03-56567DB18578}" type="pres">
      <dgm:prSet presAssocID="{D5DCDC4C-D078-CC4E-9087-5C4C055B4A9A}" presName="c18" presStyleLbl="node1" presStyleIdx="17" presStyleCnt="18"/>
      <dgm:spPr/>
    </dgm:pt>
  </dgm:ptLst>
  <dgm:cxnLst>
    <dgm:cxn modelId="{98B8FB04-DB3E-BE46-B53B-521CCAFBDB48}" srcId="{D5DCDC4C-D078-CC4E-9087-5C4C055B4A9A}" destId="{269C5D5F-EF29-B94D-8197-AA70857DADC7}" srcOrd="1" destOrd="0" parTransId="{554ACABD-F362-BD46-8490-C4BEF4CE9A00}" sibTransId="{128C1DD7-8474-AD49-93A8-4217A6747EE7}"/>
    <dgm:cxn modelId="{984AA19E-00C0-9045-9C66-E0D12039EB6E}" srcId="{D5DCDC4C-D078-CC4E-9087-5C4C055B4A9A}" destId="{45E2D9E9-D6D0-E946-AB7E-C6EFBA89E47B}" srcOrd="7" destOrd="0" parTransId="{E6389C38-7550-0549-863C-6A9126C83BC2}" sibTransId="{5AA6A310-829F-1848-87F7-BB3F62E61172}"/>
    <dgm:cxn modelId="{345EEFCF-88FC-0E4A-B400-DC4C8B6EF16B}" type="presOf" srcId="{269C5D5F-EF29-B94D-8197-AA70857DADC7}" destId="{51671749-0468-FE46-8292-96E9DECE0B4A}" srcOrd="0" destOrd="1" presId="urn:microsoft.com/office/officeart/2009/3/layout/RandomtoResultProcess"/>
    <dgm:cxn modelId="{21FCEBE3-D61D-AD4B-9AB5-D06100656EFF}" srcId="{D5DCDC4C-D078-CC4E-9087-5C4C055B4A9A}" destId="{8DCD1B32-9A06-3142-8C83-08B9BDFDD892}" srcOrd="8" destOrd="0" parTransId="{79E97937-CAB0-7D47-909C-8F33646CDBCA}" sibTransId="{6846A8AC-32F0-2A49-8871-AA5F72E6F8E4}"/>
    <dgm:cxn modelId="{9E982703-B549-814D-A5C0-0192226C38A8}" srcId="{D5DCDC4C-D078-CC4E-9087-5C4C055B4A9A}" destId="{D0066D7F-671A-F84D-8F72-ED6BB2FAF642}" srcOrd="5" destOrd="0" parTransId="{987F86F3-8F58-394B-AB08-CD5CD82F1A88}" sibTransId="{75D7993F-1E27-4549-8D25-E38DD9B464CE}"/>
    <dgm:cxn modelId="{A224EC1B-805A-C642-9F32-5ED6582593F4}" type="presOf" srcId="{214FD45D-4CC7-3040-81E2-0359DBF9844D}" destId="{51671749-0468-FE46-8292-96E9DECE0B4A}" srcOrd="0" destOrd="9" presId="urn:microsoft.com/office/officeart/2009/3/layout/RandomtoResultProcess"/>
    <dgm:cxn modelId="{CBAADBBE-7C6C-6A4C-A07D-1F27895A1C81}" srcId="{D5DCDC4C-D078-CC4E-9087-5C4C055B4A9A}" destId="{8045E085-A2DC-CA4E-9CC9-62E1770E297C}" srcOrd="0" destOrd="0" parTransId="{844031F6-DDC6-4B4E-8EB0-D1A40A857815}" sibTransId="{73225F80-DC82-E84B-BE6D-19EA9097FC07}"/>
    <dgm:cxn modelId="{E14D1149-F76B-2E4D-B113-0FBAAC76A3DA}" type="presOf" srcId="{41CB1420-9583-E94A-B6B4-33E49F80078D}" destId="{51671749-0468-FE46-8292-96E9DECE0B4A}" srcOrd="0" destOrd="6" presId="urn:microsoft.com/office/officeart/2009/3/layout/RandomtoResultProcess"/>
    <dgm:cxn modelId="{0BA32F05-0C65-7E41-9EDD-E28EDA89B420}" type="presOf" srcId="{D5DCDC4C-D078-CC4E-9087-5C4C055B4A9A}" destId="{64A5A18D-8FEE-8E4D-9C6D-2250A60FE853}" srcOrd="0" destOrd="0" presId="urn:microsoft.com/office/officeart/2009/3/layout/RandomtoResultProcess"/>
    <dgm:cxn modelId="{C652F1E6-2246-6240-9F6A-C5C95FEF1EA5}" type="presOf" srcId="{617C2C40-2998-E74E-88C8-1F14EFB6716A}" destId="{51671749-0468-FE46-8292-96E9DECE0B4A}" srcOrd="0" destOrd="3" presId="urn:microsoft.com/office/officeart/2009/3/layout/RandomtoResultProcess"/>
    <dgm:cxn modelId="{BE871B0B-FAAE-3841-B158-E7A70C6583B2}" type="presOf" srcId="{CFEA6E9C-3275-F149-9501-578C83BADB5C}" destId="{51671749-0468-FE46-8292-96E9DECE0B4A}" srcOrd="0" destOrd="4" presId="urn:microsoft.com/office/officeart/2009/3/layout/RandomtoResultProcess"/>
    <dgm:cxn modelId="{EC3CDEBD-3EB1-4B44-A7DF-56B1C2F8DDBA}" srcId="{D5DCDC4C-D078-CC4E-9087-5C4C055B4A9A}" destId="{3E8D211F-E45F-514D-9B69-6094794C3B39}" srcOrd="2" destOrd="0" parTransId="{0389093B-752F-5449-879D-A61F9BA1F8C6}" sibTransId="{3B884862-919F-E248-A4FA-A83D27700A0C}"/>
    <dgm:cxn modelId="{CE72B03B-CD6D-EF4D-83AC-2ADEB53DEE17}" type="presOf" srcId="{77F3338A-49E7-7F42-916D-FAEC36419877}" destId="{C21DA186-D92F-8D4F-8531-501463A47F7F}" srcOrd="0" destOrd="0" presId="urn:microsoft.com/office/officeart/2009/3/layout/RandomtoResultProcess"/>
    <dgm:cxn modelId="{19B24B10-1CFD-2E47-9016-2F3B77DD2AB4}" srcId="{D5DCDC4C-D078-CC4E-9087-5C4C055B4A9A}" destId="{41CB1420-9583-E94A-B6B4-33E49F80078D}" srcOrd="6" destOrd="0" parTransId="{1817193C-82A3-0946-B511-9B7ECA51DEE5}" sibTransId="{4F1D2B03-83A3-9D40-8C2C-0694706D14B0}"/>
    <dgm:cxn modelId="{EF5A795B-ACFB-B745-A08E-6599B677CA4E}" type="presOf" srcId="{8045E085-A2DC-CA4E-9CC9-62E1770E297C}" destId="{51671749-0468-FE46-8292-96E9DECE0B4A}" srcOrd="0" destOrd="0" presId="urn:microsoft.com/office/officeart/2009/3/layout/RandomtoResultProcess"/>
    <dgm:cxn modelId="{CFD19F1F-D6F2-574C-ACA4-BDC056E2117E}" type="presOf" srcId="{8DCD1B32-9A06-3142-8C83-08B9BDFDD892}" destId="{51671749-0468-FE46-8292-96E9DECE0B4A}" srcOrd="0" destOrd="8" presId="urn:microsoft.com/office/officeart/2009/3/layout/RandomtoResultProcess"/>
    <dgm:cxn modelId="{FE3839A6-4588-8249-8B7C-67169A24EEAD}" srcId="{D5DCDC4C-D078-CC4E-9087-5C4C055B4A9A}" destId="{214FD45D-4CC7-3040-81E2-0359DBF9844D}" srcOrd="9" destOrd="0" parTransId="{421950BE-240F-E94C-811E-303683EAEC29}" sibTransId="{535D3C35-4CD7-0945-93F1-F63554E6DB78}"/>
    <dgm:cxn modelId="{0E337824-B176-DA45-B6B0-AE408B742751}" srcId="{D5DCDC4C-D078-CC4E-9087-5C4C055B4A9A}" destId="{617C2C40-2998-E74E-88C8-1F14EFB6716A}" srcOrd="3" destOrd="0" parTransId="{8A812335-2EF0-9848-BE84-DAC005153646}" sibTransId="{3AB30348-34DD-6941-AD2F-4008F729FF2B}"/>
    <dgm:cxn modelId="{EC766891-3276-264D-A4AA-EDF19CDA208D}" type="presOf" srcId="{D0066D7F-671A-F84D-8F72-ED6BB2FAF642}" destId="{51671749-0468-FE46-8292-96E9DECE0B4A}" srcOrd="0" destOrd="5" presId="urn:microsoft.com/office/officeart/2009/3/layout/RandomtoResultProcess"/>
    <dgm:cxn modelId="{B15C5612-5E72-CA40-AD14-960AFEAAA2A7}" srcId="{77F3338A-49E7-7F42-916D-FAEC36419877}" destId="{D5DCDC4C-D078-CC4E-9087-5C4C055B4A9A}" srcOrd="0" destOrd="0" parTransId="{DAB77418-C774-A848-AB19-4C8524216450}" sibTransId="{E05C8801-2601-5A43-88DC-50F7195B943F}"/>
    <dgm:cxn modelId="{4B691712-664B-EC43-A77B-BDF744847C9B}" type="presOf" srcId="{E36E734A-9176-3045-AAA2-E8028BDF4DB0}" destId="{51671749-0468-FE46-8292-96E9DECE0B4A}" srcOrd="0" destOrd="10" presId="urn:microsoft.com/office/officeart/2009/3/layout/RandomtoResultProcess"/>
    <dgm:cxn modelId="{34E130CB-89F9-074E-853F-B62DE481ACAA}" type="presOf" srcId="{45E2D9E9-D6D0-E946-AB7E-C6EFBA89E47B}" destId="{51671749-0468-FE46-8292-96E9DECE0B4A}" srcOrd="0" destOrd="7" presId="urn:microsoft.com/office/officeart/2009/3/layout/RandomtoResultProcess"/>
    <dgm:cxn modelId="{C5D8607A-BE73-134F-ACBA-DE5F3BCC1565}" srcId="{D5DCDC4C-D078-CC4E-9087-5C4C055B4A9A}" destId="{CFEA6E9C-3275-F149-9501-578C83BADB5C}" srcOrd="4" destOrd="0" parTransId="{65677F7C-3411-094C-8B29-0D75C1BF6426}" sibTransId="{B0EBAEEE-D2A8-1C4E-BDED-C21F408E4E5E}"/>
    <dgm:cxn modelId="{16B98148-B907-8A42-8157-5111B005394B}" type="presOf" srcId="{3E8D211F-E45F-514D-9B69-6094794C3B39}" destId="{51671749-0468-FE46-8292-96E9DECE0B4A}" srcOrd="0" destOrd="2" presId="urn:microsoft.com/office/officeart/2009/3/layout/RandomtoResultProcess"/>
    <dgm:cxn modelId="{384B01AE-3125-0A44-AB36-07A04A8ABBF5}" srcId="{D5DCDC4C-D078-CC4E-9087-5C4C055B4A9A}" destId="{E36E734A-9176-3045-AAA2-E8028BDF4DB0}" srcOrd="10" destOrd="0" parTransId="{39A2644A-75E3-8742-94CE-1D0B8BB0818B}" sibTransId="{4AB464C5-7270-5546-A264-DED0560D66DC}"/>
    <dgm:cxn modelId="{1E610EC8-6AF5-554E-8286-20B4248FBE7D}" type="presParOf" srcId="{C21DA186-D92F-8D4F-8531-501463A47F7F}" destId="{40269A1A-0ACE-9A47-8848-26AECCF7B432}" srcOrd="0" destOrd="0" presId="urn:microsoft.com/office/officeart/2009/3/layout/RandomtoResultProcess"/>
    <dgm:cxn modelId="{2068F55D-6F68-DE4E-BA30-79218184FE6E}" type="presParOf" srcId="{40269A1A-0ACE-9A47-8848-26AECCF7B432}" destId="{64A5A18D-8FEE-8E4D-9C6D-2250A60FE853}" srcOrd="0" destOrd="0" presId="urn:microsoft.com/office/officeart/2009/3/layout/RandomtoResultProcess"/>
    <dgm:cxn modelId="{3D906EA7-E0C4-FA48-8FF2-E587E9922F64}" type="presParOf" srcId="{40269A1A-0ACE-9A47-8848-26AECCF7B432}" destId="{51671749-0468-FE46-8292-96E9DECE0B4A}" srcOrd="1" destOrd="0" presId="urn:microsoft.com/office/officeart/2009/3/layout/RandomtoResultProcess"/>
    <dgm:cxn modelId="{66BCD089-2B0F-9648-9B02-BED9F2347553}" type="presParOf" srcId="{40269A1A-0ACE-9A47-8848-26AECCF7B432}" destId="{BA61B380-A96D-5142-A9A2-BB8EB73A8018}" srcOrd="2" destOrd="0" presId="urn:microsoft.com/office/officeart/2009/3/layout/RandomtoResultProcess"/>
    <dgm:cxn modelId="{423648F0-7665-F647-8750-4E52C221B6AD}" type="presParOf" srcId="{40269A1A-0ACE-9A47-8848-26AECCF7B432}" destId="{DF29D1F1-8222-ED4B-B204-01039F03C1F0}" srcOrd="3" destOrd="0" presId="urn:microsoft.com/office/officeart/2009/3/layout/RandomtoResultProcess"/>
    <dgm:cxn modelId="{0B639251-6D56-1E4F-B79E-2C0B20E4853F}" type="presParOf" srcId="{40269A1A-0ACE-9A47-8848-26AECCF7B432}" destId="{DB5C743E-3995-E042-A4EA-429120597562}" srcOrd="4" destOrd="0" presId="urn:microsoft.com/office/officeart/2009/3/layout/RandomtoResultProcess"/>
    <dgm:cxn modelId="{DF5FB0C2-2307-3448-AA2D-6A723BE2EAF4}" type="presParOf" srcId="{40269A1A-0ACE-9A47-8848-26AECCF7B432}" destId="{C773316A-3239-0944-86F2-3096CC8ADA2C}" srcOrd="5" destOrd="0" presId="urn:microsoft.com/office/officeart/2009/3/layout/RandomtoResultProcess"/>
    <dgm:cxn modelId="{2464BCD8-BF01-4241-81D0-CC421A60C8D9}" type="presParOf" srcId="{40269A1A-0ACE-9A47-8848-26AECCF7B432}" destId="{35467FD7-C35D-404E-ADD8-B2B9631551EC}" srcOrd="6" destOrd="0" presId="urn:microsoft.com/office/officeart/2009/3/layout/RandomtoResultProcess"/>
    <dgm:cxn modelId="{D4C3C2AF-BC66-2342-B57E-8279FFB12CF4}" type="presParOf" srcId="{40269A1A-0ACE-9A47-8848-26AECCF7B432}" destId="{4BA45B15-E9EA-D344-BA9E-9DB5727400CE}" srcOrd="7" destOrd="0" presId="urn:microsoft.com/office/officeart/2009/3/layout/RandomtoResultProcess"/>
    <dgm:cxn modelId="{7D567C0B-8774-4349-86FF-E0E0B5DC5B0B}" type="presParOf" srcId="{40269A1A-0ACE-9A47-8848-26AECCF7B432}" destId="{0415283A-D5DC-F549-9711-EE0ED4369381}" srcOrd="8" destOrd="0" presId="urn:microsoft.com/office/officeart/2009/3/layout/RandomtoResultProcess"/>
    <dgm:cxn modelId="{B1630BD5-9781-364E-A0A4-829073309BDE}" type="presParOf" srcId="{40269A1A-0ACE-9A47-8848-26AECCF7B432}" destId="{182B9544-C524-B247-A89F-3ED2F13A85ED}" srcOrd="9" destOrd="0" presId="urn:microsoft.com/office/officeart/2009/3/layout/RandomtoResultProcess"/>
    <dgm:cxn modelId="{09858271-B0D5-4D4B-92CE-D488D0112BAE}" type="presParOf" srcId="{40269A1A-0ACE-9A47-8848-26AECCF7B432}" destId="{0525904E-9EE9-8949-BDD3-7BFB45F1743F}" srcOrd="10" destOrd="0" presId="urn:microsoft.com/office/officeart/2009/3/layout/RandomtoResultProcess"/>
    <dgm:cxn modelId="{FA8002BA-D347-E841-B4FE-43B966FDD1C6}" type="presParOf" srcId="{40269A1A-0ACE-9A47-8848-26AECCF7B432}" destId="{EA5D5F23-88AC-1744-B904-4FEC7D874D9F}" srcOrd="11" destOrd="0" presId="urn:microsoft.com/office/officeart/2009/3/layout/RandomtoResultProcess"/>
    <dgm:cxn modelId="{6E85A970-328D-2B4D-A7F9-2F65AB126B93}" type="presParOf" srcId="{40269A1A-0ACE-9A47-8848-26AECCF7B432}" destId="{F54C7707-E723-F34E-8AEA-7F2E4ABDF4D7}" srcOrd="12" destOrd="0" presId="urn:microsoft.com/office/officeart/2009/3/layout/RandomtoResultProcess"/>
    <dgm:cxn modelId="{A9981408-F70F-BA47-A525-0A36927E7B3B}" type="presParOf" srcId="{40269A1A-0ACE-9A47-8848-26AECCF7B432}" destId="{4FA501E9-35D9-9547-BD6F-1BB3202E4CCA}" srcOrd="13" destOrd="0" presId="urn:microsoft.com/office/officeart/2009/3/layout/RandomtoResultProcess"/>
    <dgm:cxn modelId="{A948CF56-D120-3F42-AB95-21863498B62E}" type="presParOf" srcId="{40269A1A-0ACE-9A47-8848-26AECCF7B432}" destId="{AC1FF61A-2A77-C049-8B6C-879AE4EBD3F9}" srcOrd="14" destOrd="0" presId="urn:microsoft.com/office/officeart/2009/3/layout/RandomtoResultProcess"/>
    <dgm:cxn modelId="{2AC666FE-CA37-B845-94B1-96CD98E2AD15}" type="presParOf" srcId="{40269A1A-0ACE-9A47-8848-26AECCF7B432}" destId="{553F0F36-65A3-0D4A-B76C-94931DD142FB}" srcOrd="15" destOrd="0" presId="urn:microsoft.com/office/officeart/2009/3/layout/RandomtoResultProcess"/>
    <dgm:cxn modelId="{8549FF17-B575-7A4E-9429-9B95DB75E1D0}" type="presParOf" srcId="{40269A1A-0ACE-9A47-8848-26AECCF7B432}" destId="{0B99EB33-9C7B-A64C-9159-5C48193D187B}" srcOrd="16" destOrd="0" presId="urn:microsoft.com/office/officeart/2009/3/layout/RandomtoResultProcess"/>
    <dgm:cxn modelId="{73093D24-276A-9A41-8828-B95CF6A028E8}" type="presParOf" srcId="{40269A1A-0ACE-9A47-8848-26AECCF7B432}" destId="{9747F1DF-333F-BB40-9E36-902B74274112}" srcOrd="17" destOrd="0" presId="urn:microsoft.com/office/officeart/2009/3/layout/RandomtoResultProcess"/>
    <dgm:cxn modelId="{3B259E54-E88E-4445-9321-6285D1ABF9EC}" type="presParOf" srcId="{40269A1A-0ACE-9A47-8848-26AECCF7B432}" destId="{4A3CB293-27B4-9044-994C-AE71093E71B9}" srcOrd="18" destOrd="0" presId="urn:microsoft.com/office/officeart/2009/3/layout/RandomtoResultProcess"/>
    <dgm:cxn modelId="{C10E1051-54DF-8248-9353-B58742013F40}" type="presParOf" srcId="{40269A1A-0ACE-9A47-8848-26AECCF7B432}" destId="{84F320B7-F9B2-F246-AD03-56567DB18578}" srcOrd="19"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5A18D-8FEE-8E4D-9C6D-2250A60FE853}">
      <dsp:nvSpPr>
        <dsp:cNvPr id="0" name=""/>
        <dsp:cNvSpPr/>
      </dsp:nvSpPr>
      <dsp:spPr>
        <a:xfrm>
          <a:off x="3279" y="1242634"/>
          <a:ext cx="6712806" cy="1146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r>
            <a:rPr lang="en-US" sz="5100" kern="1200" dirty="0" smtClean="0">
              <a:solidFill>
                <a:srgbClr val="FF6600"/>
              </a:solidFill>
              <a:effectLst/>
            </a:rPr>
            <a:t>Integrated Curriculum</a:t>
          </a:r>
          <a:endParaRPr lang="en-US" sz="5100" kern="1200" dirty="0"/>
        </a:p>
      </dsp:txBody>
      <dsp:txXfrm>
        <a:off x="3279" y="1242634"/>
        <a:ext cx="6712806" cy="1146495"/>
      </dsp:txXfrm>
    </dsp:sp>
    <dsp:sp modelId="{51671749-0468-FE46-8292-96E9DECE0B4A}">
      <dsp:nvSpPr>
        <dsp:cNvPr id="0" name=""/>
        <dsp:cNvSpPr/>
      </dsp:nvSpPr>
      <dsp:spPr>
        <a:xfrm>
          <a:off x="1620172" y="3660198"/>
          <a:ext cx="3479021" cy="214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English L.A.</a:t>
          </a:r>
        </a:p>
        <a:p>
          <a:pPr marL="114300" lvl="1" indent="-114300" algn="l" defTabSz="533400">
            <a:lnSpc>
              <a:spcPct val="90000"/>
            </a:lnSpc>
            <a:spcBef>
              <a:spcPct val="0"/>
            </a:spcBef>
            <a:spcAft>
              <a:spcPct val="15000"/>
            </a:spcAft>
            <a:buChar char="••"/>
          </a:pPr>
          <a:r>
            <a:rPr lang="en-US" sz="1200" kern="1200" dirty="0"/>
            <a:t>Science</a:t>
          </a:r>
        </a:p>
        <a:p>
          <a:pPr marL="114300" lvl="1" indent="-114300" algn="l" defTabSz="533400">
            <a:lnSpc>
              <a:spcPct val="90000"/>
            </a:lnSpc>
            <a:spcBef>
              <a:spcPct val="0"/>
            </a:spcBef>
            <a:spcAft>
              <a:spcPct val="15000"/>
            </a:spcAft>
            <a:buChar char="••"/>
          </a:pPr>
          <a:r>
            <a:rPr lang="en-US" sz="1200" kern="1200" dirty="0"/>
            <a:t>Drama</a:t>
          </a:r>
        </a:p>
        <a:p>
          <a:pPr marL="114300" lvl="1" indent="-114300" algn="l" defTabSz="533400">
            <a:lnSpc>
              <a:spcPct val="90000"/>
            </a:lnSpc>
            <a:spcBef>
              <a:spcPct val="0"/>
            </a:spcBef>
            <a:spcAft>
              <a:spcPct val="15000"/>
            </a:spcAft>
            <a:buChar char="••"/>
          </a:pPr>
          <a:r>
            <a:rPr lang="en-US" sz="1200" kern="1200" dirty="0"/>
            <a:t>Geography</a:t>
          </a:r>
        </a:p>
        <a:p>
          <a:pPr marL="114300" lvl="1" indent="-114300" algn="l" defTabSz="533400">
            <a:lnSpc>
              <a:spcPct val="90000"/>
            </a:lnSpc>
            <a:spcBef>
              <a:spcPct val="0"/>
            </a:spcBef>
            <a:spcAft>
              <a:spcPct val="15000"/>
            </a:spcAft>
            <a:buChar char="••"/>
          </a:pPr>
          <a:r>
            <a:rPr lang="en-US" sz="1200" kern="1200" dirty="0"/>
            <a:t>Physical Education</a:t>
          </a:r>
        </a:p>
        <a:p>
          <a:pPr marL="114300" lvl="1" indent="-114300" algn="l" defTabSz="533400">
            <a:lnSpc>
              <a:spcPct val="90000"/>
            </a:lnSpc>
            <a:spcBef>
              <a:spcPct val="0"/>
            </a:spcBef>
            <a:spcAft>
              <a:spcPct val="15000"/>
            </a:spcAft>
            <a:buChar char="••"/>
          </a:pPr>
          <a:r>
            <a:rPr lang="en-US" sz="1200" kern="1200" dirty="0"/>
            <a:t>Math</a:t>
          </a:r>
        </a:p>
        <a:p>
          <a:pPr marL="114300" lvl="1" indent="-114300" algn="l" defTabSz="533400">
            <a:lnSpc>
              <a:spcPct val="90000"/>
            </a:lnSpc>
            <a:spcBef>
              <a:spcPct val="0"/>
            </a:spcBef>
            <a:spcAft>
              <a:spcPct val="15000"/>
            </a:spcAft>
            <a:buChar char="••"/>
          </a:pPr>
          <a:r>
            <a:rPr lang="en-US" sz="1200" kern="1200" dirty="0"/>
            <a:t>Design &amp; Technology</a:t>
          </a:r>
        </a:p>
        <a:p>
          <a:pPr marL="114300" lvl="1" indent="-114300" algn="l" defTabSz="533400">
            <a:lnSpc>
              <a:spcPct val="90000"/>
            </a:lnSpc>
            <a:spcBef>
              <a:spcPct val="0"/>
            </a:spcBef>
            <a:spcAft>
              <a:spcPct val="15000"/>
            </a:spcAft>
            <a:buChar char="••"/>
          </a:pPr>
          <a:r>
            <a:rPr lang="en-US" sz="1200" kern="1200" dirty="0"/>
            <a:t>History</a:t>
          </a:r>
        </a:p>
        <a:p>
          <a:pPr marL="114300" lvl="1" indent="-114300" algn="l" defTabSz="533400">
            <a:lnSpc>
              <a:spcPct val="90000"/>
            </a:lnSpc>
            <a:spcBef>
              <a:spcPct val="0"/>
            </a:spcBef>
            <a:spcAft>
              <a:spcPct val="15000"/>
            </a:spcAft>
            <a:buChar char="••"/>
          </a:pPr>
          <a:r>
            <a:rPr lang="en-US" sz="1200" kern="1200" dirty="0"/>
            <a:t>Music</a:t>
          </a:r>
        </a:p>
        <a:p>
          <a:pPr marL="114300" lvl="1" indent="-114300" algn="l" defTabSz="533400">
            <a:lnSpc>
              <a:spcPct val="90000"/>
            </a:lnSpc>
            <a:spcBef>
              <a:spcPct val="0"/>
            </a:spcBef>
            <a:spcAft>
              <a:spcPct val="15000"/>
            </a:spcAft>
            <a:buChar char="••"/>
          </a:pPr>
          <a:r>
            <a:rPr lang="en-US" sz="1200" kern="1200" dirty="0"/>
            <a:t>Visual Art</a:t>
          </a:r>
        </a:p>
        <a:p>
          <a:pPr marL="114300" lvl="1" indent="-114300" algn="l" defTabSz="533400">
            <a:lnSpc>
              <a:spcPct val="90000"/>
            </a:lnSpc>
            <a:spcBef>
              <a:spcPct val="0"/>
            </a:spcBef>
            <a:spcAft>
              <a:spcPct val="15000"/>
            </a:spcAft>
            <a:buChar char="••"/>
          </a:pPr>
          <a:r>
            <a:rPr lang="en-US" sz="1200" kern="1200" dirty="0"/>
            <a:t>Dance</a:t>
          </a:r>
        </a:p>
      </dsp:txBody>
      <dsp:txXfrm>
        <a:off x="1620172" y="3660198"/>
        <a:ext cx="3479021" cy="2147974"/>
      </dsp:txXfrm>
    </dsp:sp>
    <dsp:sp modelId="{BA61B380-A96D-5142-A9A2-BB8EB73A8018}">
      <dsp:nvSpPr>
        <dsp:cNvPr id="0" name=""/>
        <dsp:cNvSpPr/>
      </dsp:nvSpPr>
      <dsp:spPr>
        <a:xfrm>
          <a:off x="1616218" y="893941"/>
          <a:ext cx="276740" cy="276740"/>
        </a:xfrm>
        <a:prstGeom prst="ellipse">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DF29D1F1-8222-ED4B-B204-01039F03C1F0}">
      <dsp:nvSpPr>
        <dsp:cNvPr id="0" name=""/>
        <dsp:cNvSpPr/>
      </dsp:nvSpPr>
      <dsp:spPr>
        <a:xfrm>
          <a:off x="1809937" y="506504"/>
          <a:ext cx="276740" cy="276740"/>
        </a:xfrm>
        <a:prstGeom prst="ellipse">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DB5C743E-3995-E042-A4EA-429120597562}">
      <dsp:nvSpPr>
        <dsp:cNvPr id="0" name=""/>
        <dsp:cNvSpPr/>
      </dsp:nvSpPr>
      <dsp:spPr>
        <a:xfrm>
          <a:off x="2274860" y="583992"/>
          <a:ext cx="434877" cy="434877"/>
        </a:xfrm>
        <a:prstGeom prst="ellipse">
          <a:avLst/>
        </a:prstGeom>
        <a:gradFill rotWithShape="0">
          <a:gsLst>
            <a:gs pos="0">
              <a:schemeClr val="accent4">
                <a:hueOff val="0"/>
                <a:satOff val="0"/>
                <a:lumOff val="0"/>
                <a:alphaOff val="0"/>
              </a:schemeClr>
            </a:gs>
            <a:gs pos="100000">
              <a:schemeClr val="accent4">
                <a:hueOff val="0"/>
                <a:satOff val="0"/>
                <a:lumOff val="0"/>
                <a:alphaOff val="0"/>
                <a:shade val="48000"/>
                <a:satMod val="180000"/>
                <a:lumMod val="94000"/>
              </a:schemeClr>
            </a:gs>
            <a:gs pos="100000">
              <a:schemeClr val="accent4">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C773316A-3239-0944-86F2-3096CC8ADA2C}">
      <dsp:nvSpPr>
        <dsp:cNvPr id="0" name=""/>
        <dsp:cNvSpPr/>
      </dsp:nvSpPr>
      <dsp:spPr>
        <a:xfrm>
          <a:off x="2662297" y="157811"/>
          <a:ext cx="276740" cy="276740"/>
        </a:xfrm>
        <a:prstGeom prst="ellipse">
          <a:avLst/>
        </a:prstGeom>
        <a:gradFill rotWithShape="0">
          <a:gsLst>
            <a:gs pos="0">
              <a:schemeClr val="accent5">
                <a:hueOff val="0"/>
                <a:satOff val="0"/>
                <a:lumOff val="0"/>
                <a:alphaOff val="0"/>
              </a:schemeClr>
            </a:gs>
            <a:gs pos="100000">
              <a:schemeClr val="accent5">
                <a:hueOff val="0"/>
                <a:satOff val="0"/>
                <a:lumOff val="0"/>
                <a:alphaOff val="0"/>
                <a:shade val="48000"/>
                <a:satMod val="180000"/>
                <a:lumMod val="94000"/>
              </a:schemeClr>
            </a:gs>
            <a:gs pos="100000">
              <a:schemeClr val="accent5">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35467FD7-C35D-404E-ADD8-B2B9631551EC}">
      <dsp:nvSpPr>
        <dsp:cNvPr id="0" name=""/>
        <dsp:cNvSpPr/>
      </dsp:nvSpPr>
      <dsp:spPr>
        <a:xfrm>
          <a:off x="3165964" y="2837"/>
          <a:ext cx="276740" cy="276740"/>
        </a:xfrm>
        <a:prstGeom prst="ellipse">
          <a:avLst/>
        </a:prstGeom>
        <a:gradFill rotWithShape="0">
          <a:gsLst>
            <a:gs pos="0">
              <a:schemeClr val="accent6">
                <a:hueOff val="0"/>
                <a:satOff val="0"/>
                <a:lumOff val="0"/>
                <a:alphaOff val="0"/>
              </a:schemeClr>
            </a:gs>
            <a:gs pos="100000">
              <a:schemeClr val="accent6">
                <a:hueOff val="0"/>
                <a:satOff val="0"/>
                <a:lumOff val="0"/>
                <a:alphaOff val="0"/>
                <a:shade val="48000"/>
                <a:satMod val="180000"/>
                <a:lumMod val="94000"/>
              </a:schemeClr>
            </a:gs>
            <a:gs pos="100000">
              <a:schemeClr val="accent6">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4BA45B15-E9EA-D344-BA9E-9DB5727400CE}">
      <dsp:nvSpPr>
        <dsp:cNvPr id="0" name=""/>
        <dsp:cNvSpPr/>
      </dsp:nvSpPr>
      <dsp:spPr>
        <a:xfrm>
          <a:off x="3785863" y="274042"/>
          <a:ext cx="276740" cy="276740"/>
        </a:xfrm>
        <a:prstGeom prst="ellipse">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0415283A-D5DC-F549-9711-EE0ED4369381}">
      <dsp:nvSpPr>
        <dsp:cNvPr id="0" name=""/>
        <dsp:cNvSpPr/>
      </dsp:nvSpPr>
      <dsp:spPr>
        <a:xfrm>
          <a:off x="4173299" y="467761"/>
          <a:ext cx="434877" cy="434877"/>
        </a:xfrm>
        <a:prstGeom prst="ellipse">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182B9544-C524-B247-A89F-3ED2F13A85ED}">
      <dsp:nvSpPr>
        <dsp:cNvPr id="0" name=""/>
        <dsp:cNvSpPr/>
      </dsp:nvSpPr>
      <dsp:spPr>
        <a:xfrm>
          <a:off x="4715710" y="893941"/>
          <a:ext cx="276740" cy="276740"/>
        </a:xfrm>
        <a:prstGeom prst="ellipse">
          <a:avLst/>
        </a:prstGeom>
        <a:gradFill rotWithShape="0">
          <a:gsLst>
            <a:gs pos="0">
              <a:schemeClr val="accent4">
                <a:hueOff val="0"/>
                <a:satOff val="0"/>
                <a:lumOff val="0"/>
                <a:alphaOff val="0"/>
              </a:schemeClr>
            </a:gs>
            <a:gs pos="100000">
              <a:schemeClr val="accent4">
                <a:hueOff val="0"/>
                <a:satOff val="0"/>
                <a:lumOff val="0"/>
                <a:alphaOff val="0"/>
                <a:shade val="48000"/>
                <a:satMod val="180000"/>
                <a:lumMod val="94000"/>
              </a:schemeClr>
            </a:gs>
            <a:gs pos="100000">
              <a:schemeClr val="accent4">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0525904E-9EE9-8949-BDD3-7BFB45F1743F}">
      <dsp:nvSpPr>
        <dsp:cNvPr id="0" name=""/>
        <dsp:cNvSpPr/>
      </dsp:nvSpPr>
      <dsp:spPr>
        <a:xfrm>
          <a:off x="4948172" y="1320121"/>
          <a:ext cx="276740" cy="276740"/>
        </a:xfrm>
        <a:prstGeom prst="ellipse">
          <a:avLst/>
        </a:prstGeom>
        <a:gradFill rotWithShape="0">
          <a:gsLst>
            <a:gs pos="0">
              <a:schemeClr val="accent5">
                <a:hueOff val="0"/>
                <a:satOff val="0"/>
                <a:lumOff val="0"/>
                <a:alphaOff val="0"/>
              </a:schemeClr>
            </a:gs>
            <a:gs pos="100000">
              <a:schemeClr val="accent5">
                <a:hueOff val="0"/>
                <a:satOff val="0"/>
                <a:lumOff val="0"/>
                <a:alphaOff val="0"/>
                <a:shade val="48000"/>
                <a:satMod val="180000"/>
                <a:lumMod val="94000"/>
              </a:schemeClr>
            </a:gs>
            <a:gs pos="100000">
              <a:schemeClr val="accent5">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EA5D5F23-88AC-1744-B904-4FEC7D874D9F}">
      <dsp:nvSpPr>
        <dsp:cNvPr id="0" name=""/>
        <dsp:cNvSpPr/>
      </dsp:nvSpPr>
      <dsp:spPr>
        <a:xfrm>
          <a:off x="2933502" y="506504"/>
          <a:ext cx="711617" cy="711617"/>
        </a:xfrm>
        <a:prstGeom prst="ellipse">
          <a:avLst/>
        </a:prstGeom>
        <a:gradFill rotWithShape="0">
          <a:gsLst>
            <a:gs pos="0">
              <a:schemeClr val="accent6">
                <a:hueOff val="0"/>
                <a:satOff val="0"/>
                <a:lumOff val="0"/>
                <a:alphaOff val="0"/>
              </a:schemeClr>
            </a:gs>
            <a:gs pos="100000">
              <a:schemeClr val="accent6">
                <a:hueOff val="0"/>
                <a:satOff val="0"/>
                <a:lumOff val="0"/>
                <a:alphaOff val="0"/>
                <a:shade val="48000"/>
                <a:satMod val="180000"/>
                <a:lumMod val="94000"/>
              </a:schemeClr>
            </a:gs>
            <a:gs pos="100000">
              <a:schemeClr val="accent6">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F54C7707-E723-F34E-8AEA-7F2E4ABDF4D7}">
      <dsp:nvSpPr>
        <dsp:cNvPr id="0" name=""/>
        <dsp:cNvSpPr/>
      </dsp:nvSpPr>
      <dsp:spPr>
        <a:xfrm>
          <a:off x="1422500" y="1978763"/>
          <a:ext cx="276740" cy="276740"/>
        </a:xfrm>
        <a:prstGeom prst="ellipse">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4FA501E9-35D9-9547-BD6F-1BB3202E4CCA}">
      <dsp:nvSpPr>
        <dsp:cNvPr id="0" name=""/>
        <dsp:cNvSpPr/>
      </dsp:nvSpPr>
      <dsp:spPr>
        <a:xfrm>
          <a:off x="1654962" y="2327456"/>
          <a:ext cx="434877" cy="434877"/>
        </a:xfrm>
        <a:prstGeom prst="ellipse">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AC1FF61A-2A77-C049-8B6C-879AE4EBD3F9}">
      <dsp:nvSpPr>
        <dsp:cNvPr id="0" name=""/>
        <dsp:cNvSpPr/>
      </dsp:nvSpPr>
      <dsp:spPr>
        <a:xfrm>
          <a:off x="2236117" y="2637405"/>
          <a:ext cx="632549" cy="632549"/>
        </a:xfrm>
        <a:prstGeom prst="ellipse">
          <a:avLst/>
        </a:prstGeom>
        <a:gradFill rotWithShape="0">
          <a:gsLst>
            <a:gs pos="0">
              <a:schemeClr val="accent4">
                <a:hueOff val="0"/>
                <a:satOff val="0"/>
                <a:lumOff val="0"/>
                <a:alphaOff val="0"/>
              </a:schemeClr>
            </a:gs>
            <a:gs pos="100000">
              <a:schemeClr val="accent4">
                <a:hueOff val="0"/>
                <a:satOff val="0"/>
                <a:lumOff val="0"/>
                <a:alphaOff val="0"/>
                <a:shade val="48000"/>
                <a:satMod val="180000"/>
                <a:lumMod val="94000"/>
              </a:schemeClr>
            </a:gs>
            <a:gs pos="100000">
              <a:schemeClr val="accent4">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553F0F36-65A3-0D4A-B76C-94931DD142FB}">
      <dsp:nvSpPr>
        <dsp:cNvPr id="0" name=""/>
        <dsp:cNvSpPr/>
      </dsp:nvSpPr>
      <dsp:spPr>
        <a:xfrm>
          <a:off x="3049733" y="3141072"/>
          <a:ext cx="276740" cy="276740"/>
        </a:xfrm>
        <a:prstGeom prst="ellipse">
          <a:avLst/>
        </a:prstGeom>
        <a:gradFill rotWithShape="0">
          <a:gsLst>
            <a:gs pos="0">
              <a:schemeClr val="accent5">
                <a:hueOff val="0"/>
                <a:satOff val="0"/>
                <a:lumOff val="0"/>
                <a:alphaOff val="0"/>
              </a:schemeClr>
            </a:gs>
            <a:gs pos="100000">
              <a:schemeClr val="accent5">
                <a:hueOff val="0"/>
                <a:satOff val="0"/>
                <a:lumOff val="0"/>
                <a:alphaOff val="0"/>
                <a:shade val="48000"/>
                <a:satMod val="180000"/>
                <a:lumMod val="94000"/>
              </a:schemeClr>
            </a:gs>
            <a:gs pos="100000">
              <a:schemeClr val="accent5">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0B99EB33-9C7B-A64C-9159-5C48193D187B}">
      <dsp:nvSpPr>
        <dsp:cNvPr id="0" name=""/>
        <dsp:cNvSpPr/>
      </dsp:nvSpPr>
      <dsp:spPr>
        <a:xfrm>
          <a:off x="3204708" y="2637405"/>
          <a:ext cx="434877" cy="434877"/>
        </a:xfrm>
        <a:prstGeom prst="ellipse">
          <a:avLst/>
        </a:prstGeom>
        <a:gradFill rotWithShape="0">
          <a:gsLst>
            <a:gs pos="0">
              <a:schemeClr val="accent6">
                <a:hueOff val="0"/>
                <a:satOff val="0"/>
                <a:lumOff val="0"/>
                <a:alphaOff val="0"/>
              </a:schemeClr>
            </a:gs>
            <a:gs pos="100000">
              <a:schemeClr val="accent6">
                <a:hueOff val="0"/>
                <a:satOff val="0"/>
                <a:lumOff val="0"/>
                <a:alphaOff val="0"/>
                <a:shade val="48000"/>
                <a:satMod val="180000"/>
                <a:lumMod val="94000"/>
              </a:schemeClr>
            </a:gs>
            <a:gs pos="100000">
              <a:schemeClr val="accent6">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9747F1DF-333F-BB40-9E36-902B74274112}">
      <dsp:nvSpPr>
        <dsp:cNvPr id="0" name=""/>
        <dsp:cNvSpPr/>
      </dsp:nvSpPr>
      <dsp:spPr>
        <a:xfrm>
          <a:off x="3592144" y="3179816"/>
          <a:ext cx="276740" cy="276740"/>
        </a:xfrm>
        <a:prstGeom prst="ellipse">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4A3CB293-27B4-9044-994C-AE71093E71B9}">
      <dsp:nvSpPr>
        <dsp:cNvPr id="0" name=""/>
        <dsp:cNvSpPr/>
      </dsp:nvSpPr>
      <dsp:spPr>
        <a:xfrm>
          <a:off x="3940837" y="2559918"/>
          <a:ext cx="632549" cy="632549"/>
        </a:xfrm>
        <a:prstGeom prst="ellipse">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 modelId="{84F320B7-F9B2-F246-AD03-56567DB18578}">
      <dsp:nvSpPr>
        <dsp:cNvPr id="0" name=""/>
        <dsp:cNvSpPr/>
      </dsp:nvSpPr>
      <dsp:spPr>
        <a:xfrm>
          <a:off x="4793197" y="2404943"/>
          <a:ext cx="434877" cy="434877"/>
        </a:xfrm>
        <a:prstGeom prst="ellipse">
          <a:avLst/>
        </a:prstGeom>
        <a:gradFill rotWithShape="0">
          <a:gsLst>
            <a:gs pos="0">
              <a:schemeClr val="accent4">
                <a:hueOff val="0"/>
                <a:satOff val="0"/>
                <a:lumOff val="0"/>
                <a:alphaOff val="0"/>
              </a:schemeClr>
            </a:gs>
            <a:gs pos="100000">
              <a:schemeClr val="accent4">
                <a:hueOff val="0"/>
                <a:satOff val="0"/>
                <a:lumOff val="0"/>
                <a:alphaOff val="0"/>
                <a:shade val="48000"/>
                <a:satMod val="180000"/>
                <a:lumMod val="94000"/>
              </a:schemeClr>
            </a:gs>
            <a:gs pos="100000">
              <a:schemeClr val="accent4">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44FF83-42E2-3041-86EF-571A7209D616}" type="datetimeFigureOut">
              <a:rPr lang="en-US" smtClean="0"/>
              <a:t>2/19/17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518579-BD18-DD47-A5A1-B70BB3C90296}" type="slidenum">
              <a:rPr lang="en-US" smtClean="0"/>
              <a:t>‹#›</a:t>
            </a:fld>
            <a:endParaRPr lang="en-US" dirty="0"/>
          </a:p>
        </p:txBody>
      </p:sp>
    </p:spTree>
    <p:extLst>
      <p:ext uri="{BB962C8B-B14F-4D97-AF65-F5344CB8AC3E}">
        <p14:creationId xmlns:p14="http://schemas.microsoft.com/office/powerpoint/2010/main" val="10114161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F5D563-4DB7-A343-9FE5-B4DCA2B91B1F}" type="datetimeFigureOut">
              <a:rPr lang="en-US" smtClean="0"/>
              <a:t>2/19/17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E3E9C8-0CDE-B540-9988-84E9DCCD6E86}" type="slidenum">
              <a:rPr lang="en-US" smtClean="0"/>
              <a:t>‹#›</a:t>
            </a:fld>
            <a:endParaRPr lang="en-US" dirty="0"/>
          </a:p>
        </p:txBody>
      </p:sp>
    </p:spTree>
    <p:extLst>
      <p:ext uri="{BB962C8B-B14F-4D97-AF65-F5344CB8AC3E}">
        <p14:creationId xmlns:p14="http://schemas.microsoft.com/office/powerpoint/2010/main" val="18740178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s://issuu.com/captcurk/docs/mtv_routines"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s://www.teachingchannel.org/videos/thinking-routine-getty"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 Id="rId3" Type="http://schemas.openxmlformats.org/officeDocument/2006/relationships/hyperlink" Target="https://www.youtube.com/watch?v=gC1fQN-YD_c&amp;t=21s"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1" Type="http://schemas.openxmlformats.org/officeDocument/2006/relationships/hyperlink" Target="http://www.cde.ca.gov/be/st/ss/index.asp" TargetMode="External"/><Relationship Id="rId12" Type="http://schemas.openxmlformats.org/officeDocument/2006/relationships/hyperlink" Target="http://www.cde.ca.gov/ci/cr/cf/index.asp" TargetMode="External"/><Relationship Id="rId13" Type="http://schemas.openxmlformats.org/officeDocument/2006/relationships/hyperlink" Target="http://www.cde.ca.gov/re/cc/index.asp" TargetMode="External"/><Relationship Id="rId14" Type="http://schemas.openxmlformats.org/officeDocument/2006/relationships/hyperlink" Target="http://www.cde.ca.gov/be/cc/cd/index.asp" TargetMode="External"/><Relationship Id="rId1" Type="http://schemas.openxmlformats.org/officeDocument/2006/relationships/notesMaster" Target="../notesMasters/notesMaster1.xml"/><Relationship Id="rId2" Type="http://schemas.openxmlformats.org/officeDocument/2006/relationships/slide" Target="../slides/slide27.xml"/><Relationship Id="rId3" Type="http://schemas.openxmlformats.org/officeDocument/2006/relationships/hyperlink" Target="https://www.youtube.com/watch?v=V8n0qkdbpAo" TargetMode="External"/><Relationship Id="rId4" Type="http://schemas.openxmlformats.org/officeDocument/2006/relationships/hyperlink" Target="https://www.youtube.com/watch?v=gC1fQN-YD_c&amp;t=21s" TargetMode="External"/><Relationship Id="rId5" Type="http://schemas.openxmlformats.org/officeDocument/2006/relationships/hyperlink" Target="http://www.corestandards.org/ELA-Literacy/" TargetMode="External"/><Relationship Id="rId6" Type="http://schemas.openxmlformats.org/officeDocument/2006/relationships/hyperlink" Target="http://www.corestandards.org/Math/" TargetMode="External"/><Relationship Id="rId7" Type="http://schemas.openxmlformats.org/officeDocument/2006/relationships/hyperlink" Target="http://www.corestandards.org/Math/Content/HSA/introduction/" TargetMode="External"/><Relationship Id="rId8" Type="http://schemas.openxmlformats.org/officeDocument/2006/relationships/hyperlink" Target="http://www.corestandards.org/Math/Content/3/OA/" TargetMode="External"/><Relationship Id="rId9" Type="http://schemas.openxmlformats.org/officeDocument/2006/relationships/hyperlink" Target="http://www.corestandards.org/Math/Content/K/CC/" TargetMode="External"/><Relationship Id="rId10" Type="http://schemas.openxmlformats.org/officeDocument/2006/relationships/hyperlink" Target="http://www.corestandards.org/Math/Content/3/introduction/"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apeportfolio2017dianastein.wikispaces.com/CAPE+Five" TargetMode="External"/><Relationship Id="rId4" Type="http://schemas.openxmlformats.org/officeDocument/2006/relationships/hyperlink" Target="http://capeportfolio2017dianastein.wikispaces.com/CAPE+Six" TargetMode="External"/><Relationship Id="rId5" Type="http://schemas.openxmlformats.org/officeDocument/2006/relationships/hyperlink" Target="http://capeportfolio2017dianastein.wikispaces.com/CAPE+Seven" TargetMode="External"/><Relationship Id="rId6" Type="http://schemas.openxmlformats.org/officeDocument/2006/relationships/hyperlink" Target="http://capeportfolio2017dianastein.wikispaces.com/CAPE+Eight"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 Id="rId3" Type="http://schemas.openxmlformats.org/officeDocument/2006/relationships/hyperlink" Target="https://www.youtube.com/watch?v=7bIQ4-3XSxU"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 Id="rId3" Type="http://schemas.openxmlformats.org/officeDocument/2006/relationships/hyperlink" Target="http://edutopia.org"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youtube.com/watch?v=gC1fQN-YD_c&amp;t=21s" TargetMode="External"/><Relationship Id="rId4" Type="http://schemas.openxmlformats.org/officeDocument/2006/relationships/hyperlink" Target="https://www.youtube.com/watch?v=7bIQ4-3XSxU" TargetMode="External"/><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 Id="rId3" Type="http://schemas.openxmlformats.org/officeDocument/2006/relationships/hyperlink" Target="https://www.youtube.com/watch?v=5WSTcVDwH3s" TargetMode="Externa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 Id="rId3" Type="http://schemas.openxmlformats.org/officeDocument/2006/relationships/hyperlink" Target="http://pz.harvard.edu/resources/peel-the-fruit" TargetMode="Externa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 Id="rId3" Type="http://schemas.openxmlformats.org/officeDocument/2006/relationships/hyperlink" Target="https://www.teachingchannel.org/videos/thinking-routine-getty" TargetMode="Externa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 Id="rId3" Type="http://schemas.openxmlformats.org/officeDocument/2006/relationships/hyperlink" Target="http://www.ascd.org/publications/books/61189156/chapters/Integrating-Thinking-and-Learning-Skills-Across-the-Curriculum.aspx" TargetMode="Externa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layer.vimeo.com/video/108000553?width=640&amp;height=360&amp;color=00adef&amp;portrait=1&amp;title=1&amp;byline=1&amp;autoplay=0&amp;loop=0&amp;player_id=vimeo-108000553" TargetMode="External"/><Relationship Id="rId4" Type="http://schemas.openxmlformats.org/officeDocument/2006/relationships/hyperlink" Target="https://www.youtube.com/watch?v=5WSTcVDwH3s" TargetMode="External"/><Relationship Id="rId5" Type="http://schemas.openxmlformats.org/officeDocument/2006/relationships/hyperlink" Target="https://www.youtube.com/watch?v=gC1fQN-YD_c&amp;t=21s"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purpose of </a:t>
            </a:r>
            <a:r>
              <a:rPr lang="en-US" sz="1200" i="1" kern="1200" dirty="0" smtClean="0">
                <a:solidFill>
                  <a:schemeClr val="tx1"/>
                </a:solidFill>
                <a:effectLst/>
                <a:latin typeface="+mn-lt"/>
                <a:ea typeface="+mn-ea"/>
                <a:cs typeface="+mn-cs"/>
              </a:rPr>
              <a:t>Interdisciplinary Magic: The Balance between Dependence and Independence Across the Subjects </a:t>
            </a:r>
            <a:r>
              <a:rPr lang="en-US" sz="1200" kern="1200" dirty="0" smtClean="0">
                <a:solidFill>
                  <a:schemeClr val="tx1"/>
                </a:solidFill>
                <a:effectLst/>
                <a:latin typeface="+mn-lt"/>
                <a:ea typeface="+mn-ea"/>
                <a:cs typeface="+mn-cs"/>
              </a:rPr>
              <a:t>workshop</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to model techniques and provide training for formative assessment that you will take back to the classroom and use right away to aid the implementation of our new English Language Arts curriculum, but may be layered with all subjects. Artful Thinking and Visible Learning techniques that promote the 4C’s: creativity, critical thinking, collaboration, and communication (P21, 2017) will be explained as they are integrated into multi-subject curriculum in exciting ways that make learning meaningful for everyone. Evaluating, analyzing, and implementing necessary changes that are identified through feedback become more inclusive with a wider range of ways of soliciting for the results that we targeting. Offering choices to  students for the ways to learn, as well as to show what they have learned, will go a long way toward improving learning overall. These options in modes and delivery and discovery of ideas may be communicated with parents, and other significant people in the student’s life, to build on the shared vision of creating thinkers, communicators, and achievers. (CAPE 8)</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1</a:t>
            </a:fld>
            <a:endParaRPr lang="en-US" dirty="0"/>
          </a:p>
        </p:txBody>
      </p:sp>
    </p:spTree>
    <p:extLst>
      <p:ext uri="{BB962C8B-B14F-4D97-AF65-F5344CB8AC3E}">
        <p14:creationId xmlns:p14="http://schemas.microsoft.com/office/powerpoint/2010/main" val="1488439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Making Thinking Visible Activity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purpose of </a:t>
            </a:r>
            <a:r>
              <a:rPr lang="en-US" sz="1200" i="1" kern="1200" dirty="0" smtClean="0">
                <a:solidFill>
                  <a:schemeClr val="tx1"/>
                </a:solidFill>
                <a:effectLst/>
                <a:latin typeface="+mn-lt"/>
                <a:ea typeface="+mn-ea"/>
                <a:cs typeface="+mn-cs"/>
              </a:rPr>
              <a:t>Making Thinking Visible </a:t>
            </a:r>
            <a:r>
              <a:rPr lang="en-US" sz="1200" kern="1200" dirty="0" smtClean="0">
                <a:solidFill>
                  <a:schemeClr val="tx1"/>
                </a:solidFill>
                <a:effectLst/>
                <a:latin typeface="+mn-lt"/>
                <a:ea typeface="+mn-ea"/>
                <a:cs typeface="+mn-cs"/>
              </a:rPr>
              <a:t>activity today</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to model techniques and provide training that you will take back to the classroom and use right away to aid the implementation of our new English Language Arts curriculum, but may be layered with all subjects. Artful Thinking and Visible Learning techniques that promote the </a:t>
            </a:r>
            <a:r>
              <a:rPr lang="en-US" sz="1200" b="1" kern="1200" dirty="0" smtClean="0">
                <a:solidFill>
                  <a:schemeClr val="tx1"/>
                </a:solidFill>
                <a:effectLst/>
                <a:latin typeface="+mn-lt"/>
                <a:ea typeface="+mn-ea"/>
                <a:cs typeface="+mn-cs"/>
              </a:rPr>
              <a:t>4C’s: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creativity, critical thinking, collaboration, and communication</a:t>
            </a:r>
            <a:r>
              <a:rPr lang="en-US" sz="1200" kern="1200" dirty="0" smtClean="0">
                <a:solidFill>
                  <a:schemeClr val="tx1"/>
                </a:solidFill>
                <a:effectLst/>
                <a:latin typeface="+mn-lt"/>
                <a:ea typeface="+mn-ea"/>
                <a:cs typeface="+mn-cs"/>
              </a:rPr>
              <a:t> (P21, 2017) will be explained as they are integrated into multi-subject curriculum in exciting ways that make learning meaningful for everyone.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Let’s consider the relationship between living and learning. As students "do to learn" they analyze their attachments to the concepts explored. This makes designing and developing a project more meaningful. Students transfer what they know sparking new ideas, as they implement the standards covered. The results are deeper connections to the learning. </a:t>
            </a:r>
            <a:r>
              <a:rPr lang="en-US" sz="1200" i="1" kern="1200" dirty="0" smtClean="0">
                <a:solidFill>
                  <a:schemeClr val="tx1"/>
                </a:solidFill>
                <a:latin typeface="+mn-lt"/>
                <a:ea typeface="+mn-ea"/>
                <a:cs typeface="+mn-cs"/>
              </a:rPr>
              <a:t>The scope and the pace of the content is individually driven by the student's desire to know more</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Here are the ABC’s for the Flex Forward learning model:</a:t>
            </a:r>
            <a:r>
              <a:rPr lang="en-US" sz="1200" b="0" i="0" kern="1200" dirty="0" smtClean="0">
                <a:solidFill>
                  <a:schemeClr val="tx1"/>
                </a:solidFill>
                <a:latin typeface="+mn-lt"/>
                <a:ea typeface="+mn-ea"/>
                <a:cs typeface="+mn-cs"/>
              </a:rPr>
              <a:t> </a:t>
            </a:r>
          </a:p>
          <a:p>
            <a:endParaRPr lang="en-US" sz="1200" b="0" i="0" kern="1200" dirty="0" smtClean="0">
              <a:solidFill>
                <a:schemeClr val="tx1"/>
              </a:solidFill>
              <a:latin typeface="+mn-lt"/>
              <a:ea typeface="+mn-ea"/>
              <a:cs typeface="+mn-cs"/>
            </a:endParaRPr>
          </a:p>
          <a:p>
            <a:r>
              <a:rPr lang="en-US" sz="1200" b="1" i="0" u="none" kern="1200" dirty="0" smtClean="0">
                <a:solidFill>
                  <a:schemeClr val="tx1"/>
                </a:solidFill>
                <a:latin typeface="+mn-lt"/>
                <a:ea typeface="+mn-ea"/>
                <a:cs typeface="+mn-cs"/>
              </a:rPr>
              <a:t>Audience:</a:t>
            </a:r>
            <a:r>
              <a:rPr lang="en-US" sz="1200" b="0" i="0" u="none" kern="1200" dirty="0" smtClean="0">
                <a:solidFill>
                  <a:schemeClr val="tx1"/>
                </a:solidFill>
                <a:latin typeface="+mn-lt"/>
                <a:ea typeface="+mn-ea"/>
                <a:cs typeface="+mn-cs"/>
              </a:rPr>
              <a:t> This instructional approach is written and designed for TCA students in the Flex Forward program. (Grades 3-5) </a:t>
            </a:r>
          </a:p>
          <a:p>
            <a:endParaRPr lang="en-US" sz="1200" b="0" i="0" u="none" kern="1200" dirty="0" smtClean="0">
              <a:solidFill>
                <a:schemeClr val="tx1"/>
              </a:solidFill>
              <a:latin typeface="+mn-lt"/>
              <a:ea typeface="+mn-ea"/>
              <a:cs typeface="+mn-cs"/>
            </a:endParaRPr>
          </a:p>
          <a:p>
            <a:r>
              <a:rPr lang="en-US" sz="1200" b="1" i="0" u="none" kern="1200" dirty="0" smtClean="0">
                <a:solidFill>
                  <a:schemeClr val="tx1"/>
                </a:solidFill>
                <a:latin typeface="+mn-lt"/>
                <a:ea typeface="+mn-ea"/>
                <a:cs typeface="+mn-cs"/>
              </a:rPr>
              <a:t>Behavior:</a:t>
            </a:r>
            <a:r>
              <a:rPr lang="en-US" sz="1200" b="0" i="0" u="none" kern="1200" dirty="0" smtClean="0">
                <a:solidFill>
                  <a:schemeClr val="tx1"/>
                </a:solidFill>
                <a:latin typeface="+mn-lt"/>
                <a:ea typeface="+mn-ea"/>
                <a:cs typeface="+mn-cs"/>
              </a:rPr>
              <a:t> Students will successfully be able to design, implement, and self-assess learning with imbedded multimedia instruction integrated with </a:t>
            </a:r>
            <a:r>
              <a:rPr lang="en-US" sz="1200" b="0" i="1" u="none" kern="1200" dirty="0" smtClean="0">
                <a:solidFill>
                  <a:schemeClr val="tx1"/>
                </a:solidFill>
                <a:latin typeface="+mn-lt"/>
                <a:ea typeface="+mn-ea"/>
                <a:cs typeface="+mn-cs"/>
              </a:rPr>
              <a:t>InfoQuests</a:t>
            </a:r>
            <a:r>
              <a:rPr lang="en-US" sz="1200" b="0" i="0" u="none" kern="1200" dirty="0" smtClean="0">
                <a:solidFill>
                  <a:schemeClr val="tx1"/>
                </a:solidFill>
                <a:latin typeface="+mn-lt"/>
                <a:ea typeface="+mn-ea"/>
                <a:cs typeface="+mn-cs"/>
              </a:rPr>
              <a:t> and self-designed projects. </a:t>
            </a:r>
          </a:p>
          <a:p>
            <a:endParaRPr lang="en-US" sz="1200" b="0" i="0" u="none" kern="1200" dirty="0" smtClean="0">
              <a:solidFill>
                <a:schemeClr val="tx1"/>
              </a:solidFill>
              <a:latin typeface="+mn-lt"/>
              <a:ea typeface="+mn-ea"/>
              <a:cs typeface="+mn-cs"/>
            </a:endParaRPr>
          </a:p>
          <a:p>
            <a:r>
              <a:rPr lang="en-US" sz="1200" b="1" i="0" u="none" kern="1200" dirty="0" smtClean="0">
                <a:solidFill>
                  <a:schemeClr val="tx1"/>
                </a:solidFill>
                <a:latin typeface="+mn-lt"/>
                <a:ea typeface="+mn-ea"/>
                <a:cs typeface="+mn-cs"/>
              </a:rPr>
              <a:t>Conditions:</a:t>
            </a:r>
            <a:r>
              <a:rPr lang="en-US" sz="1200" b="0" i="0" u="none" kern="1200" dirty="0" smtClean="0">
                <a:solidFill>
                  <a:schemeClr val="tx1"/>
                </a:solidFill>
                <a:latin typeface="+mn-lt"/>
                <a:ea typeface="+mn-ea"/>
                <a:cs typeface="+mn-cs"/>
              </a:rPr>
              <a:t> In the home, and/or at workshops (independently or with support from the Instructional Coach/Parent Partner) all Flex Forward students will be engaged in relevant projects that include a variety of modalities (visual, auditory, and/or kinesthetic) and learning tools (online and real-world) as instructional resources. Parent Partners, credentialed teachers, and peers serve as coaches/facilitators to support learning every step of the way.</a:t>
            </a:r>
          </a:p>
          <a:p>
            <a:endParaRPr lang="en-US" sz="1200" b="0" i="0" u="none" kern="1200" dirty="0" smtClean="0">
              <a:solidFill>
                <a:schemeClr val="tx1"/>
              </a:solidFill>
              <a:latin typeface="+mn-lt"/>
              <a:ea typeface="+mn-ea"/>
              <a:cs typeface="+mn-cs"/>
            </a:endParaRPr>
          </a:p>
          <a:p>
            <a:r>
              <a:rPr lang="en-US" sz="1200" b="1" i="0" u="none" kern="1200" dirty="0" smtClean="0">
                <a:solidFill>
                  <a:schemeClr val="tx1"/>
                </a:solidFill>
                <a:latin typeface="+mn-lt"/>
                <a:ea typeface="+mn-ea"/>
                <a:cs typeface="+mn-cs"/>
              </a:rPr>
              <a:t>Degree:</a:t>
            </a:r>
            <a:r>
              <a:rPr lang="en-US" sz="1200" b="0" i="0" u="none" kern="1200" dirty="0" smtClean="0">
                <a:solidFill>
                  <a:schemeClr val="tx1"/>
                </a:solidFill>
                <a:latin typeface="+mn-lt"/>
                <a:ea typeface="+mn-ea"/>
                <a:cs typeface="+mn-cs"/>
              </a:rPr>
              <a:t> All Flex Forward students will confidently and skillfully be prepared to design, implement, deliver, and assess their personal learning outcomes with 80% (or higher) mastery. The school year will conclude with a written summary/reflection of learning and a Presentation Of Learning (POL) in which students reflect on progress made toward learning goals and objectives (including successes and failures)and complete digital learning portfolios.</a:t>
            </a:r>
            <a:endParaRPr lang="en-US" sz="1200" u="none"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b="1" dirty="0" smtClean="0"/>
              <a:t>Please see:</a:t>
            </a:r>
            <a:endParaRPr lang="en-US" b="1" dirty="0" smtClean="0"/>
          </a:p>
          <a:p>
            <a:r>
              <a:rPr lang="en-US" dirty="0" smtClean="0"/>
              <a:t>http://flippedinstitute.org</a:t>
            </a:r>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10</a:t>
            </a:fld>
            <a:endParaRPr lang="en-US" dirty="0"/>
          </a:p>
        </p:txBody>
      </p:sp>
    </p:spTree>
    <p:extLst>
      <p:ext uri="{BB962C8B-B14F-4D97-AF65-F5344CB8AC3E}">
        <p14:creationId xmlns:p14="http://schemas.microsoft.com/office/powerpoint/2010/main" val="964643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Part “A”</a:t>
            </a:r>
          </a:p>
          <a:p>
            <a:r>
              <a:rPr lang="en-US" sz="1200" b="1" kern="1200" dirty="0" smtClean="0">
                <a:solidFill>
                  <a:schemeClr val="tx1"/>
                </a:solidFill>
                <a:effectLst/>
                <a:latin typeface="+mn-lt"/>
                <a:ea typeface="+mn-ea"/>
                <a:cs typeface="+mn-cs"/>
              </a:rPr>
              <a:t>Making Thinking Visible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no secret that students learn best when they are actively and intentionally engaged in their own learning. Students</a:t>
            </a:r>
            <a:r>
              <a:rPr lang="en-US" sz="1200" kern="1200" baseline="0" dirty="0" smtClean="0">
                <a:solidFill>
                  <a:schemeClr val="tx1"/>
                </a:solidFill>
                <a:effectLst/>
                <a:latin typeface="+mn-lt"/>
                <a:ea typeface="+mn-ea"/>
                <a:cs typeface="+mn-cs"/>
              </a:rPr>
              <a:t> achieve more focus when they can “see” their own thinking. Teachers intentionally work to develop students’ skills in self-regulated “Thinking Routines.” This involves setting their own goals, selecting effect strategies for reaching these goals, and monitoring and self-adjusting what they are actively engaged in depending on the demands of the task and their own strengths and needs </a:t>
            </a:r>
            <a:r>
              <a:rPr lang="en-US" sz="1200" kern="1200" dirty="0" smtClean="0">
                <a:solidFill>
                  <a:schemeClr val="tx1"/>
                </a:solidFill>
                <a:effectLst/>
                <a:latin typeface="+mn-lt"/>
                <a:ea typeface="+mn-ea"/>
                <a:cs typeface="+mn-cs"/>
              </a:rPr>
              <a:t>(Moss &amp; Brookhart, 2009, p. Chapter 4).</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Resource reference for</a:t>
            </a:r>
            <a:r>
              <a:rPr lang="en-US" sz="1200" kern="1200" baseline="0" dirty="0" smtClean="0">
                <a:solidFill>
                  <a:schemeClr val="tx1"/>
                </a:solidFill>
                <a:effectLst/>
                <a:latin typeface="+mn-lt"/>
                <a:ea typeface="+mn-ea"/>
                <a:cs typeface="+mn-cs"/>
              </a:rPr>
              <a:t> support while creating</a:t>
            </a:r>
            <a:r>
              <a:rPr lang="en-US" sz="1200" kern="1200" dirty="0" smtClean="0">
                <a:solidFill>
                  <a:schemeClr val="tx1"/>
                </a:solidFill>
                <a:effectLst/>
                <a:latin typeface="+mn-lt"/>
                <a:ea typeface="+mn-ea"/>
                <a:cs typeface="+mn-cs"/>
              </a:rPr>
              <a:t> MindMaple (shown above):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Harvard Graduate School of Education. (2017). </a:t>
            </a:r>
            <a:r>
              <a:rPr lang="en-US" sz="1200" i="1" kern="1200" dirty="0" smtClean="0">
                <a:solidFill>
                  <a:schemeClr val="tx1"/>
                </a:solidFill>
                <a:effectLst/>
                <a:latin typeface="+mn-lt"/>
                <a:ea typeface="+mn-ea"/>
                <a:cs typeface="+mn-cs"/>
              </a:rPr>
              <a:t>Artful thinking. </a:t>
            </a:r>
            <a:r>
              <a:rPr lang="en-US" sz="1200" kern="1200" dirty="0" smtClean="0">
                <a:solidFill>
                  <a:schemeClr val="tx1"/>
                </a:solidFill>
                <a:effectLst/>
                <a:latin typeface="+mn-lt"/>
                <a:ea typeface="+mn-ea"/>
                <a:cs typeface="+mn-cs"/>
              </a:rPr>
              <a:t>Retrieved from http://pz.harvard.edu/projects/artful-thinking</a:t>
            </a:r>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11</a:t>
            </a:fld>
            <a:endParaRPr lang="en-US" dirty="0"/>
          </a:p>
        </p:txBody>
      </p:sp>
    </p:spTree>
    <p:extLst>
      <p:ext uri="{BB962C8B-B14F-4D97-AF65-F5344CB8AC3E}">
        <p14:creationId xmlns:p14="http://schemas.microsoft.com/office/powerpoint/2010/main" val="2412509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12</a:t>
            </a:fld>
            <a:endParaRPr lang="en-US" dirty="0"/>
          </a:p>
        </p:txBody>
      </p:sp>
    </p:spTree>
    <p:extLst>
      <p:ext uri="{BB962C8B-B14F-4D97-AF65-F5344CB8AC3E}">
        <p14:creationId xmlns:p14="http://schemas.microsoft.com/office/powerpoint/2010/main" val="1024924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 to Harvard Graduate School of Education, 2017:</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Thinking dispositions are developed through Thinking Routines, which are easy to learn and can deepen students’ thinking in the classroom.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Here are four that we will explore</a:t>
            </a:r>
            <a:r>
              <a:rPr lang="en-US" sz="1200" kern="1200" baseline="0" dirty="0" smtClean="0">
                <a:solidFill>
                  <a:schemeClr val="tx1"/>
                </a:solidFill>
                <a:effectLst/>
                <a:latin typeface="+mn-lt"/>
                <a:ea typeface="+mn-ea"/>
                <a:cs typeface="+mn-cs"/>
              </a:rPr>
              <a:t> today: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 Routine for Exploring Works of Art and Other Interesting Things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 Routine for Understanding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 Routine for Fairness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 Routine for Truth</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13</a:t>
            </a:fld>
            <a:endParaRPr lang="en-US" dirty="0"/>
          </a:p>
        </p:txBody>
      </p:sp>
    </p:spTree>
    <p:extLst>
      <p:ext uri="{BB962C8B-B14F-4D97-AF65-F5344CB8AC3E}">
        <p14:creationId xmlns:p14="http://schemas.microsoft.com/office/powerpoint/2010/main" val="3639855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Part “B”</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Artful Thinking:</a:t>
            </a:r>
          </a:p>
          <a:p>
            <a:endParaRPr lang="en-US" i="1" dirty="0" smtClean="0"/>
          </a:p>
          <a:p>
            <a:endParaRPr lang="en-US" i="1" dirty="0" smtClean="0"/>
          </a:p>
          <a:p>
            <a:r>
              <a:rPr lang="en-US" i="1" dirty="0" smtClean="0"/>
              <a:t>Please </a:t>
            </a:r>
            <a:r>
              <a:rPr lang="en-US" i="1" dirty="0" smtClean="0"/>
              <a:t>cut</a:t>
            </a:r>
            <a:r>
              <a:rPr lang="en-US" i="1" baseline="0" dirty="0" smtClean="0"/>
              <a:t> and paste the link below </a:t>
            </a:r>
            <a:r>
              <a:rPr lang="en-US" i="1" dirty="0" smtClean="0"/>
              <a:t>to see a 4:36 minute video</a:t>
            </a:r>
            <a:endParaRPr lang="en-US" dirty="0" smtClean="0"/>
          </a:p>
          <a:p>
            <a:endParaRPr lang="en-US" dirty="0" smtClean="0"/>
          </a:p>
          <a:p>
            <a:r>
              <a:rPr lang="en-US" dirty="0" smtClean="0"/>
              <a:t>https://player.vimeo.com/video/108000553?width=640&amp;height=360&amp;color=00adef&amp;portrait=1&amp;title=1&amp;byline=1&amp;autoplay=0&amp;loop=0&amp;player_id=vimeo-108000553</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14</a:t>
            </a:fld>
            <a:endParaRPr lang="en-US" dirty="0"/>
          </a:p>
        </p:txBody>
      </p:sp>
    </p:spTree>
    <p:extLst>
      <p:ext uri="{BB962C8B-B14F-4D97-AF65-F5344CB8AC3E}">
        <p14:creationId xmlns:p14="http://schemas.microsoft.com/office/powerpoint/2010/main" val="2937667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Art Making is Problem Solving.</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Creativity is about more than expression and aesthetics, but also about problem solving. While other disciplines encourage creative solutions to solving problems, the arts seek to find solutions beyond our understanding of the problem, pushing against what might be provable. Artists are inventors and test out new ideas. This is a quality made ideal for leadership.</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of the most rewarding things in teaching via art is that it gives students the ability and the confidence to do things that are new and out of the box. In  the process of practicing the Arts students are encouraged to consider and commit to projects that might not see outcome until weeks, or sometimes months later. Students utilize strategies such as backward design, goal setting, and project-planning skills. This helps to develop character within our students, and a realization that they are committed to it for the long haul.</a:t>
            </a:r>
          </a:p>
          <a:p>
            <a:endParaRPr lang="en-US" dirty="0" smtClean="0"/>
          </a:p>
          <a:p>
            <a:r>
              <a:rPr lang="en-US" sz="1200" kern="1200" dirty="0" smtClean="0">
                <a:solidFill>
                  <a:schemeClr val="tx1"/>
                </a:solidFill>
                <a:effectLst/>
                <a:latin typeface="+mn-lt"/>
                <a:ea typeface="+mn-ea"/>
                <a:cs typeface="+mn-cs"/>
              </a:rPr>
              <a:t>According to Harvard Graduate School of Education, 2017:</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Focus on experiencing and appreciating art as a way to help students develop ways of thinking that support thoughtful learning.</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Artful Thinking helps teachers use works of visual art and music in ways that strengthen student thinking and learning in the arts and beyond. The goals of this program are to help teachers create connections between works of art and the curriculum, and to help teachers use art as a force for developing students’ thinking dispositions. Using the artist’s palette as a central metaphor, the Artful Thinking “palette” is comprised of six thinking dispositions that strengthen students’ intellectual behaviors. These dispositions are developed through Thinking Routines, which are easy to learn and can deepen students’ thinking in the classroom.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(Harvard Graduate School of Education, 2017)</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 Routine for Exploring Works of Art and Other Interesting Things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(*Please see Appendix B)</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15</a:t>
            </a:fld>
            <a:endParaRPr lang="en-US" dirty="0"/>
          </a:p>
        </p:txBody>
      </p:sp>
    </p:spTree>
    <p:extLst>
      <p:ext uri="{BB962C8B-B14F-4D97-AF65-F5344CB8AC3E}">
        <p14:creationId xmlns:p14="http://schemas.microsoft.com/office/powerpoint/2010/main" val="2976266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 indent="0">
              <a:lnSpc>
                <a:spcPct val="120000"/>
              </a:lnSpc>
              <a:buNone/>
            </a:pPr>
            <a:r>
              <a:rPr lang="en-US" dirty="0" smtClean="0">
                <a:solidFill>
                  <a:schemeClr val="tx1">
                    <a:lumMod val="50000"/>
                  </a:schemeClr>
                </a:solidFill>
                <a:effectLst/>
              </a:rPr>
              <a:t>According to Harvard Graduate School of Education, 2017:</a:t>
            </a:r>
            <a:br>
              <a:rPr lang="en-US" dirty="0" smtClean="0">
                <a:solidFill>
                  <a:schemeClr val="tx1">
                    <a:lumMod val="50000"/>
                  </a:schemeClr>
                </a:solidFill>
                <a:effectLst/>
              </a:rPr>
            </a:br>
            <a:endParaRPr lang="en-US" dirty="0" smtClean="0">
              <a:solidFill>
                <a:schemeClr val="tx1">
                  <a:lumMod val="50000"/>
                </a:schemeClr>
              </a:solidFill>
              <a:effectLst/>
            </a:endParaRPr>
          </a:p>
          <a:p>
            <a:pPr marL="18288" indent="0">
              <a:lnSpc>
                <a:spcPct val="120000"/>
              </a:lnSpc>
              <a:buNone/>
            </a:pPr>
            <a:r>
              <a:rPr lang="en-US" dirty="0" smtClean="0">
                <a:solidFill>
                  <a:schemeClr val="tx1">
                    <a:lumMod val="50000"/>
                  </a:schemeClr>
                </a:solidFill>
                <a:effectLst/>
              </a:rPr>
              <a:t>Visible Thinking is dedicated to helping students develop into better thinkers. </a:t>
            </a:r>
            <a:br>
              <a:rPr lang="en-US" dirty="0" smtClean="0">
                <a:solidFill>
                  <a:schemeClr val="tx1">
                    <a:lumMod val="50000"/>
                  </a:schemeClr>
                </a:solidFill>
                <a:effectLst/>
              </a:rPr>
            </a:br>
            <a:r>
              <a:rPr lang="en-US" dirty="0" smtClean="0">
                <a:solidFill>
                  <a:schemeClr val="tx1">
                    <a:lumMod val="50000"/>
                  </a:schemeClr>
                </a:solidFill>
                <a:effectLst/>
              </a:rPr>
              <a:t>To think well in day-to-day life, students must develop patterns of thinking in which their ability is combined with their inclination to think well and their awareness of thinking opportunities. Students must have not only the ability to think, but also the disposition to think.</a:t>
            </a:r>
            <a:br>
              <a:rPr lang="en-US" dirty="0" smtClean="0">
                <a:solidFill>
                  <a:schemeClr val="tx1">
                    <a:lumMod val="50000"/>
                  </a:schemeClr>
                </a:solidFill>
                <a:effectLst/>
              </a:rPr>
            </a:br>
            <a:endParaRPr lang="en-US" dirty="0" smtClean="0">
              <a:solidFill>
                <a:schemeClr val="tx1">
                  <a:lumMod val="50000"/>
                </a:schemeClr>
              </a:solidFill>
              <a:effectLst/>
            </a:endParaRPr>
          </a:p>
          <a:p>
            <a:pPr marL="18288" indent="0">
              <a:lnSpc>
                <a:spcPct val="120000"/>
              </a:lnSpc>
              <a:buFont typeface="Arial"/>
              <a:buNone/>
            </a:pPr>
            <a:r>
              <a:rPr lang="en-US" dirty="0" smtClean="0">
                <a:solidFill>
                  <a:schemeClr val="tx1">
                    <a:lumMod val="50000"/>
                  </a:schemeClr>
                </a:solidFill>
                <a:effectLst/>
              </a:rPr>
              <a:t>In seeking to develop thinking dispositions, Visible Thinking takes an enculturative approach, meaning that we believe students’ dispositional development occurs best within a cultural context in which:</a:t>
            </a:r>
            <a:br>
              <a:rPr lang="en-US" dirty="0" smtClean="0">
                <a:solidFill>
                  <a:schemeClr val="tx1">
                    <a:lumMod val="50000"/>
                  </a:schemeClr>
                </a:solidFill>
                <a:effectLst/>
              </a:rPr>
            </a:br>
            <a:endParaRPr lang="en-US" dirty="0" smtClean="0">
              <a:solidFill>
                <a:schemeClr val="tx1">
                  <a:lumMod val="50000"/>
                </a:schemeClr>
              </a:solidFill>
              <a:effectLst/>
            </a:endParaRPr>
          </a:p>
          <a:p>
            <a:pPr marL="171450" lvl="0" indent="-171450">
              <a:lnSpc>
                <a:spcPct val="120000"/>
              </a:lnSpc>
              <a:buFont typeface="Arial"/>
              <a:buChar char="•"/>
            </a:pPr>
            <a:r>
              <a:rPr lang="en-US" dirty="0" smtClean="0">
                <a:effectLst/>
              </a:rPr>
              <a:t>Thinking is </a:t>
            </a:r>
            <a:r>
              <a:rPr lang="en-US" b="1" dirty="0" smtClean="0">
                <a:effectLst/>
              </a:rPr>
              <a:t>valued</a:t>
            </a:r>
          </a:p>
          <a:p>
            <a:pPr marL="171450" lvl="0" indent="-171450">
              <a:lnSpc>
                <a:spcPct val="120000"/>
              </a:lnSpc>
              <a:buFont typeface="Arial"/>
              <a:buChar char="•"/>
            </a:pPr>
            <a:r>
              <a:rPr lang="en-US" dirty="0" smtClean="0">
                <a:effectLst/>
              </a:rPr>
              <a:t>There is </a:t>
            </a:r>
            <a:r>
              <a:rPr lang="en-US" b="1" dirty="0" smtClean="0">
                <a:effectLst/>
              </a:rPr>
              <a:t>time</a:t>
            </a:r>
            <a:r>
              <a:rPr lang="en-US" dirty="0" smtClean="0">
                <a:effectLst/>
              </a:rPr>
              <a:t> for thinking</a:t>
            </a:r>
          </a:p>
          <a:p>
            <a:pPr marL="171450" lvl="0" indent="-171450">
              <a:lnSpc>
                <a:spcPct val="120000"/>
              </a:lnSpc>
              <a:buFont typeface="Arial"/>
              <a:buChar char="•"/>
            </a:pPr>
            <a:r>
              <a:rPr lang="en-US" b="1" dirty="0" smtClean="0">
                <a:effectLst/>
              </a:rPr>
              <a:t>Rich opportunities </a:t>
            </a:r>
            <a:r>
              <a:rPr lang="en-US" dirty="0" smtClean="0">
                <a:effectLst/>
              </a:rPr>
              <a:t>for thinking abound</a:t>
            </a:r>
          </a:p>
          <a:p>
            <a:pPr marL="171450" lvl="0" indent="-171450">
              <a:lnSpc>
                <a:spcPct val="120000"/>
              </a:lnSpc>
              <a:buFont typeface="Arial"/>
              <a:buChar char="•"/>
            </a:pPr>
            <a:r>
              <a:rPr lang="en-US" dirty="0" smtClean="0">
                <a:effectLst/>
              </a:rPr>
              <a:t>Thinking is </a:t>
            </a:r>
            <a:r>
              <a:rPr lang="en-US" b="1" dirty="0" smtClean="0">
                <a:effectLst/>
              </a:rPr>
              <a:t>regularly modeled</a:t>
            </a:r>
          </a:p>
          <a:p>
            <a:pPr marL="171450" lvl="0" indent="-171450">
              <a:lnSpc>
                <a:spcPct val="120000"/>
              </a:lnSpc>
              <a:buFont typeface="Arial"/>
              <a:buChar char="•"/>
            </a:pPr>
            <a:r>
              <a:rPr lang="en-US" b="1" dirty="0" smtClean="0">
                <a:effectLst/>
              </a:rPr>
              <a:t>The process as well as the products </a:t>
            </a:r>
            <a:r>
              <a:rPr lang="en-US" dirty="0" smtClean="0">
                <a:effectLst/>
              </a:rPr>
              <a:t>of thinking are present in the environment</a:t>
            </a:r>
            <a:br>
              <a:rPr lang="en-US" dirty="0" smtClean="0">
                <a:effectLst/>
              </a:rPr>
            </a:br>
            <a:r>
              <a:rPr lang="en-US" dirty="0" smtClean="0">
                <a:solidFill>
                  <a:srgbClr val="7F7F7F"/>
                </a:solidFill>
                <a:effectLst/>
              </a:rPr>
              <a:t>(Harvard Graduate School of Education, 2017) </a:t>
            </a:r>
            <a:endParaRPr lang="en-US" dirty="0" smtClean="0">
              <a:solidFill>
                <a:srgbClr val="7F7F7F"/>
              </a:solidFill>
            </a:endParaRPr>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16</a:t>
            </a:fld>
            <a:endParaRPr lang="en-US" dirty="0"/>
          </a:p>
        </p:txBody>
      </p:sp>
    </p:spTree>
    <p:extLst>
      <p:ext uri="{BB962C8B-B14F-4D97-AF65-F5344CB8AC3E}">
        <p14:creationId xmlns:p14="http://schemas.microsoft.com/office/powerpoint/2010/main" val="78746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SEE WONDER THINK </a:t>
            </a:r>
            <a:r>
              <a:rPr lang="en-US" sz="1200" kern="1200" dirty="0" smtClean="0">
                <a:solidFill>
                  <a:schemeClr val="tx1"/>
                </a:solidFill>
                <a:effectLst/>
                <a:latin typeface="+mn-lt"/>
                <a:ea typeface="+mn-ea"/>
                <a:cs typeface="+mn-cs"/>
              </a:rPr>
              <a:t>booklet as pdf online and also as a printed handout</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3"/>
              </a:rPr>
              <a:t>https://issuu.com/captcurk/docs/</a:t>
            </a:r>
            <a:r>
              <a:rPr lang="en-US" sz="1200" u="sng" kern="1200" dirty="0" smtClean="0">
                <a:solidFill>
                  <a:schemeClr val="tx1"/>
                </a:solidFill>
                <a:effectLst/>
                <a:latin typeface="+mn-lt"/>
                <a:ea typeface="+mn-ea"/>
                <a:cs typeface="+mn-cs"/>
                <a:hlinkClick r:id="rId3"/>
              </a:rPr>
              <a:t>mtv_routines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Reflection</a:t>
            </a:r>
            <a:r>
              <a:rPr lang="en-US" sz="1200" b="1" kern="1200" dirty="0" smtClean="0">
                <a:solidFill>
                  <a:schemeClr val="tx1"/>
                </a:solidFill>
                <a:effectLst/>
                <a:latin typeface="+mn-lt"/>
                <a:ea typeface="+mn-ea"/>
                <a:cs typeface="+mn-cs"/>
              </a:rPr>
              <a:t>:</a:t>
            </a:r>
          </a:p>
          <a:p>
            <a:endParaRPr lang="en-US" sz="1200" b="1" kern="1200" dirty="0" smtClean="0">
              <a:solidFill>
                <a:schemeClr val="tx1"/>
              </a:solidFill>
              <a:effectLst/>
              <a:latin typeface="+mn-lt"/>
              <a:ea typeface="+mn-ea"/>
              <a:cs typeface="+mn-cs"/>
            </a:endParaRPr>
          </a:p>
          <a:p>
            <a:pPr marL="171450" indent="-171450">
              <a:buFont typeface="Arial"/>
              <a:buChar char="•"/>
            </a:pPr>
            <a:r>
              <a:rPr lang="en-US" sz="1200" b="0" kern="1200" dirty="0" smtClean="0">
                <a:solidFill>
                  <a:schemeClr val="tx1"/>
                </a:solidFill>
                <a:effectLst/>
                <a:latin typeface="+mn-lt"/>
                <a:ea typeface="+mn-ea"/>
                <a:cs typeface="+mn-cs"/>
              </a:rPr>
              <a:t>How </a:t>
            </a:r>
            <a:r>
              <a:rPr lang="en-US" sz="1200" b="0" kern="1200" dirty="0" smtClean="0">
                <a:solidFill>
                  <a:schemeClr val="tx1"/>
                </a:solidFill>
                <a:effectLst/>
                <a:latin typeface="+mn-lt"/>
                <a:ea typeface="+mn-ea"/>
                <a:cs typeface="+mn-cs"/>
              </a:rPr>
              <a:t>does the See-Wonder-Think sequence help to build analysis skills? </a:t>
            </a:r>
            <a:endParaRPr lang="en-US" sz="1200" b="0" kern="1200" dirty="0" smtClean="0">
              <a:solidFill>
                <a:schemeClr val="tx1"/>
              </a:solidFill>
              <a:effectLst/>
              <a:latin typeface="+mn-lt"/>
              <a:ea typeface="+mn-ea"/>
              <a:cs typeface="+mn-cs"/>
            </a:endParaRPr>
          </a:p>
          <a:p>
            <a:pPr marL="171450" indent="-171450">
              <a:buFont typeface="Arial"/>
              <a:buChar char="•"/>
            </a:pPr>
            <a:r>
              <a:rPr lang="en-US" sz="1200" b="0" kern="1200" dirty="0" smtClean="0">
                <a:solidFill>
                  <a:schemeClr val="tx1"/>
                </a:solidFill>
                <a:effectLst/>
                <a:latin typeface="+mn-lt"/>
                <a:ea typeface="+mn-ea"/>
                <a:cs typeface="+mn-cs"/>
              </a:rPr>
              <a:t>Why </a:t>
            </a:r>
            <a:r>
              <a:rPr lang="en-US" sz="1200" b="0" kern="1200" dirty="0" smtClean="0">
                <a:solidFill>
                  <a:schemeClr val="tx1"/>
                </a:solidFill>
                <a:effectLst/>
                <a:latin typeface="+mn-lt"/>
                <a:ea typeface="+mn-ea"/>
                <a:cs typeface="+mn-cs"/>
              </a:rPr>
              <a:t>is it helpful to do each step of this thinking routine in isolation?</a:t>
            </a:r>
          </a:p>
          <a:p>
            <a:pPr marL="171450" indent="-171450">
              <a:buFont typeface="Arial"/>
              <a:buChar char="•"/>
            </a:pPr>
            <a:r>
              <a:rPr lang="en-US" sz="1200" b="0" kern="1200" dirty="0" smtClean="0">
                <a:solidFill>
                  <a:schemeClr val="tx1"/>
                </a:solidFill>
                <a:effectLst/>
                <a:latin typeface="+mn-lt"/>
                <a:ea typeface="+mn-ea"/>
                <a:cs typeface="+mn-cs"/>
              </a:rPr>
              <a:t>How do students use the graphic organizer for other subject areas?</a:t>
            </a:r>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17</a:t>
            </a:fld>
            <a:endParaRPr lang="en-US" dirty="0"/>
          </a:p>
        </p:txBody>
      </p:sp>
    </p:spTree>
    <p:extLst>
      <p:ext uri="{BB962C8B-B14F-4D97-AF65-F5344CB8AC3E}">
        <p14:creationId xmlns:p14="http://schemas.microsoft.com/office/powerpoint/2010/main" val="1656997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See-Wonder-Think</a:t>
            </a:r>
            <a:r>
              <a:rPr lang="en-US" baseline="0" dirty="0" smtClean="0"/>
              <a:t> graphic </a:t>
            </a:r>
            <a:r>
              <a:rPr lang="en-US" baseline="0" dirty="0" smtClean="0"/>
              <a:t>organizer. Sample of one that could be preprinted and available for students to add to their InfoQuest Journals as they work independently, in pairs, and also in small groups.</a:t>
            </a:r>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18</a:t>
            </a:fld>
            <a:endParaRPr lang="en-US" dirty="0"/>
          </a:p>
        </p:txBody>
      </p:sp>
    </p:spTree>
    <p:extLst>
      <p:ext uri="{BB962C8B-B14F-4D97-AF65-F5344CB8AC3E}">
        <p14:creationId xmlns:p14="http://schemas.microsoft.com/office/powerpoint/2010/main" val="2542451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smtClean="0">
                <a:solidFill>
                  <a:schemeClr val="tx1"/>
                </a:solidFill>
                <a:effectLst/>
                <a:latin typeface="+mn-lt"/>
                <a:ea typeface="+mn-ea"/>
                <a:cs typeface="+mn-cs"/>
              </a:rPr>
              <a:t>ACTIVITY: </a:t>
            </a:r>
            <a:r>
              <a:rPr lang="en-US" sz="1600" b="1" u="sng" kern="1200" dirty="0" smtClean="0">
                <a:solidFill>
                  <a:schemeClr val="tx1"/>
                </a:solidFill>
                <a:effectLst/>
                <a:latin typeface="+mn-lt"/>
                <a:ea typeface="+mn-ea"/>
                <a:cs typeface="+mn-cs"/>
                <a:hlinkClick r:id="rId3"/>
              </a:rPr>
              <a:t>SEE-WONDER-THINK</a:t>
            </a:r>
            <a:r>
              <a:rPr lang="en-US" sz="1600" b="1" u="sng" kern="1200" dirty="0" smtClean="0">
                <a:solidFill>
                  <a:schemeClr val="tx1"/>
                </a:solidFill>
                <a:effectLst/>
                <a:latin typeface="+mn-lt"/>
                <a:ea typeface="+mn-ea"/>
                <a:cs typeface="+mn-cs"/>
              </a:rPr>
              <a:t/>
            </a:r>
            <a:br>
              <a:rPr lang="en-US" sz="1600" b="1" u="sng"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3"/>
              </a:rPr>
              <a:t>https://www.teachingchannel.org/videos/thinking-routine-getty</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Each student will examine the image given to his or her team to See-Wonder-&amp;-Think about.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*Please see the following slides for image choices that will be available as color prints. Names of the images will be covered with a Post-It note until later.</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STEP 1:</a:t>
            </a:r>
            <a:r>
              <a:rPr lang="en-US" sz="1200" kern="1200" dirty="0" smtClean="0">
                <a:solidFill>
                  <a:schemeClr val="tx1"/>
                </a:solidFill>
                <a:effectLst/>
                <a:latin typeface="+mn-lt"/>
                <a:ea typeface="+mn-ea"/>
                <a:cs typeface="+mn-cs"/>
              </a:rPr>
              <a:t> What do I </a:t>
            </a:r>
            <a:r>
              <a:rPr lang="en-US" sz="1200" b="1" kern="1200" dirty="0" smtClean="0">
                <a:solidFill>
                  <a:schemeClr val="tx1"/>
                </a:solidFill>
                <a:effectLst/>
                <a:latin typeface="+mn-lt"/>
                <a:ea typeface="+mn-ea"/>
                <a:cs typeface="+mn-cs"/>
              </a:rPr>
              <a:t>SEE</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Look closely, create a thoughtful interpretation for 60 seconds. Identify small and big details. Write down three things that you saw on your graphic organizer.</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STEP 2:</a:t>
            </a:r>
            <a:r>
              <a:rPr lang="en-US" sz="1200" kern="1200" dirty="0" smtClean="0">
                <a:solidFill>
                  <a:schemeClr val="tx1"/>
                </a:solidFill>
                <a:effectLst/>
                <a:latin typeface="+mn-lt"/>
                <a:ea typeface="+mn-ea"/>
                <a:cs typeface="+mn-cs"/>
              </a:rPr>
              <a:t> What do I </a:t>
            </a:r>
            <a:r>
              <a:rPr lang="en-US" sz="1200" b="1" kern="1200" dirty="0" smtClean="0">
                <a:solidFill>
                  <a:schemeClr val="tx1"/>
                </a:solidFill>
                <a:effectLst/>
                <a:latin typeface="+mn-lt"/>
                <a:ea typeface="+mn-ea"/>
                <a:cs typeface="+mn-cs"/>
              </a:rPr>
              <a:t>WONDER</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Look at things that they</a:t>
            </a:r>
            <a:r>
              <a:rPr lang="en-US" sz="1200" i="1" kern="1200" dirty="0" smtClean="0">
                <a:solidFill>
                  <a:schemeClr val="tx1"/>
                </a:solidFill>
                <a:effectLst/>
                <a:latin typeface="+mn-lt"/>
                <a:ea typeface="+mn-ea"/>
                <a:cs typeface="+mn-cs"/>
              </a:rPr>
              <a:t> can</a:t>
            </a:r>
            <a:r>
              <a:rPr lang="en-US" sz="1200" kern="1200" dirty="0" smtClean="0">
                <a:solidFill>
                  <a:schemeClr val="tx1"/>
                </a:solidFill>
                <a:effectLst/>
                <a:latin typeface="+mn-lt"/>
                <a:ea typeface="+mn-ea"/>
                <a:cs typeface="+mn-cs"/>
              </a:rPr>
              <a:t> see, and wonder about things that they </a:t>
            </a:r>
            <a:r>
              <a:rPr lang="en-US" sz="1200" i="1" kern="1200" dirty="0" smtClean="0">
                <a:solidFill>
                  <a:schemeClr val="tx1"/>
                </a:solidFill>
                <a:effectLst/>
                <a:latin typeface="+mn-lt"/>
                <a:ea typeface="+mn-ea"/>
                <a:cs typeface="+mn-cs"/>
              </a:rPr>
              <a:t>cannot </a:t>
            </a:r>
            <a:r>
              <a:rPr lang="en-US" sz="1200" kern="1200" dirty="0" smtClean="0">
                <a:solidFill>
                  <a:schemeClr val="tx1"/>
                </a:solidFill>
                <a:effectLst/>
                <a:latin typeface="+mn-lt"/>
                <a:ea typeface="+mn-ea"/>
                <a:cs typeface="+mn-cs"/>
              </a:rPr>
              <a:t>see. </a:t>
            </a:r>
          </a:p>
          <a:p>
            <a:r>
              <a:rPr lang="en-US" sz="1200" kern="1200" dirty="0" smtClean="0">
                <a:solidFill>
                  <a:schemeClr val="tx1"/>
                </a:solidFill>
                <a:effectLst/>
                <a:latin typeface="+mn-lt"/>
                <a:ea typeface="+mn-ea"/>
                <a:cs typeface="+mn-cs"/>
              </a:rPr>
              <a:t>(e.g., “I wonder if …. it’s still the same today?”, “I wonder who built that?”, “I wonder why…?)</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STEP 3:</a:t>
            </a:r>
            <a:r>
              <a:rPr lang="en-US" sz="1200" kern="1200" dirty="0" smtClean="0">
                <a:solidFill>
                  <a:schemeClr val="tx1"/>
                </a:solidFill>
                <a:effectLst/>
                <a:latin typeface="+mn-lt"/>
                <a:ea typeface="+mn-ea"/>
                <a:cs typeface="+mn-cs"/>
              </a:rPr>
              <a:t> What do I </a:t>
            </a:r>
            <a:r>
              <a:rPr lang="en-US" sz="1200" b="1" kern="1200" dirty="0" smtClean="0">
                <a:solidFill>
                  <a:schemeClr val="tx1"/>
                </a:solidFill>
                <a:effectLst/>
                <a:latin typeface="+mn-lt"/>
                <a:ea typeface="+mn-ea"/>
                <a:cs typeface="+mn-cs"/>
              </a:rPr>
              <a:t>THINK</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This is the last phase and it gives students the opportunity to make interpretations. </a:t>
            </a:r>
          </a:p>
          <a:p>
            <a:r>
              <a:rPr lang="en-US" sz="1200" kern="1200" dirty="0" smtClean="0">
                <a:solidFill>
                  <a:schemeClr val="tx1"/>
                </a:solidFill>
                <a:effectLst/>
                <a:latin typeface="+mn-lt"/>
                <a:ea typeface="+mn-ea"/>
                <a:cs typeface="+mn-cs"/>
              </a:rPr>
              <a:t>What can you infer from your observations?</a:t>
            </a:r>
          </a:p>
          <a:p>
            <a:r>
              <a:rPr lang="en-US" sz="1200" kern="1200" dirty="0" smtClean="0">
                <a:solidFill>
                  <a:schemeClr val="tx1"/>
                </a:solidFill>
                <a:effectLst/>
                <a:latin typeface="+mn-lt"/>
                <a:ea typeface="+mn-ea"/>
                <a:cs typeface="+mn-cs"/>
              </a:rPr>
              <a:t>At this point students look to questions from the “wonder” section and look for visual evidence to answer their own questions. </a:t>
            </a:r>
          </a:p>
          <a:p>
            <a:r>
              <a:rPr lang="en-US" sz="1200" kern="1200" dirty="0" smtClean="0">
                <a:solidFill>
                  <a:schemeClr val="tx1"/>
                </a:solidFill>
                <a:effectLst/>
                <a:latin typeface="+mn-lt"/>
                <a:ea typeface="+mn-ea"/>
                <a:cs typeface="+mn-cs"/>
              </a:rPr>
              <a:t>Sometimes they will be able to come up with a possible answer to their own question, and then other times they will not find what they need from visual evidence.  At this point students may look to each other, or work independently, to investigate further.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19</a:t>
            </a:fld>
            <a:endParaRPr lang="en-US" dirty="0"/>
          </a:p>
        </p:txBody>
      </p:sp>
    </p:spTree>
    <p:extLst>
      <p:ext uri="{BB962C8B-B14F-4D97-AF65-F5344CB8AC3E}">
        <p14:creationId xmlns:p14="http://schemas.microsoft.com/office/powerpoint/2010/main" val="3862337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*Please refer to the Appendix after</a:t>
            </a:r>
            <a:r>
              <a:rPr lang="en-US" i="1" baseline="0" dirty="0" smtClean="0"/>
              <a:t> the References slide for a full and detailed list of corresponding activities for the Breakout Sessions listed above.</a:t>
            </a:r>
            <a:endParaRPr lang="en-US" i="1" dirty="0"/>
          </a:p>
        </p:txBody>
      </p:sp>
      <p:sp>
        <p:nvSpPr>
          <p:cNvPr id="4" name="Slide Number Placeholder 3"/>
          <p:cNvSpPr>
            <a:spLocks noGrp="1"/>
          </p:cNvSpPr>
          <p:nvPr>
            <p:ph type="sldNum" sz="quarter" idx="10"/>
          </p:nvPr>
        </p:nvSpPr>
        <p:spPr/>
        <p:txBody>
          <a:bodyPr/>
          <a:lstStyle/>
          <a:p>
            <a:fld id="{C2E3E9C8-0CDE-B540-9988-84E9DCCD6E86}" type="slidenum">
              <a:rPr lang="en-US" smtClean="0"/>
              <a:t>2</a:t>
            </a:fld>
            <a:endParaRPr lang="en-US" dirty="0"/>
          </a:p>
        </p:txBody>
      </p:sp>
    </p:spTree>
    <p:extLst>
      <p:ext uri="{BB962C8B-B14F-4D97-AF65-F5344CB8AC3E}">
        <p14:creationId xmlns:p14="http://schemas.microsoft.com/office/powerpoint/2010/main" val="3895513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Just for Fun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Print all Map Cards, cut them apart.</a:t>
            </a:r>
          </a:p>
          <a:p>
            <a:pPr marL="228600" lvl="0" indent="-228600">
              <a:buFont typeface="+mj-lt"/>
              <a:buAutoNum type="arabicPeriod"/>
            </a:pPr>
            <a:r>
              <a:rPr lang="en-US" sz="1200" kern="1200" dirty="0" smtClean="0">
                <a:solidFill>
                  <a:schemeClr val="tx1"/>
                </a:solidFill>
                <a:effectLst/>
                <a:latin typeface="+mn-lt"/>
                <a:ea typeface="+mn-ea"/>
                <a:cs typeface="+mn-cs"/>
              </a:rPr>
              <a:t>Place all of the Map Cards face down on a table.</a:t>
            </a:r>
          </a:p>
          <a:p>
            <a:pPr marL="228600" lvl="0" indent="-228600">
              <a:buFont typeface="+mj-lt"/>
              <a:buAutoNum type="arabicPeriod"/>
            </a:pPr>
            <a:r>
              <a:rPr lang="en-US" sz="1200" kern="1200" dirty="0" smtClean="0">
                <a:solidFill>
                  <a:schemeClr val="tx1"/>
                </a:solidFill>
                <a:effectLst/>
                <a:latin typeface="+mn-lt"/>
                <a:ea typeface="+mn-ea"/>
                <a:cs typeface="+mn-cs"/>
              </a:rPr>
              <a:t>Invited one person per team to come up to the table and blindly select a Map Card</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After all Map Cards have been selected, each person holding the map card must locate which team in the room has the image that relates to the map.</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E3E9C8-0CDE-B540-9988-84E9DCCD6E86}" type="slidenum">
              <a:rPr lang="en-US" smtClean="0"/>
              <a:t>20</a:t>
            </a:fld>
            <a:endParaRPr lang="en-US" dirty="0"/>
          </a:p>
        </p:txBody>
      </p:sp>
    </p:spTree>
    <p:extLst>
      <p:ext uri="{BB962C8B-B14F-4D97-AF65-F5344CB8AC3E}">
        <p14:creationId xmlns:p14="http://schemas.microsoft.com/office/powerpoint/2010/main" val="2549045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Key</a:t>
            </a:r>
          </a:p>
          <a:p>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a fun way to build teamwork and also collect clues to gather more information about the image on the card. This exercise could be extended to include a history lesson, geography lesson, government, writing lesson, geography, math (time, distance, speed, time zones/relationships, etc.), or an art lesson (music, food, visual, performing arts, etc.).</a:t>
            </a:r>
          </a:p>
          <a:p>
            <a:r>
              <a:rPr lang="en-US" sz="1200" kern="1200" dirty="0" smtClean="0">
                <a:solidFill>
                  <a:schemeClr val="tx1"/>
                </a:solidFill>
                <a:effectLst/>
                <a:latin typeface="+mn-lt"/>
                <a:ea typeface="+mn-ea"/>
                <a:cs typeface="+mn-cs"/>
              </a:rPr>
              <a:t>I hope that you had fun exploring our world together today. And remember, the next time you hear someone say, “There’s nothing to do!,” remind them what innovators, artists, and inventors do when they have time on their hands!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Thank you for attending and thank you for making every day special for our kids!</a:t>
            </a:r>
            <a:endParaRPr lang="en-US" sz="1200" kern="1200" dirty="0" smtClean="0">
              <a:solidFill>
                <a:schemeClr val="tx1"/>
              </a:solidFill>
              <a:effectLst/>
              <a:latin typeface="+mn-lt"/>
              <a:ea typeface="+mn-ea"/>
              <a:cs typeface="+mn-cs"/>
            </a:endParaRPr>
          </a:p>
          <a:p>
            <a:endParaRPr lang="en-US" dirty="0" smtClean="0"/>
          </a:p>
          <a:p>
            <a:endParaRPr lang="en-US" dirty="0" smtClean="0"/>
          </a:p>
          <a:p>
            <a:r>
              <a:rPr lang="en-US" dirty="0" smtClean="0"/>
              <a:t>Images: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Fabulous Traveling. (2017). </a:t>
            </a:r>
            <a:r>
              <a:rPr lang="en-US" sz="1200" i="1" kern="1200" dirty="0" smtClean="0">
                <a:solidFill>
                  <a:schemeClr val="tx1"/>
                </a:solidFill>
                <a:effectLst/>
                <a:latin typeface="+mn-lt"/>
                <a:ea typeface="+mn-ea"/>
                <a:cs typeface="+mn-cs"/>
              </a:rPr>
              <a:t>7 wonders of the world– old vs. new. </a:t>
            </a:r>
            <a:r>
              <a:rPr lang="en-US" sz="1200" kern="1200" dirty="0" smtClean="0">
                <a:solidFill>
                  <a:schemeClr val="tx1"/>
                </a:solidFill>
                <a:effectLst/>
                <a:latin typeface="+mn-lt"/>
                <a:ea typeface="+mn-ea"/>
                <a:cs typeface="+mn-cs"/>
              </a:rPr>
              <a:t>Retrieved from http://fabuloustraveling.com/7-wonders-of-the-world-old-vs-new/</a:t>
            </a:r>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21</a:t>
            </a:fld>
            <a:endParaRPr lang="en-US" dirty="0"/>
          </a:p>
        </p:txBody>
      </p:sp>
    </p:spTree>
    <p:extLst>
      <p:ext uri="{BB962C8B-B14F-4D97-AF65-F5344CB8AC3E}">
        <p14:creationId xmlns:p14="http://schemas.microsoft.com/office/powerpoint/2010/main" val="2401190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Integrated Curriculum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exactly is integrated curriculum? In its simplest conception, it is about making connections– connections to real life, across disciplines… skill-based and knowledge-based (Drake &amp; Burns, 2017). </a:t>
            </a:r>
          </a:p>
          <a:p>
            <a:pPr marL="171450" indent="-171450">
              <a:buFont typeface="Arial"/>
              <a:buChar char="•"/>
            </a:pPr>
            <a:r>
              <a:rPr lang="en-US" sz="1200" kern="1200" dirty="0" smtClean="0">
                <a:solidFill>
                  <a:schemeClr val="tx1"/>
                </a:solidFill>
                <a:effectLst/>
                <a:latin typeface="+mn-lt"/>
                <a:ea typeface="+mn-ea"/>
                <a:cs typeface="+mn-cs"/>
              </a:rPr>
              <a:t> 	Interdisciplinary approaches vary including a fusion of skills, knowledge, and even attitudes into the approved Common Core and State Standards.  Learning centers are often put into practice within classrooms at all grade levels.  These may include multiple disciplines united in theme, and offer students various ways to examine a concept or topic.  In higher grades students generally have subject area experts who facilitate inquiry-based learning.  Through Integrated Curriculum students often experience multiple subjects (e.g., Literature, History, Science, and Art) working within a theme-based unit of study. Multi-age groups working in parallel become interconnected  through performance tasks and hands-on learning experiences. Teachers who facilitate these types of learning activities often observe multiple benefits, including:</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Students have choices in how they will learn the content.</a:t>
            </a:r>
          </a:p>
          <a:p>
            <a:pPr marL="171450" lvl="0" indent="-171450">
              <a:buFont typeface="Arial"/>
              <a:buChar char="•"/>
            </a:pPr>
            <a:r>
              <a:rPr lang="en-US" sz="1200" kern="1200" dirty="0" smtClean="0">
                <a:solidFill>
                  <a:schemeClr val="tx1"/>
                </a:solidFill>
                <a:effectLst/>
                <a:latin typeface="+mn-lt"/>
                <a:ea typeface="+mn-ea"/>
                <a:cs typeface="+mn-cs"/>
              </a:rPr>
              <a:t>Students exhibit excellent on-task behavior.</a:t>
            </a:r>
          </a:p>
          <a:p>
            <a:pPr marL="171450" lvl="0" indent="-171450">
              <a:buFont typeface="Arial"/>
              <a:buChar char="•"/>
            </a:pPr>
            <a:r>
              <a:rPr lang="en-US" sz="1200" kern="1200" dirty="0" smtClean="0">
                <a:solidFill>
                  <a:schemeClr val="tx1"/>
                </a:solidFill>
                <a:effectLst/>
                <a:latin typeface="+mn-lt"/>
                <a:ea typeface="+mn-ea"/>
                <a:cs typeface="+mn-cs"/>
              </a:rPr>
              <a:t>Students work collaboratively.</a:t>
            </a:r>
          </a:p>
          <a:p>
            <a:pPr marL="171450" lvl="0" indent="-171450">
              <a:buFont typeface="Arial"/>
              <a:buChar char="•"/>
            </a:pPr>
            <a:r>
              <a:rPr lang="en-US" sz="1200" kern="1200" dirty="0" smtClean="0">
                <a:solidFill>
                  <a:schemeClr val="tx1"/>
                </a:solidFill>
                <a:effectLst/>
                <a:latin typeface="+mn-lt"/>
                <a:ea typeface="+mn-ea"/>
                <a:cs typeface="+mn-cs"/>
              </a:rPr>
              <a:t>Multi-age teams formed within the multi-age classes</a:t>
            </a:r>
          </a:p>
          <a:p>
            <a:pPr marL="171450" lvl="0" indent="-171450">
              <a:buFont typeface="Arial"/>
              <a:buChar char="•"/>
            </a:pPr>
            <a:r>
              <a:rPr lang="en-US" sz="1200" kern="1200" dirty="0" smtClean="0">
                <a:solidFill>
                  <a:schemeClr val="tx1"/>
                </a:solidFill>
                <a:effectLst/>
                <a:latin typeface="+mn-lt"/>
                <a:ea typeface="+mn-ea"/>
                <a:cs typeface="+mn-cs"/>
              </a:rPr>
              <a:t>Students are engrossed both as presenters and as the audience for the half-day performance based learning labs</a:t>
            </a:r>
          </a:p>
          <a:p>
            <a:pPr marL="171450" lvl="0" indent="-171450">
              <a:buFont typeface="Arial"/>
              <a:buChar char="•"/>
            </a:pPr>
            <a:r>
              <a:rPr lang="en-US" sz="1200" kern="1200" dirty="0" smtClean="0">
                <a:solidFill>
                  <a:schemeClr val="tx1"/>
                </a:solidFill>
                <a:effectLst/>
                <a:latin typeface="+mn-lt"/>
                <a:ea typeface="+mn-ea"/>
                <a:cs typeface="+mn-cs"/>
              </a:rPr>
              <a:t>Students use a wide range of presentation products, such as video, debate, sculpture, and so on.</a:t>
            </a:r>
          </a:p>
          <a:p>
            <a:pPr marL="171450" lvl="0" indent="-171450">
              <a:buFont typeface="Arial"/>
              <a:buChar char="•"/>
            </a:pPr>
            <a:r>
              <a:rPr lang="en-US" sz="1200" kern="1200" dirty="0" smtClean="0">
                <a:solidFill>
                  <a:schemeClr val="tx1"/>
                </a:solidFill>
                <a:effectLst/>
                <a:latin typeface="+mn-lt"/>
                <a:ea typeface="+mn-ea"/>
                <a:cs typeface="+mn-cs"/>
              </a:rPr>
              <a:t>Students demonstrate depth of understanding of topics as a result of their sustained interest around various questions (e.g., Essential Questions: Is it ever okay to act against civil authority? What circumstances might require unity at all cost?).</a:t>
            </a:r>
          </a:p>
          <a:p>
            <a:pPr marL="171450" lvl="0" indent="-171450">
              <a:buFont typeface="Arial"/>
              <a:buChar char="•"/>
            </a:pPr>
            <a:r>
              <a:rPr lang="en-US" sz="1200" kern="1200" dirty="0" smtClean="0">
                <a:solidFill>
                  <a:schemeClr val="tx1"/>
                </a:solidFill>
                <a:effectLst/>
                <a:latin typeface="+mn-lt"/>
                <a:ea typeface="+mn-ea"/>
                <a:cs typeface="+mn-cs"/>
              </a:rPr>
              <a:t>Fewer recess problems occurred during this two-week period (Drake &amp; Burns, 2017).</a:t>
            </a:r>
          </a:p>
          <a:p>
            <a:pPr marL="171450" lvl="0" indent="-171450">
              <a:buFont typeface="Arial"/>
              <a:buChar char="•"/>
            </a:pPr>
            <a:r>
              <a:rPr lang="en-US" sz="1200" kern="1200" dirty="0" smtClean="0">
                <a:solidFill>
                  <a:schemeClr val="tx1"/>
                </a:solidFill>
                <a:effectLst/>
                <a:latin typeface="+mn-lt"/>
                <a:ea typeface="+mn-ea"/>
                <a:cs typeface="+mn-cs"/>
              </a:rPr>
              <a:t>Teachers feel deeply satisfied with the unity, process, and the results.</a:t>
            </a:r>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22</a:t>
            </a:fld>
            <a:endParaRPr lang="en-US" dirty="0"/>
          </a:p>
        </p:txBody>
      </p:sp>
    </p:spTree>
    <p:extLst>
      <p:ext uri="{BB962C8B-B14F-4D97-AF65-F5344CB8AC3E}">
        <p14:creationId xmlns:p14="http://schemas.microsoft.com/office/powerpoint/2010/main" val="3022070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sz="1200" kern="1200" dirty="0" smtClean="0">
                <a:solidFill>
                  <a:schemeClr val="tx1"/>
                </a:solidFill>
                <a:effectLst/>
                <a:latin typeface="+mn-lt"/>
                <a:ea typeface="+mn-ea"/>
                <a:cs typeface="+mn-cs"/>
              </a:rPr>
              <a:t>Launch this link to see a 5:05 minute animation explaining Layered Curriculum:</a:t>
            </a:r>
          </a:p>
          <a:p>
            <a:pPr>
              <a:lnSpc>
                <a:spcPct val="200000"/>
              </a:lnSpc>
            </a:pPr>
            <a:r>
              <a:rPr lang="en-US" sz="1200" u="sng" kern="1200" dirty="0" smtClean="0">
                <a:solidFill>
                  <a:schemeClr val="tx1"/>
                </a:solidFill>
                <a:effectLst/>
                <a:latin typeface="+mn-lt"/>
                <a:ea typeface="+mn-ea"/>
                <a:cs typeface="+mn-cs"/>
                <a:hlinkClick r:id="rId3"/>
              </a:rPr>
              <a:t>https://www.youtube.com/watch?v=gC1fQN-YD_c&amp;t=21s</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23</a:t>
            </a:fld>
            <a:endParaRPr lang="en-US" dirty="0"/>
          </a:p>
        </p:txBody>
      </p:sp>
    </p:spTree>
    <p:extLst>
      <p:ext uri="{BB962C8B-B14F-4D97-AF65-F5344CB8AC3E}">
        <p14:creationId xmlns:p14="http://schemas.microsoft.com/office/powerpoint/2010/main" val="3726653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Integrated Curriculum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exactly is integrated curriculum? In its simplest conception, it is about making connections– connections to real life, across disciplines… </a:t>
            </a:r>
          </a:p>
          <a:p>
            <a:r>
              <a:rPr lang="en-US" sz="1200" kern="1200" dirty="0" smtClean="0">
                <a:solidFill>
                  <a:schemeClr val="tx1"/>
                </a:solidFill>
                <a:effectLst/>
                <a:latin typeface="+mn-lt"/>
                <a:ea typeface="+mn-ea"/>
                <a:cs typeface="+mn-cs"/>
              </a:rPr>
              <a:t>skill-based and knowledge-based (Drake &amp; Burns, 2017).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Interdisciplinary </a:t>
            </a:r>
            <a:r>
              <a:rPr lang="en-US" sz="1200" kern="1200" dirty="0" smtClean="0">
                <a:solidFill>
                  <a:schemeClr val="tx1"/>
                </a:solidFill>
                <a:effectLst/>
                <a:latin typeface="+mn-lt"/>
                <a:ea typeface="+mn-ea"/>
                <a:cs typeface="+mn-cs"/>
              </a:rPr>
              <a:t>approaches vary including a fusion of skills, knowledge, and even attitudes into the approved Common Core and State Standards. Learning centers are often put into practice within classrooms at all grade levels.  These may include multiple disciplines united in theme, and offer students various ways to examine a concept or topic.  In higher grades students generally have subject area experts who facilitate inquiry-based learning.  Through Integrated Curriculum students often experience multiple subjects (e.g., Literature, History, Science, and Art) working within a theme-based unit of </a:t>
            </a:r>
            <a:r>
              <a:rPr lang="en-US" sz="1200" kern="1200" dirty="0" smtClean="0">
                <a:solidFill>
                  <a:schemeClr val="tx1"/>
                </a:solidFill>
                <a:effectLst/>
                <a:latin typeface="+mn-lt"/>
                <a:ea typeface="+mn-ea"/>
                <a:cs typeface="+mn-cs"/>
              </a:rPr>
              <a:t>study.</a:t>
            </a:r>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24</a:t>
            </a:fld>
            <a:endParaRPr lang="en-US" dirty="0"/>
          </a:p>
        </p:txBody>
      </p:sp>
    </p:spTree>
    <p:extLst>
      <p:ext uri="{BB962C8B-B14F-4D97-AF65-F5344CB8AC3E}">
        <p14:creationId xmlns:p14="http://schemas.microsoft.com/office/powerpoint/2010/main" val="2503753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Integrated Curriculum </a:t>
            </a:r>
            <a:r>
              <a:rPr lang="en-US" sz="1200" b="0" kern="1200" dirty="0" smtClean="0">
                <a:solidFill>
                  <a:schemeClr val="tx1"/>
                </a:solidFill>
                <a:effectLst/>
                <a:latin typeface="+mn-lt"/>
                <a:ea typeface="+mn-ea"/>
                <a:cs typeface="+mn-cs"/>
              </a:rPr>
              <a:t>(continued)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Multi-age groups working in parallel become interconnected through performance tasks and hands-on learning experiences. Teachers who facilitate these types of learning activities often observe multiple benefits, including:</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Students have choices in how they will learn the content</a:t>
            </a:r>
          </a:p>
          <a:p>
            <a:pPr marL="171450" lvl="0" indent="-171450">
              <a:buFont typeface="Arial"/>
              <a:buChar char="•"/>
            </a:pPr>
            <a:r>
              <a:rPr lang="en-US" sz="1200" kern="1200" dirty="0" smtClean="0">
                <a:solidFill>
                  <a:schemeClr val="tx1"/>
                </a:solidFill>
                <a:effectLst/>
                <a:latin typeface="+mn-lt"/>
                <a:ea typeface="+mn-ea"/>
                <a:cs typeface="+mn-cs"/>
              </a:rPr>
              <a:t>Students exhibit excellent on-task behavior.</a:t>
            </a:r>
          </a:p>
          <a:p>
            <a:pPr marL="171450" lvl="0" indent="-171450">
              <a:buFont typeface="Arial"/>
              <a:buChar char="•"/>
            </a:pPr>
            <a:r>
              <a:rPr lang="en-US" sz="1200" kern="1200" dirty="0" smtClean="0">
                <a:solidFill>
                  <a:schemeClr val="tx1"/>
                </a:solidFill>
                <a:effectLst/>
                <a:latin typeface="+mn-lt"/>
                <a:ea typeface="+mn-ea"/>
                <a:cs typeface="+mn-cs"/>
              </a:rPr>
              <a:t>Students work collaboratively.</a:t>
            </a:r>
          </a:p>
          <a:p>
            <a:pPr marL="171450" lvl="0" indent="-171450">
              <a:buFont typeface="Arial"/>
              <a:buChar char="•"/>
            </a:pPr>
            <a:r>
              <a:rPr lang="en-US" sz="1200" kern="1200" dirty="0" smtClean="0">
                <a:solidFill>
                  <a:schemeClr val="tx1"/>
                </a:solidFill>
                <a:effectLst/>
                <a:latin typeface="+mn-lt"/>
                <a:ea typeface="+mn-ea"/>
                <a:cs typeface="+mn-cs"/>
              </a:rPr>
              <a:t>Multi-age teams formed within the multi-age classes</a:t>
            </a:r>
          </a:p>
          <a:p>
            <a:pPr marL="171450" lvl="0" indent="-171450">
              <a:buFont typeface="Arial"/>
              <a:buChar char="•"/>
            </a:pPr>
            <a:r>
              <a:rPr lang="en-US" sz="1200" kern="1200" dirty="0" smtClean="0">
                <a:solidFill>
                  <a:schemeClr val="tx1"/>
                </a:solidFill>
                <a:effectLst/>
                <a:latin typeface="+mn-lt"/>
                <a:ea typeface="+mn-ea"/>
                <a:cs typeface="+mn-cs"/>
              </a:rPr>
              <a:t>Students are engrossed both as presenters and as the audience for the half-day performance based learning labs</a:t>
            </a:r>
          </a:p>
          <a:p>
            <a:pPr marL="171450" lvl="0" indent="-171450">
              <a:buFont typeface="Arial"/>
              <a:buChar char="•"/>
            </a:pPr>
            <a:r>
              <a:rPr lang="en-US" sz="1200" kern="1200" dirty="0" smtClean="0">
                <a:solidFill>
                  <a:schemeClr val="tx1"/>
                </a:solidFill>
                <a:effectLst/>
                <a:latin typeface="+mn-lt"/>
                <a:ea typeface="+mn-ea"/>
                <a:cs typeface="+mn-cs"/>
              </a:rPr>
              <a:t>Students use a wide range of presentation products, such as video, debate, sculpture, and so on.</a:t>
            </a:r>
          </a:p>
          <a:p>
            <a:pPr marL="171450" lvl="0" indent="-171450">
              <a:buFont typeface="Arial"/>
              <a:buChar char="•"/>
            </a:pPr>
            <a:r>
              <a:rPr lang="en-US" sz="1200" kern="1200" dirty="0" smtClean="0">
                <a:solidFill>
                  <a:schemeClr val="tx1"/>
                </a:solidFill>
                <a:effectLst/>
                <a:latin typeface="+mn-lt"/>
                <a:ea typeface="+mn-ea"/>
                <a:cs typeface="+mn-cs"/>
              </a:rPr>
              <a:t>Students demonstrate depth of understanding of topics as a result of their sustained interest around various questions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(e.g., Essential Questions: Is it ever okay to act against civil authority? What circumstances might require unity at all cost?).</a:t>
            </a:r>
          </a:p>
          <a:p>
            <a:pPr marL="171450" lvl="0" indent="-171450">
              <a:buFont typeface="Arial"/>
              <a:buChar char="•"/>
            </a:pPr>
            <a:r>
              <a:rPr lang="en-US" sz="1200" kern="1200" dirty="0" smtClean="0">
                <a:solidFill>
                  <a:schemeClr val="tx1"/>
                </a:solidFill>
                <a:effectLst/>
                <a:latin typeface="+mn-lt"/>
                <a:ea typeface="+mn-ea"/>
                <a:cs typeface="+mn-cs"/>
              </a:rPr>
              <a:t>Fewer recess problems occurred during this two-week period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Teachers feel deeply satisfied with the unity, process, and the results.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(Drake &amp; Burns, 2017)</a:t>
            </a:r>
          </a:p>
          <a:p>
            <a:pPr marL="171450" lvl="0" indent="-171450">
              <a:buFont typeface="Arial"/>
              <a:buChar char="•"/>
            </a:pPr>
            <a:endParaRPr lang="en-US" sz="1200" kern="1200" dirty="0" smtClean="0">
              <a:solidFill>
                <a:schemeClr val="tx1"/>
              </a:solidFill>
              <a:effectLst/>
              <a:latin typeface="+mn-lt"/>
              <a:ea typeface="+mn-ea"/>
              <a:cs typeface="+mn-cs"/>
            </a:endParaRPr>
          </a:p>
          <a:p>
            <a:pPr marL="171450" indent="-171450">
              <a:buFont typeface="Arial"/>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25</a:t>
            </a:fld>
            <a:endParaRPr lang="en-US" dirty="0"/>
          </a:p>
        </p:txBody>
      </p:sp>
    </p:spTree>
    <p:extLst>
      <p:ext uri="{BB962C8B-B14F-4D97-AF65-F5344CB8AC3E}">
        <p14:creationId xmlns:p14="http://schemas.microsoft.com/office/powerpoint/2010/main" val="3960315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Project-Based Learning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Project-based </a:t>
            </a:r>
            <a:r>
              <a:rPr lang="en-US" sz="1200" kern="1200" dirty="0" smtClean="0">
                <a:solidFill>
                  <a:schemeClr val="tx1"/>
                </a:solidFill>
                <a:effectLst/>
                <a:latin typeface="+mn-lt"/>
                <a:ea typeface="+mn-ea"/>
                <a:cs typeface="+mn-cs"/>
              </a:rPr>
              <a:t>learning </a:t>
            </a:r>
            <a:r>
              <a:rPr lang="en-US" sz="1200" kern="1200" dirty="0" smtClean="0">
                <a:solidFill>
                  <a:schemeClr val="tx1"/>
                </a:solidFill>
                <a:effectLst/>
                <a:latin typeface="+mn-lt"/>
                <a:ea typeface="+mn-ea"/>
                <a:cs typeface="+mn-cs"/>
              </a:rPr>
              <a:t>engages all students by requiring them to tackle a specific </a:t>
            </a:r>
            <a:r>
              <a:rPr lang="en-US" sz="1200" i="1" kern="1200" dirty="0" smtClean="0">
                <a:solidFill>
                  <a:schemeClr val="tx1"/>
                </a:solidFill>
                <a:effectLst/>
                <a:latin typeface="+mn-lt"/>
                <a:ea typeface="+mn-ea"/>
                <a:cs typeface="+mn-cs"/>
              </a:rPr>
              <a:t>Essential Question</a:t>
            </a:r>
            <a:r>
              <a:rPr lang="en-US" sz="1200" kern="1200" dirty="0" smtClean="0">
                <a:solidFill>
                  <a:schemeClr val="tx1"/>
                </a:solidFill>
                <a:effectLst/>
                <a:latin typeface="+mn-lt"/>
                <a:ea typeface="+mn-ea"/>
                <a:cs typeface="+mn-cs"/>
              </a:rPr>
              <a:t>, or problem.  Steps to selecting topics for project-based learning may spring forward from the State Standards, and/or the CCSS’s, and blend with student’s individual interests and local resources. The teacher becomes the facilitator, guiding students to generate questions and explore deeper on what they already know about a given subject or topic. The teacher also provides resources (e.g., Internet driven, text or real world InfoQuests) for the students with opportunities to solve the Essential Question in a variety of ways including but not limited to writing, history, math, science, and the arts.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InfoQuests are ongoing journal responses (e.g., online as blogs, Google docs, slide shows, websites, on paper, etc.) as personal quests for deeper understanding to the Essential Question. </a:t>
            </a:r>
            <a:r>
              <a:rPr lang="en-US" sz="1200" kern="1200" dirty="0" smtClean="0">
                <a:solidFill>
                  <a:schemeClr val="tx1"/>
                </a:solidFill>
                <a:effectLst/>
                <a:latin typeface="+mn-lt"/>
                <a:ea typeface="+mn-ea"/>
                <a:cs typeface="+mn-cs"/>
              </a:rPr>
              <a:t>Discovery </a:t>
            </a:r>
            <a:r>
              <a:rPr lang="en-US" sz="1200" kern="1200" dirty="0" smtClean="0">
                <a:solidFill>
                  <a:schemeClr val="tx1"/>
                </a:solidFill>
                <a:effectLst/>
                <a:latin typeface="+mn-lt"/>
                <a:ea typeface="+mn-ea"/>
                <a:cs typeface="+mn-cs"/>
              </a:rPr>
              <a:t>includes Close Reading, text citation, real world exploration, simulations, model making, creating art, and real-world explorations.</a:t>
            </a:r>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26</a:t>
            </a:fld>
            <a:endParaRPr lang="en-US" dirty="0"/>
          </a:p>
        </p:txBody>
      </p:sp>
    </p:spTree>
    <p:extLst>
      <p:ext uri="{BB962C8B-B14F-4D97-AF65-F5344CB8AC3E}">
        <p14:creationId xmlns:p14="http://schemas.microsoft.com/office/powerpoint/2010/main" val="29037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Kathy Nunley’s model of </a:t>
            </a:r>
            <a:r>
              <a:rPr lang="en-US" sz="1200" i="1" u="sng" kern="1200" dirty="0" smtClean="0">
                <a:solidFill>
                  <a:schemeClr val="tx1"/>
                </a:solidFill>
                <a:effectLst/>
                <a:latin typeface="+mn-lt"/>
                <a:ea typeface="+mn-ea"/>
                <a:cs typeface="+mn-cs"/>
                <a:hlinkClick r:id="rId3"/>
              </a:rPr>
              <a:t>Layered Curriculum</a:t>
            </a:r>
            <a:r>
              <a:rPr lang="en-US" sz="1200" i="1" kern="1200" dirty="0" smtClean="0">
                <a:solidFill>
                  <a:schemeClr val="tx1"/>
                </a:solidFill>
                <a:effectLst/>
                <a:latin typeface="+mn-lt"/>
                <a:ea typeface="+mn-ea"/>
                <a:cs typeface="+mn-cs"/>
              </a:rPr>
              <a:t> illustrates how Bloom’s Taxonomy transcends through various levels of depth and complexity related to the subject of interest. Learning is student-driven and student-focused, resulting in higher engagement and critical thinking</a:t>
            </a:r>
            <a:r>
              <a:rPr lang="en-US" sz="1200" i="1" kern="1200" dirty="0" smtClean="0">
                <a:solidFill>
                  <a:schemeClr val="tx1"/>
                </a:solidFill>
                <a:effectLst/>
                <a:latin typeface="+mn-lt"/>
                <a:ea typeface="+mn-ea"/>
                <a:cs typeface="+mn-cs"/>
              </a:rPr>
              <a:t>.</a:t>
            </a:r>
            <a:endParaRPr lang="en-US" dirty="0" smtClean="0"/>
          </a:p>
          <a:p>
            <a:endParaRPr lang="en-US" dirty="0" smtClean="0"/>
          </a:p>
          <a:p>
            <a:r>
              <a:rPr lang="en-US" dirty="0" smtClean="0"/>
              <a:t>*For</a:t>
            </a:r>
            <a:r>
              <a:rPr lang="en-US" baseline="0" dirty="0" smtClean="0"/>
              <a:t> more details please cut and past this link into your browser and click through to see more:</a:t>
            </a:r>
            <a:endParaRPr lang="en-US" dirty="0" smtClean="0"/>
          </a:p>
          <a:p>
            <a:r>
              <a:rPr lang="en-US" b="1" dirty="0" smtClean="0"/>
              <a:t>https://www.youtube.com/watch?v=V8n0qkdbpAo</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Understand the balance between </a:t>
            </a:r>
            <a:r>
              <a:rPr lang="en-US" sz="1200" i="1" kern="1200" dirty="0" smtClean="0">
                <a:solidFill>
                  <a:schemeClr val="tx1"/>
                </a:solidFill>
                <a:effectLst/>
                <a:latin typeface="+mn-lt"/>
                <a:ea typeface="+mn-ea"/>
                <a:cs typeface="+mn-cs"/>
              </a:rPr>
              <a:t>dependence</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interdependence</a:t>
            </a:r>
            <a:r>
              <a:rPr lang="en-US" sz="1200" kern="1200" dirty="0" smtClean="0">
                <a:solidFill>
                  <a:schemeClr val="tx1"/>
                </a:solidFill>
                <a:effectLst/>
                <a:latin typeface="+mn-lt"/>
                <a:ea typeface="+mn-ea"/>
                <a:cs typeface="+mn-cs"/>
              </a:rPr>
              <a:t> while facilitating CCSS integrated lessons with technology as integral components of </a:t>
            </a:r>
            <a:r>
              <a:rPr lang="en-US" sz="1200" u="sng" kern="1200" dirty="0" smtClean="0">
                <a:solidFill>
                  <a:schemeClr val="tx1"/>
                </a:solidFill>
                <a:effectLst/>
                <a:latin typeface="+mn-lt"/>
                <a:ea typeface="+mn-ea"/>
                <a:cs typeface="+mn-cs"/>
                <a:hlinkClick r:id="rId4"/>
              </a:rPr>
              <a:t>Layered Curriculum</a:t>
            </a:r>
            <a:r>
              <a:rPr lang="en-US" sz="1200" kern="1200" dirty="0" smtClean="0">
                <a:solidFill>
                  <a:schemeClr val="tx1"/>
                </a:solidFill>
                <a:effectLst/>
                <a:latin typeface="+mn-lt"/>
                <a:ea typeface="+mn-ea"/>
                <a:cs typeface="+mn-cs"/>
              </a:rPr>
              <a:t>.  Educators are free to take on the role of facilitators and organizers of learning activities; they are free to focus on small groups and individuals who need more specialized attention; and they can coach their students in how to process information, helping them to make choices and validate their learning. (Van Dusen &amp; Sailor, 1995)</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Please follow the links</a:t>
            </a:r>
            <a:r>
              <a:rPr lang="en-US" sz="1200" b="1" kern="1200" baseline="0" dirty="0" smtClean="0">
                <a:solidFill>
                  <a:schemeClr val="tx1"/>
                </a:solidFill>
                <a:effectLst/>
                <a:latin typeface="+mn-lt"/>
                <a:ea typeface="+mn-ea"/>
                <a:cs typeface="+mn-cs"/>
              </a:rPr>
              <a:t> below when planning and integrating lessons for your students:</a:t>
            </a:r>
            <a:endParaRPr lang="en-US" sz="1200" b="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The Common Core State Standards for English Language Arts &amp; Literacy in History/Social Studies, Science, and Technical Subjects (“the standards”) represent the next generation of K–12 standards designed to prepare all students for success in college, career, and life by the time they graduate from high school.</a:t>
            </a:r>
          </a:p>
          <a:p>
            <a:r>
              <a:rPr lang="en-US" sz="1200" kern="1200" dirty="0" smtClean="0">
                <a:solidFill>
                  <a:schemeClr val="tx1"/>
                </a:solidFill>
                <a:latin typeface="+mn-lt"/>
                <a:ea typeface="+mn-ea"/>
                <a:cs typeface="+mn-cs"/>
                <a:hlinkClick r:id="rId5"/>
              </a:rPr>
              <a:t>English Language Arts Standards | Common Core State Standards ...</a:t>
            </a:r>
          </a:p>
          <a:p>
            <a:r>
              <a:rPr lang="en-US" sz="1200" kern="1200" dirty="0" smtClean="0">
                <a:solidFill>
                  <a:schemeClr val="tx1"/>
                </a:solidFill>
                <a:latin typeface="+mn-lt"/>
                <a:ea typeface="+mn-ea"/>
                <a:cs typeface="+mn-cs"/>
              </a:rPr>
              <a:t>www.corestandards.org/ELA-Literacy/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hlinkClick r:id="rId6"/>
              </a:rPr>
              <a:t>Mathematics Standards | Common Core State Standards Initiative</a:t>
            </a:r>
          </a:p>
          <a:p>
            <a:r>
              <a:rPr lang="en-US" sz="1200" kern="1200" dirty="0" smtClean="0">
                <a:solidFill>
                  <a:schemeClr val="tx1"/>
                </a:solidFill>
                <a:latin typeface="+mn-lt"/>
                <a:ea typeface="+mn-ea"/>
                <a:cs typeface="+mn-cs"/>
              </a:rPr>
              <a:t>www.corestandards.org/Math/</a:t>
            </a:r>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Mathematics Standards. Download the standards Print this page. For more than a decade, research studies of mathematics education in high-performing ...</a:t>
            </a:r>
          </a:p>
          <a:p>
            <a:r>
              <a:rPr lang="en-US" sz="1200" b="0" kern="1200" dirty="0" smtClean="0">
                <a:solidFill>
                  <a:schemeClr val="tx1"/>
                </a:solidFill>
                <a:latin typeface="+mn-lt"/>
                <a:ea typeface="+mn-ea"/>
                <a:cs typeface="+mn-cs"/>
              </a:rPr>
              <a:t>‎</a:t>
            </a:r>
            <a:r>
              <a:rPr lang="en-US" sz="1200" b="0" kern="1200" dirty="0" smtClean="0">
                <a:solidFill>
                  <a:schemeClr val="tx1"/>
                </a:solidFill>
                <a:latin typeface="+mn-lt"/>
                <a:ea typeface="+mn-ea"/>
                <a:cs typeface="+mn-cs"/>
                <a:hlinkClick r:id="rId7"/>
              </a:rPr>
              <a:t>Algebra · ‎</a:t>
            </a:r>
            <a:r>
              <a:rPr lang="en-US" sz="1200" b="0" kern="1200" dirty="0" smtClean="0">
                <a:solidFill>
                  <a:schemeClr val="tx1"/>
                </a:solidFill>
                <a:latin typeface="+mn-lt"/>
                <a:ea typeface="+mn-ea"/>
                <a:cs typeface="+mn-cs"/>
                <a:hlinkClick r:id="rId8"/>
              </a:rPr>
              <a:t>Operations &amp; Algebraic Thinking · ‎</a:t>
            </a:r>
            <a:r>
              <a:rPr lang="en-US" sz="1200" b="0" kern="1200" dirty="0" smtClean="0">
                <a:solidFill>
                  <a:schemeClr val="tx1"/>
                </a:solidFill>
                <a:latin typeface="+mn-lt"/>
                <a:ea typeface="+mn-ea"/>
                <a:cs typeface="+mn-cs"/>
                <a:hlinkClick r:id="rId9"/>
              </a:rPr>
              <a:t>Counting &amp; Cardinality · ‎</a:t>
            </a:r>
            <a:r>
              <a:rPr lang="en-US" sz="1200" b="0" kern="1200" dirty="0" smtClean="0">
                <a:solidFill>
                  <a:schemeClr val="tx1"/>
                </a:solidFill>
                <a:latin typeface="+mn-lt"/>
                <a:ea typeface="+mn-ea"/>
                <a:cs typeface="+mn-cs"/>
                <a:hlinkClick r:id="rId10"/>
              </a:rPr>
              <a:t>Introduction</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11"/>
              </a:rPr>
              <a:t>Content Standards (K-12)</a:t>
            </a:r>
          </a:p>
          <a:p>
            <a:r>
              <a:rPr lang="en-US" sz="1200" kern="1200" dirty="0" smtClean="0">
                <a:solidFill>
                  <a:schemeClr val="tx1"/>
                </a:solidFill>
                <a:latin typeface="+mn-lt"/>
                <a:ea typeface="+mn-ea"/>
                <a:cs typeface="+mn-cs"/>
              </a:rPr>
              <a:t>Standards adopted by the California State Board of Education for English-language arts, mathematics, history-social science, science, and visual and performing arts.</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12"/>
              </a:rPr>
              <a:t>Curriculum Frameworks &amp; Instructional Materials</a:t>
            </a:r>
          </a:p>
          <a:p>
            <a:r>
              <a:rPr lang="en-US" sz="1200" kern="1200" dirty="0" smtClean="0">
                <a:solidFill>
                  <a:schemeClr val="tx1"/>
                </a:solidFill>
                <a:latin typeface="+mn-lt"/>
                <a:ea typeface="+mn-ea"/>
                <a:cs typeface="+mn-cs"/>
              </a:rPr>
              <a:t>Curriculum guidelines for K-12 subjects, and State Board adopted K-8 instructional materials.</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13"/>
              </a:rPr>
              <a:t>Common Core State Standards</a:t>
            </a:r>
          </a:p>
          <a:p>
            <a:r>
              <a:rPr lang="en-US" sz="1200" kern="1200" dirty="0" smtClean="0">
                <a:solidFill>
                  <a:schemeClr val="tx1"/>
                </a:solidFill>
                <a:latin typeface="+mn-lt"/>
                <a:ea typeface="+mn-ea"/>
                <a:cs typeface="+mn-cs"/>
              </a:rPr>
              <a:t>Information and frequently asked questions about the new academic content standards adopted by the State Board of Education on August 2, 2010.</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14"/>
              </a:rPr>
              <a:t>Instructional Quality Commission</a:t>
            </a:r>
          </a:p>
          <a:p>
            <a:r>
              <a:rPr lang="en-US" sz="1200" kern="1200" dirty="0" smtClean="0">
                <a:solidFill>
                  <a:schemeClr val="tx1"/>
                </a:solidFill>
                <a:latin typeface="+mn-lt"/>
                <a:ea typeface="+mn-ea"/>
                <a:cs typeface="+mn-cs"/>
              </a:rPr>
              <a:t>The Instructional Quality Commission is an advisory body to the California State Board of Education on matters related to curriculum, instructional materials, and content standards.</a:t>
            </a:r>
            <a:endParaRPr lang="en-US" sz="1200" b="0" kern="1200" dirty="0" smtClean="0">
              <a:solidFill>
                <a:schemeClr val="tx1"/>
              </a:solidFill>
              <a:latin typeface="+mn-lt"/>
              <a:ea typeface="+mn-ea"/>
              <a:cs typeface="+mn-cs"/>
            </a:endParaRPr>
          </a:p>
          <a:p>
            <a:endParaRPr lang="en-US" dirty="0" smtClean="0"/>
          </a:p>
          <a:p>
            <a:endParaRPr lang="en-US" dirty="0" smtClean="0">
              <a:solidFill>
                <a:srgbClr val="FF6600"/>
              </a:solidFill>
              <a:effectLst/>
            </a:endParaRPr>
          </a:p>
          <a:p>
            <a:r>
              <a:rPr lang="en-US" u="sng" dirty="0" smtClean="0">
                <a:solidFill>
                  <a:srgbClr val="FF6600"/>
                </a:solidFill>
                <a:effectLst/>
              </a:rPr>
              <a:t>Layered Learning Comes Alive</a:t>
            </a:r>
            <a:r>
              <a:rPr lang="en-US" dirty="0" smtClean="0">
                <a:solidFill>
                  <a:srgbClr val="FF6600"/>
                </a:solidFill>
                <a:effectLst/>
              </a:rPr>
              <a:t> </a:t>
            </a:r>
            <a:r>
              <a:rPr lang="en-US" dirty="0" smtClean="0">
                <a:solidFill>
                  <a:srgbClr val="3366FF"/>
                </a:solidFill>
                <a:effectLst/>
              </a:rPr>
              <a:t>(60 minutes) (Appendix C)</a:t>
            </a:r>
            <a:br>
              <a:rPr lang="en-US" dirty="0" smtClean="0">
                <a:solidFill>
                  <a:srgbClr val="3366FF"/>
                </a:solidFill>
                <a:effectLst/>
              </a:rPr>
            </a:br>
            <a:r>
              <a:rPr lang="en-US" b="1" dirty="0" smtClean="0">
                <a:solidFill>
                  <a:srgbClr val="3366FF"/>
                </a:solidFill>
                <a:effectLst/>
              </a:rPr>
              <a:t>ACTIVITY: </a:t>
            </a:r>
            <a:r>
              <a:rPr lang="en-US" dirty="0" smtClean="0">
                <a:solidFill>
                  <a:srgbClr val="3366FF"/>
                </a:solidFill>
                <a:effectLst/>
              </a:rPr>
              <a:t>SEE–THINK–WONDER–KNOW?</a:t>
            </a:r>
            <a:br>
              <a:rPr lang="en-US" dirty="0" smtClean="0">
                <a:solidFill>
                  <a:srgbClr val="3366FF"/>
                </a:solidFill>
                <a:effectLst/>
              </a:rPr>
            </a:br>
            <a:endParaRPr lang="en-US" dirty="0" smtClean="0">
              <a:solidFill>
                <a:srgbClr val="3366FF"/>
              </a:solidFill>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27</a:t>
            </a:fld>
            <a:endParaRPr lang="en-US" dirty="0"/>
          </a:p>
        </p:txBody>
      </p:sp>
    </p:spTree>
    <p:extLst>
      <p:ext uri="{BB962C8B-B14F-4D97-AF65-F5344CB8AC3E}">
        <p14:creationId xmlns:p14="http://schemas.microsoft.com/office/powerpoint/2010/main" val="923727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Comparing</a:t>
            </a:r>
            <a:r>
              <a:rPr lang="en-US" baseline="0" dirty="0" smtClean="0"/>
              <a:t> and Contrasting Three Approaches to Integration</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28</a:t>
            </a:fld>
            <a:endParaRPr lang="en-US" dirty="0"/>
          </a:p>
        </p:txBody>
      </p:sp>
    </p:spTree>
    <p:extLst>
      <p:ext uri="{BB962C8B-B14F-4D97-AF65-F5344CB8AC3E}">
        <p14:creationId xmlns:p14="http://schemas.microsoft.com/office/powerpoint/2010/main" val="70241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ADDIE</a:t>
            </a:r>
            <a:r>
              <a:rPr lang="en-US" b="1" baseline="0" dirty="0" smtClean="0"/>
              <a:t> Model: A framework for instructional and academic excellence</a:t>
            </a:r>
          </a:p>
          <a:p>
            <a:endParaRPr lang="en-US" baseline="0" dirty="0" smtClean="0"/>
          </a:p>
          <a:p>
            <a:r>
              <a:rPr lang="en-US" baseline="0" dirty="0" smtClean="0"/>
              <a:t>Our Learning Management System (LMS) where all of our interactive content is housed is Schoology</a:t>
            </a:r>
            <a:r>
              <a:rPr lang="en-US" sz="800" baseline="0" dirty="0" smtClean="0"/>
              <a:t>®</a:t>
            </a:r>
            <a:r>
              <a:rPr lang="en-US" baseline="0" dirty="0" smtClean="0"/>
              <a:t>. Students follow their Assignment Work Calendar online via their courses on Schoology</a:t>
            </a:r>
            <a:r>
              <a:rPr lang="en-US" sz="1200" baseline="0" dirty="0" smtClean="0"/>
              <a:t>®</a:t>
            </a:r>
            <a:r>
              <a:rPr lang="en-US" baseline="0" dirty="0" smtClean="0"/>
              <a:t>. All of the work is privately secured as they each have a unique user name and log on password. Parent partners also have their own access codes to their child’s work so that they may successfully faciliate instruction while their child is at home. </a:t>
            </a:r>
          </a:p>
          <a:p>
            <a:endParaRPr lang="en-US" baseline="0" dirty="0" smtClean="0"/>
          </a:p>
          <a:p>
            <a:r>
              <a:rPr lang="en-US" baseline="0" dirty="0" smtClean="0"/>
              <a:t>Students look to their Assignment Calendar read the assigned text, both online and in supplied textbooks, on the days that they are not at workshop. InfoQuests are journals that are ways to log ongoing investigations to the Essential Question. (More on this topic will be addressed in the next slide). Workshop days on campus are interactive, inter-subject, inter-grade, and multiple modality labs. Students arrive to the workshop prepared to engage in rich dialog, projects, and hands-on activities that arc from the assigned reading for world and U.S. History. </a:t>
            </a:r>
          </a:p>
          <a:p>
            <a:endParaRPr lang="en-US" baseline="0" dirty="0" smtClean="0"/>
          </a:p>
          <a:p>
            <a:r>
              <a:rPr lang="en-US" baseline="0" dirty="0" smtClean="0"/>
              <a:t>Language Arts and Literature requirement are separated by grade level online, as per the California State Standards and Common Core State Standards mandate. Additional literature is assigned to the whole group (mixed grades 3rd, 4th, and 5</a:t>
            </a:r>
            <a:r>
              <a:rPr lang="en-US" baseline="30000" dirty="0" smtClean="0"/>
              <a:t>th</a:t>
            </a:r>
            <a:r>
              <a:rPr lang="en-US" baseline="0" dirty="0" smtClean="0"/>
              <a:t>) in the form of historical fiction that is in alignment with each particular Unit of Study. </a:t>
            </a:r>
          </a:p>
          <a:p>
            <a:endParaRPr lang="en-US" baseline="0" dirty="0" smtClean="0"/>
          </a:p>
          <a:p>
            <a:r>
              <a:rPr lang="en-US" baseline="0" dirty="0" smtClean="0"/>
              <a:t>Writing is taught on workshop days and is woven into the daily activities that are at completed at home and also during workshops together. Teachers use Excellence in Writing, Six Traits Plus One, and Stoplight Writing as methodologies. Each teacher builds in the use of technology into most assignments in some way or another, including writing blogs, creating presentations using Google docs, Slide Share, Power Point, Keynote, animations PowToons), Thing Link, Glogster, and more. The students are immersed within technology and utilize it intuitively as a mode of lesson delivery and well as a means to present with.</a:t>
            </a:r>
          </a:p>
          <a:p>
            <a:endParaRPr lang="en-US" baseline="0" dirty="0" smtClean="0"/>
          </a:p>
          <a:p>
            <a:r>
              <a:rPr lang="en-US" baseline="0" dirty="0" smtClean="0"/>
              <a:t>Mathematics is completed online via Khan Academy. Missions are assigned based on grade level and/or MAP (Measures in Academic Progress testing via NWEA). Teachers are Coaches online with Khan Academy as they are listed by the parent of the student(s). This permits the teacher to hover over progress and receive daily or weekly progress reports computed in real time trough data management systems and analysis proprietary to Khan Academy.</a:t>
            </a:r>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29</a:t>
            </a:fld>
            <a:endParaRPr lang="en-US" dirty="0"/>
          </a:p>
        </p:txBody>
      </p:sp>
    </p:spTree>
    <p:extLst>
      <p:ext uri="{BB962C8B-B14F-4D97-AF65-F5344CB8AC3E}">
        <p14:creationId xmlns:p14="http://schemas.microsoft.com/office/powerpoint/2010/main" val="2659872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a:t>
            </a:r>
            <a:r>
              <a:rPr lang="en-US" sz="1200" kern="1200" dirty="0" smtClean="0">
                <a:solidFill>
                  <a:schemeClr val="tx1"/>
                </a:solidFill>
                <a:effectLst/>
                <a:latin typeface="+mn-lt"/>
                <a:ea typeface="+mn-ea"/>
                <a:cs typeface="+mn-cs"/>
              </a:rPr>
              <a:t>a result of professional development faculty will be engaged in ongoing reflection, self-assessment, and self-directed change and improvement with strategies for building capacity through systems of support and development, together. At the end of the day, and all of the assessments, it is our passion and our collective expertise that impacts learning results the most. (CAPE 5)</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Instructional Leadership OBJECTIVES</a:t>
            </a:r>
            <a:r>
              <a:rPr lang="en-US" sz="1200" b="1" kern="1200" dirty="0" smtClean="0">
                <a:solidFill>
                  <a:schemeClr val="tx1"/>
                </a:solidFill>
                <a:effectLst/>
                <a:latin typeface="+mn-lt"/>
                <a:ea typeface="+mn-ea"/>
                <a:cs typeface="+mn-cs"/>
              </a:rPr>
              <a:t>:</a:t>
            </a:r>
            <a:endParaRPr lang="en-US" sz="1200" b="1" dirty="0" smtClean="0">
              <a:effectLst/>
            </a:endParaRPr>
          </a:p>
          <a:p>
            <a:pPr marL="361188" indent="-342900">
              <a:buFont typeface="+mj-lt"/>
              <a:buAutoNum type="arabicPeriod"/>
            </a:pPr>
            <a:endParaRPr lang="en-US" sz="1200" b="1" dirty="0" smtClean="0">
              <a:effectLst/>
            </a:endParaRPr>
          </a:p>
          <a:p>
            <a:pPr marL="361188" indent="-342900">
              <a:buFont typeface="+mj-lt"/>
              <a:buAutoNum type="arabicPeriod"/>
            </a:pPr>
            <a:r>
              <a:rPr lang="en-US" sz="1200" b="1" dirty="0" smtClean="0">
                <a:effectLst/>
              </a:rPr>
              <a:t>Understand how to analyze integrated lesson essentials including design, delivery, assessment, and reflection components to meet the needs of all students by including multiple modalities and Intelligences as aligned to California State Standards and Common Core State Standards </a:t>
            </a:r>
            <a:br>
              <a:rPr lang="en-US" sz="1200" b="1" dirty="0" smtClean="0">
                <a:effectLst/>
              </a:rPr>
            </a:br>
            <a:endParaRPr lang="en-US" sz="1200" b="1" dirty="0" smtClean="0">
              <a:effectLst/>
            </a:endParaRPr>
          </a:p>
          <a:p>
            <a:pPr marL="361188" indent="-342900">
              <a:buFont typeface="+mj-lt"/>
              <a:buAutoNum type="arabicPeriod"/>
            </a:pPr>
            <a:r>
              <a:rPr lang="en-US" sz="1200" b="1" dirty="0" smtClean="0">
                <a:effectLst/>
              </a:rPr>
              <a:t>Develop routines and skills in </a:t>
            </a:r>
            <a:r>
              <a:rPr lang="en-US" sz="1200" b="1" dirty="0" smtClean="0">
                <a:effectLst/>
              </a:rPr>
              <a:t>Visible Learning and Artful including</a:t>
            </a:r>
            <a:r>
              <a:rPr lang="en-US" sz="1200" b="1" dirty="0" smtClean="0">
                <a:effectLst/>
              </a:rPr>
              <a:t>: Reasoning, Questioning and Investigating, Exploring Viewpoints, Observing and Describing, Finding Complexity, Comparing and </a:t>
            </a:r>
            <a:r>
              <a:rPr lang="en-US" sz="1200" b="1" dirty="0" smtClean="0">
                <a:effectLst/>
              </a:rPr>
              <a:t>Connecting</a:t>
            </a:r>
            <a:br>
              <a:rPr lang="en-US" sz="1200" b="1" dirty="0" smtClean="0">
                <a:effectLst/>
              </a:rPr>
            </a:br>
            <a:endParaRPr lang="en-US" sz="1200" b="1" dirty="0" smtClean="0">
              <a:effectLst/>
            </a:endParaRPr>
          </a:p>
          <a:p>
            <a:pPr marL="361188" indent="-342900">
              <a:buFont typeface="+mj-lt"/>
              <a:buAutoNum type="arabicPeriod"/>
            </a:pPr>
            <a:r>
              <a:rPr lang="en-US" sz="1200" b="1" dirty="0" smtClean="0">
                <a:effectLst/>
              </a:rPr>
              <a:t>Utilize </a:t>
            </a:r>
            <a:r>
              <a:rPr lang="en-US" sz="1200" b="1" dirty="0" smtClean="0">
                <a:effectLst/>
              </a:rPr>
              <a:t>reflection to self-evaluate with </a:t>
            </a:r>
            <a:r>
              <a:rPr lang="en-US" sz="1200" b="1" dirty="0" smtClean="0">
                <a:effectLst/>
              </a:rPr>
              <a:t>clear targets </a:t>
            </a:r>
            <a:r>
              <a:rPr lang="en-US" sz="1200" b="1" dirty="0" smtClean="0">
                <a:effectLst/>
              </a:rPr>
              <a:t>in mind. </a:t>
            </a:r>
            <a:r>
              <a:rPr lang="en-US" sz="1200" b="1" dirty="0" smtClean="0">
                <a:effectLst/>
              </a:rPr>
              <a:t/>
            </a:r>
            <a:br>
              <a:rPr lang="en-US" sz="1200" b="1" dirty="0" smtClean="0">
                <a:effectLst/>
              </a:rPr>
            </a:br>
            <a:r>
              <a:rPr lang="en-US" sz="1200" b="1" kern="1200" dirty="0" smtClean="0">
                <a:solidFill>
                  <a:schemeClr val="tx1"/>
                </a:solidFill>
                <a:effectLst/>
                <a:latin typeface="+mn-lt"/>
                <a:ea typeface="+mn-ea"/>
                <a:cs typeface="+mn-cs"/>
              </a:rPr>
              <a:t>What would success look like, sound like, and feel like? How would you know (measure) if your students were successful? </a:t>
            </a:r>
            <a:br>
              <a:rPr lang="en-US" sz="1200" b="1" kern="1200" dirty="0" smtClean="0">
                <a:solidFill>
                  <a:schemeClr val="tx1"/>
                </a:solidFill>
                <a:effectLst/>
                <a:latin typeface="+mn-lt"/>
                <a:ea typeface="+mn-ea"/>
                <a:cs typeface="+mn-cs"/>
              </a:rPr>
            </a:br>
            <a:endParaRPr lang="en-US" sz="1200" b="1" dirty="0" smtClean="0">
              <a:effectLst/>
            </a:endParaRPr>
          </a:p>
          <a:p>
            <a:pPr marL="18288" indent="0">
              <a:buFont typeface="+mj-lt"/>
              <a:buNone/>
            </a:pPr>
            <a:r>
              <a:rPr lang="en-US" sz="1200" b="1" dirty="0" smtClean="0">
                <a:effectLst/>
              </a:rPr>
              <a:t>------------------------------------------------------------------------------------------------------------------------------------------------------------------------------------------------------------------------------------------------------------------------------------------</a:t>
            </a:r>
          </a:p>
          <a:p>
            <a:pPr marL="361188" indent="-342900">
              <a:buFont typeface="+mj-lt"/>
              <a:buAutoNum type="arabicPeriod"/>
            </a:pPr>
            <a:endParaRPr lang="en-US" sz="1200" b="1" dirty="0" smtClean="0">
              <a:effectLst/>
            </a:endParaRPr>
          </a:p>
          <a:p>
            <a:r>
              <a:rPr lang="en-US" sz="1200" b="1" kern="1200" dirty="0" smtClean="0">
                <a:solidFill>
                  <a:schemeClr val="tx1"/>
                </a:solidFill>
                <a:latin typeface="+mn-lt"/>
                <a:ea typeface="+mn-ea"/>
                <a:cs typeface="+mn-cs"/>
              </a:rPr>
              <a:t>Instructional Leadership</a:t>
            </a:r>
            <a:br>
              <a:rPr lang="en-US" sz="1200" b="1"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Goals Layered into this Professional Development Day of Training:</a:t>
            </a:r>
            <a:br>
              <a:rPr lang="en-US" sz="1200" b="1" kern="1200" dirty="0" smtClean="0">
                <a:solidFill>
                  <a:schemeClr val="tx1"/>
                </a:solidFill>
                <a:latin typeface="+mn-lt"/>
                <a:ea typeface="+mn-ea"/>
                <a:cs typeface="+mn-cs"/>
              </a:rPr>
            </a:br>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CAPE 5</a:t>
            </a:r>
          </a:p>
          <a:p>
            <a:r>
              <a:rPr lang="en-US" sz="1200" kern="1200" dirty="0" smtClean="0">
                <a:solidFill>
                  <a:schemeClr val="tx1"/>
                </a:solidFill>
                <a:latin typeface="+mn-lt"/>
                <a:ea typeface="+mn-ea"/>
                <a:cs typeface="+mn-cs"/>
                <a:hlinkClick r:id="rId3"/>
              </a:rPr>
              <a:t>Promoting Implementation of K-12 Standards, Pedagogical Skills, Effective Instructional Practices and Student Assessments for Content Instruction</a:t>
            </a:r>
          </a:p>
          <a:p>
            <a:endParaRPr lang="en-US" sz="1200" kern="1200" dirty="0" smtClean="0">
              <a:solidFill>
                <a:schemeClr val="tx1"/>
              </a:solidFill>
              <a:latin typeface="+mn-lt"/>
              <a:ea typeface="+mn-ea"/>
              <a:cs typeface="+mn-cs"/>
              <a:hlinkClick r:id="rId3"/>
            </a:endParaRPr>
          </a:p>
          <a:p>
            <a:r>
              <a:rPr lang="en-US" sz="1200" kern="1200" dirty="0" smtClean="0">
                <a:solidFill>
                  <a:schemeClr val="tx1"/>
                </a:solidFill>
                <a:latin typeface="+mn-lt"/>
                <a:ea typeface="+mn-ea"/>
                <a:cs typeface="+mn-cs"/>
              </a:rPr>
              <a:t>CAPE 6</a:t>
            </a:r>
          </a:p>
          <a:p>
            <a:r>
              <a:rPr lang="en-US" sz="1200" kern="1200" dirty="0" smtClean="0">
                <a:solidFill>
                  <a:schemeClr val="tx1"/>
                </a:solidFill>
                <a:latin typeface="+mn-lt"/>
                <a:ea typeface="+mn-ea"/>
                <a:cs typeface="+mn-cs"/>
                <a:hlinkClick r:id="rId4"/>
              </a:rPr>
              <a:t>Evaluating, Analyzing, and Providing Feedback on the Effectiveness of Classroom Instruction to Promote Student Learning and Teacher Professional Growth</a:t>
            </a:r>
          </a:p>
          <a:p>
            <a:endParaRPr lang="en-US" sz="1200" kern="1200" dirty="0" smtClean="0">
              <a:solidFill>
                <a:schemeClr val="tx1"/>
              </a:solidFill>
              <a:latin typeface="+mn-lt"/>
              <a:ea typeface="+mn-ea"/>
              <a:cs typeface="+mn-cs"/>
              <a:hlinkClick r:id="rId4"/>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CAPE 7</a:t>
            </a:r>
          </a:p>
          <a:p>
            <a:r>
              <a:rPr lang="en-US" sz="1200" kern="1200" dirty="0" smtClean="0">
                <a:solidFill>
                  <a:schemeClr val="tx1"/>
                </a:solidFill>
                <a:latin typeface="+mn-lt"/>
                <a:ea typeface="+mn-ea"/>
                <a:cs typeface="+mn-cs"/>
                <a:hlinkClick r:id="rId5"/>
              </a:rPr>
              <a:t>Demonstrating Understanding of the School and Community Context, Including the Instructional Implications of Cultural/Linguistic, Socioeconomic, and Political Factors</a:t>
            </a:r>
          </a:p>
          <a:p>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CAPE 8</a:t>
            </a:r>
          </a:p>
          <a:p>
            <a:r>
              <a:rPr lang="en-US" sz="1200" kern="1200" dirty="0" smtClean="0">
                <a:solidFill>
                  <a:schemeClr val="tx1"/>
                </a:solidFill>
                <a:latin typeface="+mn-lt"/>
                <a:ea typeface="+mn-ea"/>
                <a:cs typeface="+mn-cs"/>
                <a:hlinkClick r:id="rId6"/>
              </a:rPr>
              <a:t>Communicating with the School Community about Schoolwide Outcomes Data and Improvement Goals</a:t>
            </a:r>
            <a:endParaRPr lang="en-US" sz="1200" b="1" dirty="0" smtClean="0">
              <a:effectLst/>
            </a:endParaRPr>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3</a:t>
            </a:fld>
            <a:endParaRPr lang="en-US" dirty="0"/>
          </a:p>
        </p:txBody>
      </p:sp>
    </p:spTree>
    <p:extLst>
      <p:ext uri="{BB962C8B-B14F-4D97-AF65-F5344CB8AC3E}">
        <p14:creationId xmlns:p14="http://schemas.microsoft.com/office/powerpoint/2010/main" val="33576865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ADDIE Model Explained</a:t>
            </a:r>
          </a:p>
          <a:p>
            <a:endParaRPr lang="en-US" dirty="0" smtClean="0"/>
          </a:p>
          <a:p>
            <a:r>
              <a:rPr lang="en-US" b="1" dirty="0" smtClean="0"/>
              <a:t>Analysis:</a:t>
            </a:r>
            <a:r>
              <a:rPr lang="en-US" b="1" baseline="0" dirty="0" smtClean="0"/>
              <a:t> </a:t>
            </a:r>
            <a:r>
              <a:rPr lang="en-US" baseline="0" dirty="0" smtClean="0"/>
              <a:t>Our teachers build curriculum based on California State Standards as aligned with Common Core State Standards. </a:t>
            </a:r>
          </a:p>
          <a:p>
            <a:endParaRPr lang="en-US" baseline="0" dirty="0" smtClean="0"/>
          </a:p>
          <a:p>
            <a:r>
              <a:rPr lang="en-US" b="1" baseline="0" dirty="0" smtClean="0"/>
              <a:t>Design: </a:t>
            </a:r>
            <a:r>
              <a:rPr lang="en-US" baseline="0" dirty="0" smtClean="0"/>
              <a:t>We address the learning needs of the grade levels being taught, as well as build in supports, modifications, and enrichment/extensions to ensure that all levels are built into the programming from the start.</a:t>
            </a:r>
          </a:p>
          <a:p>
            <a:endParaRPr lang="en-US" baseline="0" dirty="0" smtClean="0"/>
          </a:p>
          <a:p>
            <a:r>
              <a:rPr lang="en-US" b="1" baseline="0" dirty="0" smtClean="0"/>
              <a:t>Development: </a:t>
            </a:r>
            <a:r>
              <a:rPr lang="en-US" baseline="0" dirty="0" smtClean="0"/>
              <a:t>As we meet our students needs day to day modifications are made to meet them where they are. This includes making changes in the moment, as well as having identified modifications in mind as a result of prior and ongoing academic analysis as we partner with parents.</a:t>
            </a:r>
          </a:p>
          <a:p>
            <a:endParaRPr lang="en-US" baseline="0" dirty="0" smtClean="0"/>
          </a:p>
          <a:p>
            <a:r>
              <a:rPr lang="en-US" b="1" dirty="0" smtClean="0"/>
              <a:t>Implementation: (Technology Integration</a:t>
            </a:r>
            <a:r>
              <a:rPr lang="en-US" b="1" baseline="0" dirty="0" smtClean="0"/>
              <a:t> via Schoology) </a:t>
            </a:r>
            <a:r>
              <a:rPr lang="en-US" dirty="0" smtClean="0"/>
              <a:t>Our teaching team develops customized content and shares it on the LMS (Schoology). This provides</a:t>
            </a:r>
            <a:r>
              <a:rPr lang="en-US" baseline="0" dirty="0" smtClean="0"/>
              <a:t> our students with</a:t>
            </a:r>
            <a:r>
              <a:rPr lang="en-US" dirty="0" smtClean="0"/>
              <a:t> information that is timely,</a:t>
            </a:r>
            <a:r>
              <a:rPr lang="en-US" baseline="0" dirty="0" smtClean="0"/>
              <a:t> based on meeting the individual learners’ needs. Schoology is also our communication platform for class discussion boards and posting, submitting, and scoring of assignments.</a:t>
            </a:r>
          </a:p>
          <a:p>
            <a:endParaRPr lang="en-US" baseline="0" dirty="0" smtClean="0"/>
          </a:p>
          <a:p>
            <a:r>
              <a:rPr lang="en-US" b="1" baseline="0" dirty="0" smtClean="0"/>
              <a:t>Evaluation: </a:t>
            </a:r>
            <a:r>
              <a:rPr lang="en-US" baseline="0" dirty="0" smtClean="0"/>
              <a:t>Students are evaluated formatively in all of their actions, both online as well as in person working independently and cooperatively with their peers. As students build their academic strengths they are simultaneously building their Emotional Intelligence skills. Additionally, students are expected to formally present their cumulative body of work as one major project or Task Assessment per Unit of Study (approximately once every six weeks, six time per school year). </a:t>
            </a:r>
            <a:endParaRPr lang="en-US" dirty="0" smtClean="0"/>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30</a:t>
            </a:fld>
            <a:endParaRPr lang="en-US" dirty="0"/>
          </a:p>
        </p:txBody>
      </p:sp>
    </p:spTree>
    <p:extLst>
      <p:ext uri="{BB962C8B-B14F-4D97-AF65-F5344CB8AC3E}">
        <p14:creationId xmlns:p14="http://schemas.microsoft.com/office/powerpoint/2010/main" val="8636875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31</a:t>
            </a:fld>
            <a:endParaRPr lang="en-US" dirty="0"/>
          </a:p>
        </p:txBody>
      </p:sp>
    </p:spTree>
    <p:extLst>
      <p:ext uri="{BB962C8B-B14F-4D97-AF65-F5344CB8AC3E}">
        <p14:creationId xmlns:p14="http://schemas.microsoft.com/office/powerpoint/2010/main" val="4203595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solidFill>
                  <a:srgbClr val="FF6600"/>
                </a:solidFill>
                <a:effectLst/>
              </a:rPr>
              <a:t>Four Keys to Coaching Conversations with Confidence</a:t>
            </a:r>
            <a:r>
              <a:rPr lang="en-US" dirty="0" smtClean="0">
                <a:solidFill>
                  <a:srgbClr val="FF6600"/>
                </a:solidFill>
                <a:effectLst/>
              </a:rPr>
              <a:t> </a:t>
            </a:r>
            <a:br>
              <a:rPr lang="en-US" dirty="0" smtClean="0">
                <a:solidFill>
                  <a:srgbClr val="FF6600"/>
                </a:solidFill>
                <a:effectLst/>
              </a:rPr>
            </a:br>
            <a:r>
              <a:rPr lang="en-US" dirty="0" smtClean="0">
                <a:solidFill>
                  <a:srgbClr val="3366FF"/>
                </a:solidFill>
                <a:effectLst/>
              </a:rPr>
              <a:t>(60 minutes)  (Appendix D)</a:t>
            </a:r>
            <a:br>
              <a:rPr lang="en-US" dirty="0" smtClean="0">
                <a:solidFill>
                  <a:srgbClr val="3366FF"/>
                </a:solidFill>
                <a:effectLst/>
              </a:rPr>
            </a:br>
            <a:endParaRPr lang="en-US" dirty="0" smtClean="0">
              <a:solidFill>
                <a:srgbClr val="3366FF"/>
              </a:solidFill>
              <a:effectLst/>
            </a:endParaRPr>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32</a:t>
            </a:fld>
            <a:endParaRPr lang="en-US" dirty="0"/>
          </a:p>
        </p:txBody>
      </p:sp>
    </p:spTree>
    <p:extLst>
      <p:ext uri="{BB962C8B-B14F-4D97-AF65-F5344CB8AC3E}">
        <p14:creationId xmlns:p14="http://schemas.microsoft.com/office/powerpoint/2010/main" val="27372141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lumMod val="50000"/>
                  </a:schemeClr>
                </a:solidFill>
                <a:effectLst/>
              </a:rPr>
              <a:t>Discussion points:</a:t>
            </a:r>
            <a:br>
              <a:rPr lang="en-US" sz="1200" b="1" dirty="0" smtClean="0">
                <a:solidFill>
                  <a:schemeClr val="tx1">
                    <a:lumMod val="50000"/>
                  </a:schemeClr>
                </a:solidFill>
                <a:effectLst/>
              </a:rPr>
            </a:br>
            <a:endParaRPr lang="en-US" sz="1200" b="1" dirty="0" smtClean="0">
              <a:solidFill>
                <a:schemeClr val="tx1">
                  <a:lumMod val="50000"/>
                </a:schemeClr>
              </a:solidFill>
              <a:effectLst/>
            </a:endParaRPr>
          </a:p>
          <a:p>
            <a:pPr marL="1085850" lvl="2" indent="-171450">
              <a:buFont typeface="Arial"/>
              <a:buChar char="•"/>
            </a:pPr>
            <a:r>
              <a:rPr lang="en-US" sz="1200" kern="1200" dirty="0" smtClean="0">
                <a:solidFill>
                  <a:schemeClr val="tx1"/>
                </a:solidFill>
                <a:effectLst/>
                <a:latin typeface="+mn-lt"/>
                <a:ea typeface="+mn-ea"/>
                <a:cs typeface="+mn-cs"/>
              </a:rPr>
              <a:t>What would success look like, sound like, and feel like? </a:t>
            </a:r>
          </a:p>
          <a:p>
            <a:pPr marL="1085850" lvl="2" indent="-171450">
              <a:buFont typeface="Arial"/>
              <a:buChar char="•"/>
            </a:pPr>
            <a:r>
              <a:rPr lang="en-US" sz="1200" kern="1200" dirty="0" smtClean="0">
                <a:solidFill>
                  <a:schemeClr val="tx1"/>
                </a:solidFill>
                <a:effectLst/>
                <a:latin typeface="+mn-lt"/>
                <a:ea typeface="+mn-ea"/>
                <a:cs typeface="+mn-cs"/>
              </a:rPr>
              <a:t>How would you know if your students were successful? </a:t>
            </a:r>
          </a:p>
          <a:p>
            <a:pPr marL="914400" lvl="2" indent="0">
              <a:buFont typeface="Arial"/>
              <a:buNone/>
            </a:pPr>
            <a:r>
              <a:rPr lang="en-US" sz="1200" u="sng" kern="1200" baseline="0" dirty="0" smtClean="0">
                <a:solidFill>
                  <a:schemeClr val="tx1"/>
                </a:solidFill>
                <a:effectLst/>
                <a:latin typeface="+mn-lt"/>
                <a:ea typeface="+mn-ea"/>
                <a:cs typeface="+mn-cs"/>
                <a:hlinkClick r:id="rId3"/>
              </a:rPr>
              <a:t> </a:t>
            </a:r>
            <a:endParaRPr lang="en-US" sz="1200" u="sng" kern="1200" dirty="0" smtClean="0">
              <a:solidFill>
                <a:schemeClr val="tx1"/>
              </a:solidFill>
              <a:effectLst/>
              <a:latin typeface="+mn-lt"/>
              <a:ea typeface="+mn-ea"/>
              <a:cs typeface="+mn-cs"/>
              <a:hlinkClick r:id="rId3"/>
            </a:endParaRPr>
          </a:p>
          <a:p>
            <a:pPr lvl="0"/>
            <a:r>
              <a:rPr lang="en-US" sz="1200" u="sng" kern="1200" dirty="0" smtClean="0">
                <a:solidFill>
                  <a:schemeClr val="tx1"/>
                </a:solidFill>
                <a:effectLst/>
                <a:latin typeface="+mn-lt"/>
                <a:ea typeface="+mn-ea"/>
                <a:cs typeface="+mn-cs"/>
                <a:hlinkClick r:id="rId3"/>
              </a:rPr>
              <a:t>What makes a great teacher?</a:t>
            </a:r>
            <a:r>
              <a:rPr lang="en-US" sz="1200" u="sng" kern="1200" dirty="0" smtClean="0">
                <a:solidFill>
                  <a:schemeClr val="tx1"/>
                </a:solidFill>
                <a:effectLst/>
                <a:latin typeface="+mn-lt"/>
                <a:ea typeface="+mn-ea"/>
                <a:cs typeface="+mn-cs"/>
              </a:rPr>
              <a:t/>
            </a:r>
            <a:br>
              <a:rPr lang="en-US" sz="1200" u="sng"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rPr>
              <a:t>Watch:  https://www.youtube.com/watch?v=7bIQ4-3XSxU</a:t>
            </a:r>
          </a:p>
          <a:p>
            <a:pPr marL="914400" lvl="2" indent="0">
              <a:buFont typeface="Arial"/>
              <a:buNone/>
            </a:pPr>
            <a:endParaRPr lang="en-US" sz="1200" kern="1200" dirty="0" smtClean="0">
              <a:solidFill>
                <a:schemeClr val="tx1"/>
              </a:solidFill>
              <a:effectLst/>
              <a:latin typeface="+mn-lt"/>
              <a:ea typeface="+mn-ea"/>
              <a:cs typeface="+mn-cs"/>
            </a:endParaRPr>
          </a:p>
          <a:p>
            <a:pPr marL="914400" lvl="2" indent="0">
              <a:buFont typeface="Arial"/>
              <a:buNone/>
            </a:pPr>
            <a:endParaRPr lang="en-US" sz="1200" kern="1200" dirty="0" smtClean="0">
              <a:solidFill>
                <a:schemeClr val="tx1"/>
              </a:solidFill>
              <a:effectLst/>
              <a:latin typeface="+mn-lt"/>
              <a:ea typeface="+mn-ea"/>
              <a:cs typeface="+mn-cs"/>
            </a:endParaRPr>
          </a:p>
          <a:p>
            <a:pPr marL="914400" lvl="2" indent="0">
              <a:buFont typeface="Arial"/>
              <a:buNone/>
            </a:pPr>
            <a:endParaRPr lang="en-US" sz="1200" kern="1200" dirty="0" smtClean="0">
              <a:solidFill>
                <a:schemeClr val="tx1"/>
              </a:solidFill>
              <a:effectLst/>
              <a:latin typeface="+mn-lt"/>
              <a:ea typeface="+mn-ea"/>
              <a:cs typeface="+mn-cs"/>
            </a:endParaRPr>
          </a:p>
          <a:p>
            <a:pPr marL="914400" lvl="2" indent="0">
              <a:buFont typeface="Arial"/>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Reference</a:t>
            </a:r>
            <a:r>
              <a:rPr lang="en-US" sz="1200" kern="1200" baseline="0" dirty="0" smtClean="0">
                <a:solidFill>
                  <a:schemeClr val="tx1"/>
                </a:solidFill>
                <a:latin typeface="+mn-lt"/>
                <a:ea typeface="+mn-ea"/>
                <a:cs typeface="+mn-cs"/>
              </a:rPr>
              <a:t> and Image: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Sule, J. (2010). ABCNews - </a:t>
            </a:r>
            <a:r>
              <a:rPr lang="en-US" sz="1200" i="1" kern="1200" dirty="0" smtClean="0">
                <a:solidFill>
                  <a:schemeClr val="tx1"/>
                </a:solidFill>
                <a:latin typeface="+mn-lt"/>
                <a:ea typeface="+mn-ea"/>
                <a:cs typeface="+mn-cs"/>
              </a:rPr>
              <a:t>What makes great teachers</a:t>
            </a:r>
            <a:r>
              <a:rPr lang="en-US" sz="1200" kern="1200" dirty="0" smtClean="0">
                <a:solidFill>
                  <a:schemeClr val="tx1"/>
                </a:solidFill>
                <a:latin typeface="+mn-lt"/>
                <a:ea typeface="+mn-ea"/>
                <a:cs typeface="+mn-cs"/>
              </a:rPr>
              <a:t>. Retrieved from http://ABCNews - What Makes Great Teachers - 02-26-2010.ASF</a:t>
            </a:r>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33</a:t>
            </a:fld>
            <a:endParaRPr lang="en-US" dirty="0"/>
          </a:p>
        </p:txBody>
      </p:sp>
    </p:spTree>
    <p:extLst>
      <p:ext uri="{BB962C8B-B14F-4D97-AF65-F5344CB8AC3E}">
        <p14:creationId xmlns:p14="http://schemas.microsoft.com/office/powerpoint/2010/main" val="2620837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The need is urgent; teachers work at the frontier of everything education is meant to do. Public education itself grapples intimately with big changes in America, from new languages to health epidemics to economic imperatives. Our answer to the challenge of improving teachers' training will influence the experience children have in classrooms -- and the skills with which children enter adult life -- for years to come. It's a question of what kind of future we want to create.</a:t>
            </a:r>
            <a:r>
              <a:rPr lang="en-US" sz="1200" kern="1200" dirty="0" smtClean="0">
                <a:solidFill>
                  <a:schemeClr val="tx1"/>
                </a:solidFill>
                <a:effectLst/>
                <a:latin typeface="+mn-lt"/>
                <a:ea typeface="+mn-ea"/>
                <a:cs typeface="+mn-cs"/>
              </a:rPr>
              <a:t> (Rubenstein, 2017)</a:t>
            </a:r>
            <a:endParaRPr lang="en-US" dirty="0" smtClean="0"/>
          </a:p>
          <a:p>
            <a:endParaRPr lang="en-US" dirty="0" smtClean="0"/>
          </a:p>
          <a:p>
            <a:r>
              <a:rPr lang="en-US" sz="1200" kern="1200" dirty="0" smtClean="0">
                <a:solidFill>
                  <a:schemeClr val="tx1"/>
                </a:solidFill>
                <a:effectLst/>
                <a:latin typeface="+mn-lt"/>
                <a:ea typeface="+mn-ea"/>
                <a:cs typeface="+mn-cs"/>
              </a:rPr>
              <a:t>Teacher preparation programs, and ongoing professional development, must be responsive to the increasingly complex needs of our students. "Just in time training" is sometimes too late, as it doesn't build in time for practice, analysis, reflection, and revision. Conversely, teacher trainings that seem as though they don't apply to the given set of</a:t>
            </a:r>
            <a:r>
              <a:rPr lang="en-US" sz="1200" i="1" kern="1200" dirty="0" smtClean="0">
                <a:solidFill>
                  <a:schemeClr val="tx1"/>
                </a:solidFill>
                <a:effectLst/>
                <a:latin typeface="+mn-lt"/>
                <a:ea typeface="+mn-ea"/>
                <a:cs typeface="+mn-cs"/>
              </a:rPr>
              <a:t> immediate needs</a:t>
            </a:r>
            <a:r>
              <a:rPr lang="en-US" sz="1200" kern="1200" dirty="0" smtClean="0">
                <a:solidFill>
                  <a:schemeClr val="tx1"/>
                </a:solidFill>
                <a:effectLst/>
                <a:latin typeface="+mn-lt"/>
                <a:ea typeface="+mn-ea"/>
                <a:cs typeface="+mn-cs"/>
              </a:rPr>
              <a:t> can easily seem like a waste of valuable time and resources. As we consider the ways in which we are building teacher's capacities, </a:t>
            </a:r>
            <a:r>
              <a:rPr lang="en-US" sz="1200" b="1" kern="1200" dirty="0" smtClean="0">
                <a:solidFill>
                  <a:schemeClr val="tx1"/>
                </a:solidFill>
                <a:effectLst/>
                <a:latin typeface="+mn-lt"/>
                <a:ea typeface="+mn-ea"/>
                <a:cs typeface="+mn-cs"/>
              </a:rPr>
              <a:t>we must be cognitive of the critical roles that coaching and guiding will play on more personalized and meaningful ways</a:t>
            </a:r>
            <a:r>
              <a:rPr lang="en-US" sz="1200" b="1" i="1" kern="1200" dirty="0" smtClean="0">
                <a:solidFill>
                  <a:schemeClr val="tx1"/>
                </a:solidFill>
                <a:effectLst/>
                <a:latin typeface="+mn-lt"/>
                <a:ea typeface="+mn-ea"/>
                <a:cs typeface="+mn-cs"/>
              </a:rPr>
              <a:t> on a daily basis.</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Whole group instruction seems to be the way that most staff development trainings are designed. Yes, we do breakout into small groups and come back a little while later to share out with the larger group, but the best professional development comes from collaborating with each other within ongoing, experiential needs </a:t>
            </a:r>
            <a:r>
              <a:rPr lang="en-US" sz="1200" i="1" kern="1200" dirty="0" smtClean="0">
                <a:solidFill>
                  <a:schemeClr val="tx1"/>
                </a:solidFill>
                <a:effectLst/>
                <a:latin typeface="+mn-lt"/>
                <a:ea typeface="+mn-ea"/>
                <a:cs typeface="+mn-cs"/>
              </a:rPr>
              <a:t>on any given day</a:t>
            </a:r>
            <a:r>
              <a:rPr lang="en-US" sz="1200" kern="1200" dirty="0" smtClean="0">
                <a:solidFill>
                  <a:schemeClr val="tx1"/>
                </a:solidFill>
                <a:effectLst/>
                <a:latin typeface="+mn-lt"/>
                <a:ea typeface="+mn-ea"/>
                <a:cs typeface="+mn-cs"/>
              </a:rPr>
              <a:t>. It is connected and derived from </a:t>
            </a:r>
            <a:r>
              <a:rPr lang="en-US" sz="1200" b="1" kern="1200" dirty="0" smtClean="0">
                <a:solidFill>
                  <a:schemeClr val="tx1"/>
                </a:solidFill>
                <a:effectLst/>
                <a:latin typeface="+mn-lt"/>
                <a:ea typeface="+mn-ea"/>
                <a:cs typeface="+mn-cs"/>
              </a:rPr>
              <a:t>working with our students, analyzing what their needs are, and then responding to these needs in a timely manner. </a:t>
            </a:r>
            <a:r>
              <a:rPr lang="en-US" sz="1200" kern="1200" dirty="0" smtClean="0">
                <a:solidFill>
                  <a:schemeClr val="tx1"/>
                </a:solidFill>
                <a:effectLst/>
                <a:latin typeface="+mn-lt"/>
                <a:ea typeface="+mn-ea"/>
                <a:cs typeface="+mn-cs"/>
              </a:rPr>
              <a:t>With so many issues facing teachers today, it is critical that we all have ongoing and regular opportunities to learn from each other if we are to create the kind of future that includes high-quality teaching that is vital for student success. (Edutopia, 2017)</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While most of us would agree that coaching is vital and necessary, most schools don't have the resources to appoint instructional coaches to work with the teaching staff. The principal's day is often consumed with administrative duties that take him or her away from the classrooms. So, it will require creativity in staffing and planning to build in time to coach each other in order to grow and support great teachers.</a:t>
            </a:r>
            <a:endParaRPr lang="en-US" dirty="0" smtClean="0"/>
          </a:p>
          <a:p>
            <a:endParaRPr lang="en-US" dirty="0" smtClean="0"/>
          </a:p>
          <a:p>
            <a:endParaRPr lang="en-US" dirty="0" smtClean="0"/>
          </a:p>
          <a:p>
            <a:r>
              <a:rPr lang="en-US" sz="1200" kern="1200" dirty="0" smtClean="0">
                <a:solidFill>
                  <a:schemeClr val="tx1"/>
                </a:solidFill>
                <a:effectLst/>
                <a:latin typeface="+mn-lt"/>
                <a:ea typeface="+mn-ea"/>
                <a:cs typeface="+mn-cs"/>
              </a:rPr>
              <a:t>Source:</a:t>
            </a:r>
          </a:p>
          <a:p>
            <a:r>
              <a:rPr lang="en-US" sz="1200" kern="1200" dirty="0" smtClean="0">
                <a:solidFill>
                  <a:schemeClr val="tx1"/>
                </a:solidFill>
                <a:effectLst/>
                <a:latin typeface="+mn-lt"/>
                <a:ea typeface="+mn-ea"/>
                <a:cs typeface="+mn-cs"/>
              </a:rPr>
              <a:t>Edutopia. (2017). An Introduction to Teacher Development. Retrieved from </a:t>
            </a:r>
            <a:r>
              <a:rPr lang="en-US" sz="1200" u="sng" kern="1200" dirty="0" smtClean="0">
                <a:solidFill>
                  <a:schemeClr val="tx1"/>
                </a:solidFill>
                <a:effectLst/>
                <a:latin typeface="+mn-lt"/>
                <a:ea typeface="+mn-ea"/>
                <a:cs typeface="+mn-cs"/>
                <a:hlinkClick r:id="rId3"/>
              </a:rPr>
              <a:t>http://edutopia.org</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34</a:t>
            </a:fld>
            <a:endParaRPr lang="en-US" dirty="0"/>
          </a:p>
        </p:txBody>
      </p:sp>
    </p:spTree>
    <p:extLst>
      <p:ext uri="{BB962C8B-B14F-4D97-AF65-F5344CB8AC3E}">
        <p14:creationId xmlns:p14="http://schemas.microsoft.com/office/powerpoint/2010/main" val="26069841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rPr>
              <a:t>Improve observational feedback and communication to improve school performance during coach-teacher conversations by using four types of conversations: </a:t>
            </a:r>
            <a:r>
              <a:rPr lang="en-US" sz="1200" b="1" dirty="0" smtClean="0">
                <a:effectLst/>
              </a:rPr>
              <a:t>Reflective, Facilitating, Coaching, and Directing</a:t>
            </a:r>
            <a:r>
              <a:rPr lang="en-US" sz="1200" dirty="0" smtClean="0">
                <a:effectLst/>
              </a:rPr>
              <a:t>.</a:t>
            </a:r>
            <a:br>
              <a:rPr lang="en-US" sz="1200" dirty="0" smtClean="0">
                <a:effectLst/>
              </a:rPr>
            </a:br>
            <a:r>
              <a:rPr lang="en-US" sz="1200" dirty="0" smtClean="0">
                <a:solidFill>
                  <a:schemeClr val="tx1">
                    <a:lumMod val="50000"/>
                  </a:schemeClr>
                </a:solidFill>
                <a:effectLst/>
              </a:rPr>
              <a:t> (Marzano, 2017)</a:t>
            </a:r>
          </a:p>
          <a:p>
            <a:endParaRPr lang="en-US" dirty="0" smtClean="0"/>
          </a:p>
          <a:p>
            <a:r>
              <a:rPr lang="en-US" b="1" dirty="0" smtClean="0"/>
              <a:t>Discussion</a:t>
            </a:r>
            <a:r>
              <a:rPr lang="en-US" b="1" baseline="0" dirty="0" smtClean="0"/>
              <a:t> points for small groups: </a:t>
            </a:r>
            <a:r>
              <a:rPr lang="en-US" b="0" i="1" baseline="0" dirty="0" smtClean="0"/>
              <a:t>(with possible responses)</a:t>
            </a:r>
            <a:endParaRPr lang="en-US" b="0" i="1" dirty="0" smtClean="0"/>
          </a:p>
          <a:p>
            <a:endParaRPr lang="en-US" dirty="0" smtClean="0"/>
          </a:p>
          <a:p>
            <a:pPr lvl="0"/>
            <a:r>
              <a:rPr lang="en-US" sz="1200" b="1" kern="1200" dirty="0" smtClean="0">
                <a:solidFill>
                  <a:schemeClr val="tx1"/>
                </a:solidFill>
                <a:effectLst/>
                <a:latin typeface="+mn-lt"/>
                <a:ea typeface="+mn-ea"/>
                <a:cs typeface="+mn-cs"/>
              </a:rPr>
              <a:t>How can you encourage your teachers to become learners again?</a:t>
            </a:r>
            <a:br>
              <a:rPr lang="en-US" sz="1200" b="1" kern="1200" dirty="0" smtClean="0">
                <a:solidFill>
                  <a:schemeClr val="tx1"/>
                </a:solidFill>
                <a:effectLst/>
                <a:latin typeface="+mn-lt"/>
                <a:ea typeface="+mn-ea"/>
                <a:cs typeface="+mn-cs"/>
              </a:rPr>
            </a:br>
            <a:endParaRPr lang="en-US" sz="1200" b="1"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Creating a sense of wonder promotes action. As teachers we need to be mindful to build in time for curiosity to develop. This requires us to stay informed and get exposed to new experiences ourselves, this in return will build momentum of curiosity within our students.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What type of support did you notice in this video that you would like to implement into your school site?</a:t>
            </a:r>
            <a:br>
              <a:rPr lang="en-US" sz="1200" b="1" kern="1200" dirty="0" smtClean="0">
                <a:solidFill>
                  <a:schemeClr val="tx1"/>
                </a:solidFill>
                <a:effectLst/>
                <a:latin typeface="+mn-lt"/>
                <a:ea typeface="+mn-ea"/>
                <a:cs typeface="+mn-cs"/>
              </a:rPr>
            </a:br>
            <a:endParaRPr lang="en-US" sz="1200" b="1"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The support evidenced within the video showed that an Instructional Coach, who was hired specifically to visit with each teacher at least once per month, was available to guide and facilitate teacher growth. This was done through inspired ways utilizing images, words, and phrases to connect the content in meaningful ways. This requires the learner to invent a mind map using imagery along with the Scientific Process to dig deeper to find their own connections to the content.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How can you, as the principal or teacher leader, continue to grow and learn in your position?</a:t>
            </a:r>
            <a:br>
              <a:rPr lang="en-US" sz="1200" b="1" kern="1200" dirty="0" smtClean="0">
                <a:solidFill>
                  <a:schemeClr val="tx1"/>
                </a:solidFill>
                <a:effectLst/>
                <a:latin typeface="+mn-lt"/>
                <a:ea typeface="+mn-ea"/>
                <a:cs typeface="+mn-cs"/>
              </a:rPr>
            </a:br>
            <a:endParaRPr lang="en-US" sz="1200" b="1"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Tightly woven learning communities share information freely and generously, without fear of judgment or competition. This includes sharing ideas for integrating technology fully. Designing meaningful ways to implement technology as teachers, and also as students, require the teacher to assume the role of continual learner. As principal it is important to make certain that technology tools are supported with time for hands-on training. This may include video tutorials, but at best would also be supported with a Tech Support person who is there to guide as needed. </a:t>
            </a:r>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35</a:t>
            </a:fld>
            <a:endParaRPr lang="en-US" dirty="0"/>
          </a:p>
        </p:txBody>
      </p:sp>
    </p:spTree>
    <p:extLst>
      <p:ext uri="{BB962C8B-B14F-4D97-AF65-F5344CB8AC3E}">
        <p14:creationId xmlns:p14="http://schemas.microsoft.com/office/powerpoint/2010/main" val="7821447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Four Keys to Coaching Conversations with Confidence</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Improve observational feedback and communication to improve school performance during coach-teacher conversations by using four types of conversations: Reflective, Facilitating, Coaching, and Directing (Marzano, 2017).</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According to Marzano (2017)</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Coaches can help teachers facilitate discussions to improve school performance during coach-teacher conversations by using one of the </a:t>
            </a:r>
            <a:r>
              <a:rPr lang="en-US" sz="1200" b="1" kern="1200" dirty="0" smtClean="0">
                <a:solidFill>
                  <a:schemeClr val="tx1"/>
                </a:solidFill>
                <a:effectLst/>
                <a:latin typeface="+mn-lt"/>
                <a:ea typeface="+mn-ea"/>
                <a:cs typeface="+mn-cs"/>
              </a:rPr>
              <a:t>four types of conversations</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Reflective conversations</a:t>
            </a:r>
            <a:r>
              <a:rPr lang="en-US" sz="1200" kern="1200" dirty="0" smtClean="0">
                <a:solidFill>
                  <a:schemeClr val="tx1"/>
                </a:solidFill>
                <a:effectLst/>
                <a:latin typeface="+mn-lt"/>
                <a:ea typeface="+mn-ea"/>
                <a:cs typeface="+mn-cs"/>
              </a:rPr>
              <a:t> are designed to help teachers recognize the beliefs and behaviors that affect their classroom practice.</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Facilitating conversations</a:t>
            </a:r>
            <a:r>
              <a:rPr lang="en-US" sz="1200" kern="1200" dirty="0" smtClean="0">
                <a:solidFill>
                  <a:schemeClr val="tx1"/>
                </a:solidFill>
                <a:effectLst/>
                <a:latin typeface="+mn-lt"/>
                <a:ea typeface="+mn-ea"/>
                <a:cs typeface="+mn-cs"/>
              </a:rPr>
              <a:t> are designed to help teachers set goals.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Coaching conversations</a:t>
            </a:r>
            <a:r>
              <a:rPr lang="en-US" sz="1200" kern="1200" dirty="0" smtClean="0">
                <a:solidFill>
                  <a:schemeClr val="tx1"/>
                </a:solidFill>
                <a:effectLst/>
                <a:latin typeface="+mn-lt"/>
                <a:ea typeface="+mn-ea"/>
                <a:cs typeface="+mn-cs"/>
              </a:rPr>
              <a:t> are designed to move teachers closer to accomplishing their goals.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Directing conversations</a:t>
            </a:r>
            <a:r>
              <a:rPr lang="en-US" sz="1200" kern="1200" dirty="0" smtClean="0">
                <a:solidFill>
                  <a:schemeClr val="tx1"/>
                </a:solidFill>
                <a:effectLst/>
                <a:latin typeface="+mn-lt"/>
                <a:ea typeface="+mn-ea"/>
                <a:cs typeface="+mn-cs"/>
              </a:rPr>
              <a:t> are designed to prompt a teacher to action.</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(*Please</a:t>
            </a:r>
            <a:r>
              <a:rPr lang="en-US" sz="1200" u="sng" kern="1200" baseline="0" dirty="0" smtClean="0">
                <a:solidFill>
                  <a:schemeClr val="tx1"/>
                </a:solidFill>
                <a:effectLst/>
                <a:latin typeface="+mn-lt"/>
                <a:ea typeface="+mn-ea"/>
                <a:cs typeface="+mn-cs"/>
              </a:rPr>
              <a:t> see </a:t>
            </a:r>
            <a:r>
              <a:rPr lang="en-US" sz="1200" b="1" u="sng" kern="1200" baseline="0" dirty="0" smtClean="0">
                <a:solidFill>
                  <a:schemeClr val="tx1"/>
                </a:solidFill>
                <a:effectLst/>
                <a:latin typeface="+mn-lt"/>
                <a:ea typeface="+mn-ea"/>
                <a:cs typeface="+mn-cs"/>
              </a:rPr>
              <a:t>Appendix D </a:t>
            </a:r>
            <a:r>
              <a:rPr lang="en-US" sz="1200" u="sng" kern="1200" baseline="0" dirty="0" smtClean="0">
                <a:solidFill>
                  <a:schemeClr val="tx1"/>
                </a:solidFill>
                <a:effectLst/>
                <a:latin typeface="+mn-lt"/>
                <a:ea typeface="+mn-ea"/>
                <a:cs typeface="+mn-cs"/>
              </a:rPr>
              <a:t>for Activity that aligns with this break out session.)</a:t>
            </a:r>
            <a:endParaRPr lang="en-US" sz="1200" u="sng"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Multi-age groups working in parallel become interconnected through performance tasks and hands-on learning experiences. This is done through thoughtful planning, design, delivery, assessment, and reflection. Projects designed in unison, with shared passion and collective expertise are destined to move learning results further, faster.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Teacher leaders, as a direct result of today’s training it is my great hope that you will come back to you campuses trained and ready to implement the new strategies, excited to train others on what you have learned, and are empowered to move forward as you demonstrate these techniques and strategies with your colleagues based on positive todays’ learning results. When we all share what we learn, we establish good practices for all! Passion and purpose go a long way when we’re all united by our shared vision. I hope that you had fun exploring our world together today. And remember, the next time you hear someone say, “There’s nothing to do!,” remind them what innovators, artists, and inventors do when they have time on their hands!</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36</a:t>
            </a:fld>
            <a:endParaRPr lang="en-US" dirty="0"/>
          </a:p>
        </p:txBody>
      </p:sp>
    </p:spTree>
    <p:extLst>
      <p:ext uri="{BB962C8B-B14F-4D97-AF65-F5344CB8AC3E}">
        <p14:creationId xmlns:p14="http://schemas.microsoft.com/office/powerpoint/2010/main" val="28838563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(Re-Cap)</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Three learning goals for today:</a:t>
            </a:r>
            <a:br>
              <a:rPr lang="en-US" sz="1200" b="1"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Develop routines and skills in Artful Thinking and Visible Learning including: </a:t>
            </a:r>
          </a:p>
          <a:p>
            <a:pPr marL="1085850" lvl="2" indent="-171450">
              <a:buFont typeface="Arial"/>
              <a:buChar char="•"/>
            </a:pPr>
            <a:r>
              <a:rPr lang="en-US" sz="1200" kern="1200" dirty="0" smtClean="0">
                <a:solidFill>
                  <a:schemeClr val="tx1"/>
                </a:solidFill>
                <a:effectLst/>
                <a:latin typeface="+mn-lt"/>
                <a:ea typeface="+mn-ea"/>
                <a:cs typeface="+mn-cs"/>
              </a:rPr>
              <a:t>Reasoning </a:t>
            </a:r>
          </a:p>
          <a:p>
            <a:pPr marL="1085850" lvl="2" indent="-171450">
              <a:buFont typeface="Arial"/>
              <a:buChar char="•"/>
            </a:pPr>
            <a:r>
              <a:rPr lang="en-US" sz="1200" kern="1200" dirty="0" smtClean="0">
                <a:solidFill>
                  <a:schemeClr val="tx1"/>
                </a:solidFill>
                <a:effectLst/>
                <a:latin typeface="+mn-lt"/>
                <a:ea typeface="+mn-ea"/>
                <a:cs typeface="+mn-cs"/>
              </a:rPr>
              <a:t>Questioning and Investigating</a:t>
            </a:r>
          </a:p>
          <a:p>
            <a:pPr marL="1085850" lvl="2" indent="-171450">
              <a:buFont typeface="Arial"/>
              <a:buChar char="•"/>
            </a:pPr>
            <a:r>
              <a:rPr lang="en-US" sz="1200" kern="1200" dirty="0" smtClean="0">
                <a:solidFill>
                  <a:schemeClr val="tx1"/>
                </a:solidFill>
                <a:effectLst/>
                <a:latin typeface="+mn-lt"/>
                <a:ea typeface="+mn-ea"/>
                <a:cs typeface="+mn-cs"/>
              </a:rPr>
              <a:t>Exploring Viewpoints</a:t>
            </a:r>
          </a:p>
          <a:p>
            <a:pPr marL="1085850" lvl="2" indent="-171450">
              <a:buFont typeface="Arial"/>
              <a:buChar char="•"/>
            </a:pPr>
            <a:r>
              <a:rPr lang="en-US" sz="1200" kern="1200" dirty="0" smtClean="0">
                <a:solidFill>
                  <a:schemeClr val="tx1"/>
                </a:solidFill>
                <a:effectLst/>
                <a:latin typeface="+mn-lt"/>
                <a:ea typeface="+mn-ea"/>
                <a:cs typeface="+mn-cs"/>
              </a:rPr>
              <a:t>Observing and Describing</a:t>
            </a:r>
          </a:p>
          <a:p>
            <a:pPr marL="1085850" lvl="2" indent="-171450">
              <a:buFont typeface="Arial"/>
              <a:buChar char="•"/>
            </a:pPr>
            <a:r>
              <a:rPr lang="en-US" sz="1200" kern="1200" dirty="0" smtClean="0">
                <a:solidFill>
                  <a:schemeClr val="tx1"/>
                </a:solidFill>
                <a:effectLst/>
                <a:latin typeface="+mn-lt"/>
                <a:ea typeface="+mn-ea"/>
                <a:cs typeface="+mn-cs"/>
              </a:rPr>
              <a:t>Finding Complexity</a:t>
            </a:r>
          </a:p>
          <a:p>
            <a:pPr marL="1085850" lvl="2" indent="-171450">
              <a:buFont typeface="Arial"/>
              <a:buChar char="•"/>
            </a:pPr>
            <a:r>
              <a:rPr lang="en-US" sz="1200" kern="1200" dirty="0" smtClean="0">
                <a:solidFill>
                  <a:schemeClr val="tx1"/>
                </a:solidFill>
                <a:effectLst/>
                <a:latin typeface="+mn-lt"/>
                <a:ea typeface="+mn-ea"/>
                <a:cs typeface="+mn-cs"/>
              </a:rPr>
              <a:t>Comparing and Connecting</a:t>
            </a:r>
          </a:p>
          <a:p>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(Harvard Graduate School of Education, 2017)</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Understand the balance between </a:t>
            </a:r>
            <a:r>
              <a:rPr lang="en-US" sz="1200" i="1" kern="1200" dirty="0" smtClean="0">
                <a:solidFill>
                  <a:schemeClr val="tx1"/>
                </a:solidFill>
                <a:effectLst/>
                <a:latin typeface="+mn-lt"/>
                <a:ea typeface="+mn-ea"/>
                <a:cs typeface="+mn-cs"/>
              </a:rPr>
              <a:t>dependence</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interdependence</a:t>
            </a:r>
            <a:r>
              <a:rPr lang="en-US" sz="1200" kern="1200" dirty="0" smtClean="0">
                <a:solidFill>
                  <a:schemeClr val="tx1"/>
                </a:solidFill>
                <a:effectLst/>
                <a:latin typeface="+mn-lt"/>
                <a:ea typeface="+mn-ea"/>
                <a:cs typeface="+mn-cs"/>
              </a:rPr>
              <a:t> while facilitating CCSS integrated lessons with technology as integral components of </a:t>
            </a:r>
            <a:r>
              <a:rPr lang="en-US" sz="1200" u="sng" kern="1200" dirty="0" smtClean="0">
                <a:solidFill>
                  <a:schemeClr val="tx1"/>
                </a:solidFill>
                <a:effectLst/>
                <a:latin typeface="+mn-lt"/>
                <a:ea typeface="+mn-ea"/>
                <a:cs typeface="+mn-cs"/>
                <a:hlinkClick r:id="rId3"/>
              </a:rPr>
              <a:t>Layered Curriculum</a:t>
            </a:r>
            <a:r>
              <a:rPr lang="en-US" sz="1200" kern="1200" dirty="0" smtClean="0">
                <a:solidFill>
                  <a:schemeClr val="tx1"/>
                </a:solidFill>
                <a:effectLst/>
                <a:latin typeface="+mn-lt"/>
                <a:ea typeface="+mn-ea"/>
                <a:cs typeface="+mn-cs"/>
              </a:rPr>
              <a:t>.  Educators are free to take on the role of facilitators and organizers of learning activities; they are free to focus on small groups and individuals who need more specialized attention; and they can coach their students in how to process information, helping them to make choices and validate their learning. (Van Dusen &amp; Sailor, 1995)</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Utilize reflection to self-evaluate with clear and measureable goals in mind. </a:t>
            </a:r>
          </a:p>
          <a:p>
            <a:pPr lvl="0"/>
            <a:r>
              <a:rPr lang="en-US" sz="1200" kern="1200" dirty="0" smtClean="0">
                <a:solidFill>
                  <a:schemeClr val="tx1"/>
                </a:solidFill>
                <a:effectLst/>
                <a:latin typeface="+mn-lt"/>
                <a:ea typeface="+mn-ea"/>
                <a:cs typeface="+mn-cs"/>
              </a:rPr>
              <a:t>“Learning intentions without success criterion are hopeless” (Hattie, 2015).</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4"/>
              </a:rPr>
              <a:t>What makes a great teacher?</a:t>
            </a:r>
            <a:r>
              <a:rPr lang="en-US" sz="1200" u="sng" kern="1200" dirty="0" smtClean="0">
                <a:solidFill>
                  <a:schemeClr val="tx1"/>
                </a:solidFill>
                <a:effectLst/>
                <a:latin typeface="+mn-lt"/>
                <a:ea typeface="+mn-ea"/>
                <a:cs typeface="+mn-cs"/>
              </a:rPr>
              <a:t/>
            </a:r>
            <a:br>
              <a:rPr lang="en-US" sz="1200" u="sng"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rPr>
              <a:t> https://www.youtube.com/watch?v=7bIQ4-3XSxU</a:t>
            </a:r>
          </a:p>
          <a:p>
            <a:pPr marL="171450" lvl="0" indent="-171450">
              <a:buFont typeface="Arial"/>
              <a:buChar char="•"/>
            </a:pPr>
            <a:endParaRPr lang="en-US" sz="1200" kern="1200" dirty="0" smtClean="0">
              <a:solidFill>
                <a:schemeClr val="tx1"/>
              </a:solidFill>
              <a:effectLst/>
              <a:latin typeface="+mn-lt"/>
              <a:ea typeface="+mn-ea"/>
              <a:cs typeface="+mn-cs"/>
            </a:endParaRPr>
          </a:p>
          <a:p>
            <a:pPr marL="1085850" lvl="2" indent="-171450">
              <a:buFont typeface="Arial"/>
              <a:buChar char="•"/>
            </a:pPr>
            <a:r>
              <a:rPr lang="en-US" sz="1200" kern="1200" dirty="0" smtClean="0">
                <a:solidFill>
                  <a:schemeClr val="tx1"/>
                </a:solidFill>
                <a:effectLst/>
                <a:latin typeface="+mn-lt"/>
                <a:ea typeface="+mn-ea"/>
                <a:cs typeface="+mn-cs"/>
              </a:rPr>
              <a:t>What would success look like, sound like, and feel like? </a:t>
            </a:r>
          </a:p>
          <a:p>
            <a:pPr marL="1085850" lvl="2" indent="-171450">
              <a:buFont typeface="Arial"/>
              <a:buChar char="•"/>
            </a:pPr>
            <a:r>
              <a:rPr lang="en-US" sz="1200" kern="1200" dirty="0" smtClean="0">
                <a:solidFill>
                  <a:schemeClr val="tx1"/>
                </a:solidFill>
                <a:effectLst/>
                <a:latin typeface="+mn-lt"/>
                <a:ea typeface="+mn-ea"/>
                <a:cs typeface="+mn-cs"/>
              </a:rPr>
              <a:t>How would you know if your students were successful?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As a result of professional development faculty will be engaged in ongoing reflection, self-assessment, and self-directed change and improvement with strategies for building capacity through systems of support and development, together. At the end of the day, and all of the assessments, it is our passion and our collective expertise that impacts learning results the most. (CAPE 5)</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Instructional Leadership OBJECTIVES:</a:t>
            </a:r>
            <a:endParaRPr lang="en-US" sz="1200" b="1" dirty="0" smtClean="0">
              <a:effectLst/>
            </a:endParaRPr>
          </a:p>
          <a:p>
            <a:pPr marL="361188" indent="-342900">
              <a:buFont typeface="+mj-lt"/>
              <a:buAutoNum type="arabicPeriod"/>
            </a:pPr>
            <a:endParaRPr lang="en-US" sz="1200" b="1" dirty="0" smtClean="0">
              <a:effectLst/>
            </a:endParaRPr>
          </a:p>
          <a:p>
            <a:pPr marL="361188" indent="-342900">
              <a:buFont typeface="+mj-lt"/>
              <a:buAutoNum type="arabicPeriod"/>
            </a:pPr>
            <a:r>
              <a:rPr lang="en-US" sz="1200" b="1" dirty="0" smtClean="0">
                <a:effectLst/>
              </a:rPr>
              <a:t>Understand how to analyze integrated lesson essentials including design, delivery, assessment, and reflection components to meet the needs of all students by including multiple modalities and Intelligences as aligned to California State Standards and Common Core State Standards </a:t>
            </a:r>
            <a:br>
              <a:rPr lang="en-US" sz="1200" b="1" dirty="0" smtClean="0">
                <a:effectLst/>
              </a:rPr>
            </a:br>
            <a:endParaRPr lang="en-US" sz="1200" b="1" dirty="0" smtClean="0">
              <a:effectLst/>
            </a:endParaRPr>
          </a:p>
          <a:p>
            <a:pPr marL="361188" indent="-342900">
              <a:buFont typeface="+mj-lt"/>
              <a:buAutoNum type="arabicPeriod"/>
            </a:pPr>
            <a:r>
              <a:rPr lang="en-US" sz="1200" b="1" dirty="0" smtClean="0">
                <a:effectLst/>
              </a:rPr>
              <a:t>Develop routines and skills in Visible Learning and Artful including: Reasoning, Questioning and Investigating, Exploring Viewpoints, Observing and Describing, Finding Complexity, Comparing and Connecting</a:t>
            </a:r>
            <a:br>
              <a:rPr lang="en-US" sz="1200" b="1" dirty="0" smtClean="0">
                <a:effectLst/>
              </a:rPr>
            </a:br>
            <a:endParaRPr lang="en-US" sz="1200" b="1" dirty="0" smtClean="0">
              <a:effectLst/>
            </a:endParaRPr>
          </a:p>
          <a:p>
            <a:pPr marL="361188" indent="-342900">
              <a:buFont typeface="+mj-lt"/>
              <a:buAutoNum type="arabicPeriod"/>
            </a:pPr>
            <a:r>
              <a:rPr lang="en-US" sz="1200" b="1" dirty="0" smtClean="0">
                <a:effectLst/>
              </a:rPr>
              <a:t>Utilize reflection to self-evaluate with clear, measurable goals in mind. </a:t>
            </a:r>
            <a:br>
              <a:rPr lang="en-US" sz="1200" b="1" dirty="0" smtClean="0">
                <a:effectLst/>
              </a:rPr>
            </a:br>
            <a:r>
              <a:rPr lang="en-US" sz="1200" b="1" kern="1200" dirty="0" smtClean="0">
                <a:solidFill>
                  <a:schemeClr val="tx1"/>
                </a:solidFill>
                <a:effectLst/>
                <a:latin typeface="+mn-lt"/>
                <a:ea typeface="+mn-ea"/>
                <a:cs typeface="+mn-cs"/>
              </a:rPr>
              <a:t>What would success look like, sound like, and feel like? How would you know (measure) if your students were successful? </a:t>
            </a:r>
            <a:endParaRPr lang="en-US" sz="1200" b="1" dirty="0" smtClean="0">
              <a:effectLst/>
            </a:endParaRPr>
          </a:p>
          <a:p>
            <a:pPr marL="1085850" lvl="2" indent="-171450">
              <a:buFont typeface="Arial"/>
              <a:buChar char="•"/>
            </a:pPr>
            <a:endParaRPr lang="en-US" sz="1200" u="sng" kern="1200" dirty="0" smtClean="0">
              <a:solidFill>
                <a:schemeClr val="tx1"/>
              </a:solidFill>
              <a:effectLst/>
              <a:latin typeface="+mn-lt"/>
              <a:ea typeface="+mn-ea"/>
              <a:cs typeface="+mn-cs"/>
            </a:endParaRPr>
          </a:p>
          <a:p>
            <a:pPr lvl="2"/>
            <a:endParaRPr lang="en-US" sz="1200" u="sng" kern="1200" dirty="0" smtClean="0">
              <a:solidFill>
                <a:schemeClr val="tx1"/>
              </a:solidFill>
              <a:effectLst/>
              <a:latin typeface="+mn-lt"/>
              <a:ea typeface="+mn-ea"/>
              <a:cs typeface="+mn-cs"/>
            </a:endParaRPr>
          </a:p>
          <a:p>
            <a:pPr lvl="2">
              <a:buFontTx/>
              <a:buNone/>
            </a:pPr>
            <a:endParaRPr lang="en-US" sz="1200" u="sng" kern="1200" dirty="0" smtClean="0">
              <a:solidFill>
                <a:schemeClr val="tx1"/>
              </a:solidFill>
              <a:effectLst/>
              <a:latin typeface="+mn-lt"/>
              <a:ea typeface="+mn-ea"/>
              <a:cs typeface="+mn-cs"/>
            </a:endParaRPr>
          </a:p>
          <a:p>
            <a:pPr lvl="2"/>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37</a:t>
            </a:fld>
            <a:endParaRPr lang="en-US" dirty="0"/>
          </a:p>
        </p:txBody>
      </p:sp>
    </p:spTree>
    <p:extLst>
      <p:ext uri="{BB962C8B-B14F-4D97-AF65-F5344CB8AC3E}">
        <p14:creationId xmlns:p14="http://schemas.microsoft.com/office/powerpoint/2010/main" val="15275721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Conclusion</a:t>
            </a:r>
            <a:br>
              <a:rPr lang="en-US" sz="1200" b="1"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Today’s activities were designed to build </a:t>
            </a:r>
            <a:r>
              <a:rPr lang="en-US" sz="1200" kern="1200" dirty="0" smtClean="0">
                <a:solidFill>
                  <a:schemeClr val="tx1"/>
                </a:solidFill>
                <a:effectLst/>
                <a:latin typeface="+mn-lt"/>
                <a:ea typeface="+mn-ea"/>
                <a:cs typeface="+mn-cs"/>
              </a:rPr>
              <a:t>teamwork and also collect clues to gather more information about </a:t>
            </a:r>
            <a:r>
              <a:rPr lang="en-US" sz="1200" kern="1200" dirty="0" smtClean="0">
                <a:solidFill>
                  <a:schemeClr val="tx1"/>
                </a:solidFill>
                <a:effectLst/>
                <a:latin typeface="+mn-lt"/>
                <a:ea typeface="+mn-ea"/>
                <a:cs typeface="+mn-cs"/>
              </a:rPr>
              <a:t>promoting implementation of K-12 Standards, while</a:t>
            </a:r>
            <a:r>
              <a:rPr lang="en-US" sz="1200" kern="1200" baseline="0" dirty="0" smtClean="0">
                <a:solidFill>
                  <a:schemeClr val="tx1"/>
                </a:solidFill>
                <a:effectLst/>
                <a:latin typeface="+mn-lt"/>
                <a:ea typeface="+mn-ea"/>
                <a:cs typeface="+mn-cs"/>
              </a:rPr>
              <a:t> evaluating, analyzing, and providing feedback on our instructional practices to promote student learning and teacher professional growth. Within the breakout sessions today you have demonstrated an understanding of The Classical Academies’ within the community context, including cultural, socioeconomic, and political factors. Communication of our school-wide learning outcomes is clear and visible in all of our actions as we strive for excellence in education, together.</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exercises shared today </a:t>
            </a:r>
            <a:r>
              <a:rPr lang="en-US" sz="1200" kern="1200" dirty="0" smtClean="0">
                <a:solidFill>
                  <a:schemeClr val="tx1"/>
                </a:solidFill>
                <a:effectLst/>
                <a:latin typeface="+mn-lt"/>
                <a:ea typeface="+mn-ea"/>
                <a:cs typeface="+mn-cs"/>
              </a:rPr>
              <a:t>could be extended to include a history lesson, geography lesson, government, writing lesson, geography, math (time, distance, speed, time zones/relationships, etc.), or an art lesson (music, food, visual, performing arts, etc.)</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latin typeface="+mn-lt"/>
                <a:ea typeface="+mn-ea"/>
                <a:cs typeface="+mn-cs"/>
              </a:rPr>
              <a:t>As educators,</a:t>
            </a:r>
            <a:r>
              <a:rPr lang="en-US" sz="1200" kern="1200" baseline="0" dirty="0" smtClean="0">
                <a:solidFill>
                  <a:schemeClr val="tx1"/>
                </a:solidFill>
                <a:latin typeface="+mn-lt"/>
                <a:ea typeface="+mn-ea"/>
                <a:cs typeface="+mn-cs"/>
              </a:rPr>
              <a:t> when </a:t>
            </a:r>
            <a:r>
              <a:rPr lang="en-US" sz="1200" kern="1200" dirty="0" smtClean="0">
                <a:solidFill>
                  <a:schemeClr val="tx1"/>
                </a:solidFill>
                <a:latin typeface="+mn-lt"/>
                <a:ea typeface="+mn-ea"/>
                <a:cs typeface="+mn-cs"/>
              </a:rPr>
              <a:t>we reflect on what worked (and also what didn't work as well as expected) we find ourselves in the position of making choices that will invite the learner to take on more ownership and risk taking. It's also important to consider the parental role in this mindset, as we Partner with Parents in the education of their children.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parents we each play a pivotal and critical role. We present challenges as opportunities. We reinforce the value of commitment, as we model grit and Growth Mindset over time. Improvement over time takes commitment. Growing a culture of continuous improvement over time takes time to germinate– amongst staff, and also amongst students and their families. </a:t>
            </a:r>
            <a:r>
              <a:rPr lang="en-US" sz="1200" b="1" kern="1200" dirty="0" smtClean="0">
                <a:solidFill>
                  <a:schemeClr val="tx1"/>
                </a:solidFill>
                <a:latin typeface="+mn-lt"/>
                <a:ea typeface="+mn-ea"/>
                <a:cs typeface="+mn-cs"/>
              </a:rPr>
              <a:t>Creating</a:t>
            </a:r>
            <a:r>
              <a:rPr lang="en-US" sz="1200" b="1" kern="1200" baseline="0" dirty="0" smtClean="0">
                <a:solidFill>
                  <a:schemeClr val="tx1"/>
                </a:solidFill>
                <a:latin typeface="+mn-lt"/>
                <a:ea typeface="+mn-ea"/>
                <a:cs typeface="+mn-cs"/>
              </a:rPr>
              <a:t> a philosophy of love of learning with grace, humility, and also with a sense of humor as needed is one that includes all voices</a:t>
            </a:r>
            <a:r>
              <a:rPr lang="en-US" sz="1200" b="1" kern="1200" dirty="0" smtClean="0">
                <a:solidFill>
                  <a:schemeClr val="tx1"/>
                </a:solidFill>
                <a:latin typeface="+mn-lt"/>
                <a:ea typeface="+mn-ea"/>
                <a:cs typeface="+mn-cs"/>
              </a:rPr>
              <a:t>.</a:t>
            </a:r>
            <a:br>
              <a:rPr lang="en-US" sz="1200" b="1" kern="1200" dirty="0" smtClean="0">
                <a:solidFill>
                  <a:schemeClr val="tx1"/>
                </a:solidFill>
                <a:latin typeface="+mn-lt"/>
                <a:ea typeface="+mn-ea"/>
                <a:cs typeface="+mn-cs"/>
              </a:rPr>
            </a:b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hope that you found exploring the three</a:t>
            </a:r>
            <a:r>
              <a:rPr lang="en-US" sz="1200" kern="1200" baseline="0" dirty="0" smtClean="0">
                <a:solidFill>
                  <a:schemeClr val="tx1"/>
                </a:solidFill>
                <a:effectLst/>
                <a:latin typeface="+mn-lt"/>
                <a:ea typeface="+mn-ea"/>
                <a:cs typeface="+mn-cs"/>
              </a:rPr>
              <a:t> learning goals of the day to be beneficial, with some practical and helpful tools that you may use in your classrooms straight away. </a:t>
            </a:r>
            <a:r>
              <a:rPr lang="en-US" sz="1200" b="1" kern="1200" dirty="0" smtClean="0">
                <a:solidFill>
                  <a:schemeClr val="tx1"/>
                </a:solidFill>
                <a:effectLst/>
                <a:latin typeface="+mn-lt"/>
                <a:ea typeface="+mn-ea"/>
                <a:cs typeface="+mn-cs"/>
              </a:rPr>
              <a:t>Visible Learning,</a:t>
            </a:r>
            <a:r>
              <a:rPr lang="en-US" sz="1200" b="1" kern="1200" baseline="0" dirty="0" smtClean="0">
                <a:solidFill>
                  <a:schemeClr val="tx1"/>
                </a:solidFill>
                <a:effectLst/>
                <a:latin typeface="+mn-lt"/>
                <a:ea typeface="+mn-ea"/>
                <a:cs typeface="+mn-cs"/>
              </a:rPr>
              <a:t> Artful Thinking, Layered Curriculum, and coaching the difference between dependence and interdependence while facilitating CCSS integrated lessons to guide meaningful learning experiences one student at a time. </a:t>
            </a:r>
            <a:r>
              <a:rPr lang="en-US" sz="1200" kern="1200" baseline="0" dirty="0" smtClean="0">
                <a:solidFill>
                  <a:schemeClr val="tx1"/>
                </a:solidFill>
                <a:effectLst/>
                <a:latin typeface="+mn-lt"/>
                <a:ea typeface="+mn-ea"/>
                <a:cs typeface="+mn-cs"/>
              </a:rPr>
              <a:t>Thank you for making a difference in your students’ lives every day. Go make some magic! </a:t>
            </a:r>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38</a:t>
            </a:fld>
            <a:endParaRPr lang="en-US" dirty="0"/>
          </a:p>
        </p:txBody>
      </p:sp>
    </p:spTree>
    <p:extLst>
      <p:ext uri="{BB962C8B-B14F-4D97-AF65-F5344CB8AC3E}">
        <p14:creationId xmlns:p14="http://schemas.microsoft.com/office/powerpoint/2010/main" val="7840970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39</a:t>
            </a:fld>
            <a:endParaRPr lang="en-US" dirty="0"/>
          </a:p>
        </p:txBody>
      </p:sp>
    </p:spTree>
    <p:extLst>
      <p:ext uri="{BB962C8B-B14F-4D97-AF65-F5344CB8AC3E}">
        <p14:creationId xmlns:p14="http://schemas.microsoft.com/office/powerpoint/2010/main" val="280205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4</a:t>
            </a:fld>
            <a:endParaRPr lang="en-US" dirty="0"/>
          </a:p>
        </p:txBody>
      </p:sp>
    </p:spTree>
    <p:extLst>
      <p:ext uri="{BB962C8B-B14F-4D97-AF65-F5344CB8AC3E}">
        <p14:creationId xmlns:p14="http://schemas.microsoft.com/office/powerpoint/2010/main" val="35927187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https://www.surveymonkey.com/home/?ut_source=header</a:t>
            </a:r>
          </a:p>
          <a:p>
            <a:endParaRPr lang="en-US" dirty="0" smtClean="0"/>
          </a:p>
          <a:p>
            <a:r>
              <a:rPr lang="en-US" dirty="0" smtClean="0"/>
              <a:t>You</a:t>
            </a:r>
            <a:r>
              <a:rPr lang="en-US" baseline="0" dirty="0" smtClean="0"/>
              <a:t> were just emailed the link to the survey shown above. Please log on and respond to the questions listed so that we may continue to deliver excellence in Professional Development Learning Days in the </a:t>
            </a:r>
            <a:r>
              <a:rPr lang="en-US" baseline="0" dirty="0" err="1" smtClean="0"/>
              <a:t>furture</a:t>
            </a:r>
            <a:r>
              <a:rPr lang="en-US" baseline="0" dirty="0" smtClean="0"/>
              <a:t>. The first </a:t>
            </a:r>
            <a:r>
              <a:rPr lang="en-US" b="1" baseline="0" dirty="0" smtClean="0"/>
              <a:t>twenty </a:t>
            </a:r>
            <a:r>
              <a:rPr lang="en-US" baseline="0" dirty="0" smtClean="0"/>
              <a:t>responders will receive a redeemable </a:t>
            </a:r>
            <a:r>
              <a:rPr lang="en-US" b="1" baseline="0" dirty="0" smtClean="0"/>
              <a:t>Starbucks gift card</a:t>
            </a:r>
            <a:r>
              <a:rPr lang="en-US" baseline="0" dirty="0" smtClean="0"/>
              <a:t>. </a:t>
            </a:r>
          </a:p>
          <a:p>
            <a:endParaRPr lang="en-US" baseline="0" dirty="0" smtClean="0"/>
          </a:p>
          <a:p>
            <a:r>
              <a:rPr lang="en-US" baseline="0" dirty="0" smtClean="0"/>
              <a:t>Thank you again for an incredible day of growing and learning, together.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40</a:t>
            </a:fld>
            <a:endParaRPr lang="en-US" dirty="0"/>
          </a:p>
        </p:txBody>
      </p:sp>
    </p:spTree>
    <p:extLst>
      <p:ext uri="{BB962C8B-B14F-4D97-AF65-F5344CB8AC3E}">
        <p14:creationId xmlns:p14="http://schemas.microsoft.com/office/powerpoint/2010/main" val="5594387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41</a:t>
            </a:fld>
            <a:endParaRPr lang="en-US" dirty="0"/>
          </a:p>
        </p:txBody>
      </p:sp>
    </p:spTree>
    <p:extLst>
      <p:ext uri="{BB962C8B-B14F-4D97-AF65-F5344CB8AC3E}">
        <p14:creationId xmlns:p14="http://schemas.microsoft.com/office/powerpoint/2010/main" val="21606282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APPENDIX A: Visible Learning</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https://www.youtube.com/watch?v=5WSTcVDwH3s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*Please follow this link to see a 3:51 minute Video Scribe animation by Michael Wamsley </a:t>
            </a:r>
            <a:br>
              <a:rPr lang="en-US" sz="1200" i="1"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See: </a:t>
            </a:r>
            <a:r>
              <a:rPr lang="en-US" sz="1200" i="1" kern="1200" dirty="0" smtClean="0">
                <a:solidFill>
                  <a:schemeClr val="tx1"/>
                </a:solidFill>
                <a:effectLst/>
                <a:latin typeface="+mn-lt"/>
                <a:ea typeface="+mn-ea"/>
                <a:cs typeface="+mn-cs"/>
              </a:rPr>
              <a:t>http://www.visiblethinkingpz.org/VisibleThinking_html_files/05_SchoolWideCultureOfThinking/05b_Introduction.html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According to Harvard Graduate School of Education, 2017:</a:t>
            </a:r>
          </a:p>
          <a:p>
            <a:r>
              <a:rPr lang="en-US" sz="1200" kern="1200" dirty="0" smtClean="0">
                <a:solidFill>
                  <a:schemeClr val="tx1"/>
                </a:solidFill>
                <a:effectLst/>
                <a:latin typeface="+mn-lt"/>
                <a:ea typeface="+mn-ea"/>
                <a:cs typeface="+mn-cs"/>
              </a:rPr>
              <a:t>Visible Thinking is dedicated to helping students develop into better thinkers.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To think well in day-to-day life, students must develop patterns of thinking in which their ability is combined with their inclination to think well and their awareness of thinking opportunities. Students must have not only the ability to think, but also the disposition to think.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seeking to develop thinking dispositions, Visible Thinking takes an enculturative approach, meaning that we believe students’ dispositional development occurs best within a cultural context in which:</a:t>
            </a:r>
          </a:p>
          <a:p>
            <a:pPr marL="171450" lvl="0" indent="-171450">
              <a:buFont typeface="Arial"/>
              <a:buChar char="•"/>
            </a:pPr>
            <a:r>
              <a:rPr lang="en-US" sz="1200" kern="1200" dirty="0" smtClean="0">
                <a:solidFill>
                  <a:schemeClr val="tx1"/>
                </a:solidFill>
                <a:effectLst/>
                <a:latin typeface="+mn-lt"/>
                <a:ea typeface="+mn-ea"/>
                <a:cs typeface="+mn-cs"/>
              </a:rPr>
              <a:t>Thinking is valued</a:t>
            </a:r>
          </a:p>
          <a:p>
            <a:pPr marL="171450" lvl="0" indent="-171450">
              <a:buFont typeface="Arial"/>
              <a:buChar char="•"/>
            </a:pPr>
            <a:r>
              <a:rPr lang="en-US" sz="1200" kern="1200" dirty="0" smtClean="0">
                <a:solidFill>
                  <a:schemeClr val="tx1"/>
                </a:solidFill>
                <a:effectLst/>
                <a:latin typeface="+mn-lt"/>
                <a:ea typeface="+mn-ea"/>
                <a:cs typeface="+mn-cs"/>
              </a:rPr>
              <a:t>There is time for thinking</a:t>
            </a:r>
          </a:p>
          <a:p>
            <a:pPr marL="171450" lvl="0" indent="-171450">
              <a:buFont typeface="Arial"/>
              <a:buChar char="•"/>
            </a:pPr>
            <a:r>
              <a:rPr lang="en-US" sz="1200" kern="1200" dirty="0" smtClean="0">
                <a:solidFill>
                  <a:schemeClr val="tx1"/>
                </a:solidFill>
                <a:effectLst/>
                <a:latin typeface="+mn-lt"/>
                <a:ea typeface="+mn-ea"/>
                <a:cs typeface="+mn-cs"/>
              </a:rPr>
              <a:t>Rich opportunities for thinking abound</a:t>
            </a:r>
          </a:p>
          <a:p>
            <a:pPr marL="171450" lvl="0" indent="-171450">
              <a:buFont typeface="Arial"/>
              <a:buChar char="•"/>
            </a:pPr>
            <a:r>
              <a:rPr lang="en-US" sz="1200" kern="1200" dirty="0" smtClean="0">
                <a:solidFill>
                  <a:schemeClr val="tx1"/>
                </a:solidFill>
                <a:effectLst/>
                <a:latin typeface="+mn-lt"/>
                <a:ea typeface="+mn-ea"/>
                <a:cs typeface="+mn-cs"/>
              </a:rPr>
              <a:t>Thinking is regularly modeled</a:t>
            </a:r>
          </a:p>
          <a:p>
            <a:pPr marL="171450" lvl="0" indent="-171450">
              <a:buFont typeface="Arial"/>
              <a:buChar char="•"/>
            </a:pPr>
            <a:r>
              <a:rPr lang="en-US" sz="1200" kern="1200" dirty="0" smtClean="0">
                <a:solidFill>
                  <a:schemeClr val="tx1"/>
                </a:solidFill>
                <a:effectLst/>
                <a:latin typeface="+mn-lt"/>
                <a:ea typeface="+mn-ea"/>
                <a:cs typeface="+mn-cs"/>
              </a:rPr>
              <a:t>The process as well as the products of thinking are present in the environment</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Teachers at The Classical Academies integrate formative assessment in a wide variety of ways. Since formative assessment is ongoing, it is important to consider using a variety of tools to keep the learning engaging, and the students focused. Students as producers may choose to produce blogs, Infographics, ThingLinks, and any other digital format that will help them to investigate and solve problems. These tools allow students to “show what they know”. Visible learning is exactly that. Visible learning involves </a:t>
            </a:r>
            <a:r>
              <a:rPr lang="en-US" sz="1200" i="1" kern="1200" dirty="0" smtClean="0">
                <a:solidFill>
                  <a:schemeClr val="tx1"/>
                </a:solidFill>
                <a:effectLst/>
                <a:latin typeface="+mn-lt"/>
                <a:ea typeface="+mn-ea"/>
                <a:cs typeface="+mn-cs"/>
              </a:rPr>
              <a:t>abilities, attitudes, and alertness</a:t>
            </a:r>
            <a:r>
              <a:rPr lang="en-US" sz="1200" kern="1200" dirty="0" smtClean="0">
                <a:solidFill>
                  <a:schemeClr val="tx1"/>
                </a:solidFill>
                <a:effectLst/>
                <a:latin typeface="+mn-lt"/>
                <a:ea typeface="+mn-ea"/>
                <a:cs typeface="+mn-cs"/>
              </a:rPr>
              <a:t>, all three at once (Harvard Graduate School of Education, 2017).</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order for students to remain invested in their own learning they need to be the ones in the driver's seat. Since technology keeps evolving, we all need to keep learning and discovering more and more ways to make learning come to life. Organizing teaching resources and activities on one's own website and integrating technology bring students learning experience to a different level. Sharing links and offering digital discussions as opposed to a constant paper flow allows students to access and share class resources in a more organized fashion (Palmer, 2015).</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42</a:t>
            </a:fld>
            <a:endParaRPr lang="en-US" dirty="0"/>
          </a:p>
        </p:txBody>
      </p:sp>
    </p:spTree>
    <p:extLst>
      <p:ext uri="{BB962C8B-B14F-4D97-AF65-F5344CB8AC3E}">
        <p14:creationId xmlns:p14="http://schemas.microsoft.com/office/powerpoint/2010/main" val="21812480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Visible Thinking is the product of a number of years of research concerning children’s thinking and learning, along with a sustained research and development process in classrooms.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important finding was that skills and abilities are not enough. They are important of course, but alertness to situations that call for thinking and positive attitudes toward thinking and learning are tremendously important as well. Often, we found, children (and adults) think in shallow ways not for lack of ability to think more deeply but because they simply do not notice the opportunity or do not care. To put it all together, we say that really good thinking involves </a:t>
            </a:r>
            <a:r>
              <a:rPr lang="en-US" sz="1200" i="1" kern="1200" dirty="0" smtClean="0">
                <a:solidFill>
                  <a:schemeClr val="tx1"/>
                </a:solidFill>
                <a:effectLst/>
                <a:latin typeface="+mn-lt"/>
                <a:ea typeface="+mn-ea"/>
                <a:cs typeface="+mn-cs"/>
              </a:rPr>
              <a:t>abilities, attitudes, and alertness</a:t>
            </a:r>
            <a:r>
              <a:rPr lang="en-US" sz="1200" kern="1200" dirty="0" smtClean="0">
                <a:solidFill>
                  <a:schemeClr val="tx1"/>
                </a:solidFill>
                <a:effectLst/>
                <a:latin typeface="+mn-lt"/>
                <a:ea typeface="+mn-ea"/>
                <a:cs typeface="+mn-cs"/>
              </a:rPr>
              <a:t>, all three at once. </a:t>
            </a:r>
            <a:r>
              <a:rPr lang="en-US" sz="1200" b="1" kern="1200" dirty="0" smtClean="0">
                <a:solidFill>
                  <a:schemeClr val="tx1"/>
                </a:solidFill>
                <a:effectLst/>
                <a:latin typeface="+mn-lt"/>
                <a:ea typeface="+mn-ea"/>
                <a:cs typeface="+mn-cs"/>
              </a:rPr>
              <a:t>(KEY POINT) </a:t>
            </a:r>
            <a:r>
              <a:rPr lang="en-US" sz="1200" kern="1200" dirty="0" smtClean="0">
                <a:solidFill>
                  <a:schemeClr val="tx1"/>
                </a:solidFill>
                <a:effectLst/>
                <a:latin typeface="+mn-lt"/>
                <a:ea typeface="+mn-ea"/>
                <a:cs typeface="+mn-cs"/>
              </a:rPr>
              <a:t>Technically this is called a dispositional view of thinking. Visible Thinking is designed to foster all three.</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 important result of this research concerns the practical functionality of the Visible Thinking approach -- the thinking routines, the thinking ideals, and other elements. All these were developed in classroom contexts and have been revised and revised again to ensure workability, accessibility, rich thinking results from the activities, and teacher and student engagement.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(Harvard Graduate School of Education, 2017)</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Routines exist in all classrooms; they are the patterns by which we operate and go about the job of learning and working together in a classroom environment. A routine can be thought of as any procedure, process, or pattern of action that is used repeatedly to manage and facilitate the accomplishment of specific goals or tasks. Classrooms have routines that serve to manage student behavior and interactions, to organizing the work of learning, and to establish rules for communication and discourse. Classrooms also have routines that structure the way students go about the process of learning. These learning routines can be simple structures, such as reading from a text and answering the questions at the end of the chapter, or they may be designed to promote students’ thinking, such as asking students what they know, what they want to know, and what they have learned as part of a unit of study. (Harvard Graduate School of Education, 2017)</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43</a:t>
            </a:fld>
            <a:endParaRPr lang="en-US" dirty="0"/>
          </a:p>
        </p:txBody>
      </p:sp>
    </p:spTree>
    <p:extLst>
      <p:ext uri="{BB962C8B-B14F-4D97-AF65-F5344CB8AC3E}">
        <p14:creationId xmlns:p14="http://schemas.microsoft.com/office/powerpoint/2010/main" val="3182651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Peel the Fruit ACTIVITY:</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SEE: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http://pz.harvard.edu/resources/peel-the-fruit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228600" lvl="0" indent="-228600">
              <a:buFont typeface="+mj-lt"/>
              <a:buAutoNum type="arabicPeriod"/>
            </a:pPr>
            <a:r>
              <a:rPr lang="en-US" sz="1200" kern="1200" dirty="0" smtClean="0">
                <a:solidFill>
                  <a:schemeClr val="tx1"/>
                </a:solidFill>
                <a:effectLst/>
                <a:latin typeface="+mn-lt"/>
                <a:ea typeface="+mn-ea"/>
                <a:cs typeface="+mn-cs"/>
              </a:rPr>
              <a:t>Divide the group into two teams.</a:t>
            </a:r>
          </a:p>
          <a:p>
            <a:pPr marL="228600" lvl="0" indent="-228600">
              <a:buFont typeface="+mj-lt"/>
              <a:buAutoNum type="arabicPeriod"/>
            </a:pPr>
            <a:r>
              <a:rPr lang="en-US" sz="1200" kern="1200" dirty="0" smtClean="0">
                <a:solidFill>
                  <a:schemeClr val="tx1"/>
                </a:solidFill>
                <a:effectLst/>
                <a:latin typeface="+mn-lt"/>
                <a:ea typeface="+mn-ea"/>
                <a:cs typeface="+mn-cs"/>
              </a:rPr>
              <a:t>Each team will choose a team leader, “change agents”, and the “active ingredient”</a:t>
            </a:r>
          </a:p>
          <a:p>
            <a:pPr marL="228600" lvl="0" indent="-228600">
              <a:buFont typeface="+mj-lt"/>
              <a:buAutoNum type="arabicPeriod"/>
            </a:pPr>
            <a:r>
              <a:rPr lang="en-US" sz="1200" kern="1200" dirty="0" smtClean="0">
                <a:solidFill>
                  <a:schemeClr val="tx1"/>
                </a:solidFill>
                <a:effectLst/>
                <a:latin typeface="+mn-lt"/>
                <a:ea typeface="+mn-ea"/>
                <a:cs typeface="+mn-cs"/>
              </a:rPr>
              <a:t>Each team will receive a paper tote bag with a puzzle in it to solve.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One will be a simple picture puzzle, the other will be a crossword puzzle.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teams will work on opposite sides of the room, or in an adjacent area where the other group cannot hear or see what they’re solving quite so easily.</a:t>
            </a:r>
          </a:p>
          <a:p>
            <a:pPr marL="228600" lvl="0" indent="-228600">
              <a:buFont typeface="+mj-lt"/>
              <a:buAutoNum type="arabicPeriod"/>
            </a:pPr>
            <a:r>
              <a:rPr lang="en-US" sz="1200" kern="1200" dirty="0" smtClean="0">
                <a:solidFill>
                  <a:schemeClr val="tx1"/>
                </a:solidFill>
                <a:effectLst/>
                <a:latin typeface="+mn-lt"/>
                <a:ea typeface="+mn-ea"/>
                <a:cs typeface="+mn-cs"/>
              </a:rPr>
              <a:t>The “active ingredient” will be given a Cutie (clementine orange).</a:t>
            </a:r>
          </a:p>
          <a:p>
            <a:pPr marL="228600" lvl="0" indent="-228600">
              <a:buFont typeface="+mj-lt"/>
              <a:buAutoNum type="arabicPeriod"/>
            </a:pPr>
            <a:r>
              <a:rPr lang="en-US" sz="1200" kern="1200" dirty="0" smtClean="0">
                <a:solidFill>
                  <a:schemeClr val="tx1"/>
                </a:solidFill>
                <a:effectLst/>
                <a:latin typeface="+mn-lt"/>
                <a:ea typeface="+mn-ea"/>
                <a:cs typeface="+mn-cs"/>
              </a:rPr>
              <a:t>The team leader assigns tasks to the “change agents” as related to their puzzle to solve.</a:t>
            </a:r>
          </a:p>
          <a:p>
            <a:pPr marL="228600" lvl="0" indent="-228600">
              <a:buFont typeface="+mj-lt"/>
              <a:buAutoNum type="arabicPeriod"/>
            </a:pPr>
            <a:r>
              <a:rPr lang="en-US" sz="1200" kern="1200" dirty="0" smtClean="0">
                <a:solidFill>
                  <a:schemeClr val="tx1"/>
                </a:solidFill>
                <a:effectLst/>
                <a:latin typeface="+mn-lt"/>
                <a:ea typeface="+mn-ea"/>
                <a:cs typeface="+mn-cs"/>
              </a:rPr>
              <a:t>Each time a part of the puzzle is solved the “change agent” peels off one piece of the Cutie.</a:t>
            </a:r>
          </a:p>
          <a:p>
            <a:pPr marL="228600" lvl="0" indent="-228600">
              <a:buFont typeface="+mj-lt"/>
              <a:buAutoNum type="arabicPeriod"/>
            </a:pPr>
            <a:r>
              <a:rPr lang="en-US" sz="1200" kern="1200" dirty="0" smtClean="0">
                <a:solidFill>
                  <a:schemeClr val="tx1"/>
                </a:solidFill>
                <a:effectLst/>
                <a:latin typeface="+mn-lt"/>
                <a:ea typeface="+mn-ea"/>
                <a:cs typeface="+mn-cs"/>
              </a:rPr>
              <a:t>The team who solves their puzzle </a:t>
            </a:r>
            <a:r>
              <a:rPr lang="en-US" sz="1200" i="1"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peels their Cutie first wins.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Reflection:</a:t>
            </a:r>
            <a:r>
              <a:rPr lang="en-US" sz="1200" kern="1200" dirty="0" smtClean="0">
                <a:solidFill>
                  <a:schemeClr val="tx1"/>
                </a:solidFill>
                <a:effectLst/>
                <a:latin typeface="+mn-lt"/>
                <a:ea typeface="+mn-ea"/>
                <a:cs typeface="+mn-cs"/>
              </a:rPr>
              <a:t> Share the team building experience with the other team. How did the orange assist your team with keeping track of the puzzle? What visible markers were available to you that were helpful? What strategies were used to time both requirements? Did you refer to the puzzles or the oranges most often to gage how much progress was made? Discuss what worked well and what you might change.</a:t>
            </a:r>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44</a:t>
            </a:fld>
            <a:endParaRPr lang="en-US" dirty="0"/>
          </a:p>
        </p:txBody>
      </p:sp>
    </p:spTree>
    <p:extLst>
      <p:ext uri="{BB962C8B-B14F-4D97-AF65-F5344CB8AC3E}">
        <p14:creationId xmlns:p14="http://schemas.microsoft.com/office/powerpoint/2010/main" val="8316157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APPENDIX B: Artful Thinking</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E3E9C8-0CDE-B540-9988-84E9DCCD6E86}" type="slidenum">
              <a:rPr lang="en-US" smtClean="0"/>
              <a:t>45</a:t>
            </a:fld>
            <a:endParaRPr lang="en-US" dirty="0"/>
          </a:p>
        </p:txBody>
      </p:sp>
    </p:spTree>
    <p:extLst>
      <p:ext uri="{BB962C8B-B14F-4D97-AF65-F5344CB8AC3E}">
        <p14:creationId xmlns:p14="http://schemas.microsoft.com/office/powerpoint/2010/main" val="5297961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APPENDIX B: Artful Thinking</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Frida Kahlo often included monkeys into her paintings, as in this 1938 self-portrait, portraying them as friendly protective pets. Photo: Albright-Knox Gallery/CORBIS</a:t>
            </a:r>
            <a:r>
              <a:rPr lang="en-US" dirty="0" smtClean="0">
                <a:effectLst/>
              </a:rPr>
              <a:t> </a:t>
            </a:r>
          </a:p>
          <a:p>
            <a:endParaRPr lang="en-US" dirty="0" smtClean="0">
              <a:effectLst/>
            </a:endParaRPr>
          </a:p>
          <a:p>
            <a:r>
              <a:rPr lang="en-US" sz="1200" b="1" kern="1200" dirty="0" smtClean="0">
                <a:solidFill>
                  <a:schemeClr val="tx1"/>
                </a:solidFill>
                <a:effectLst/>
                <a:latin typeface="+mn-lt"/>
                <a:ea typeface="+mn-ea"/>
                <a:cs typeface="+mn-cs"/>
              </a:rPr>
              <a:t>ACTIVITY: </a:t>
            </a:r>
            <a:r>
              <a:rPr lang="en-US" sz="1200" b="1" u="sng" kern="1200" dirty="0" smtClean="0">
                <a:solidFill>
                  <a:schemeClr val="tx1"/>
                </a:solidFill>
                <a:effectLst/>
                <a:latin typeface="+mn-lt"/>
                <a:ea typeface="+mn-ea"/>
                <a:cs typeface="+mn-cs"/>
                <a:hlinkClick r:id="rId3"/>
              </a:rPr>
              <a:t>SEE-WONDER-THINK</a:t>
            </a:r>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https://www.teachingchannel.org/videos/thinking-routine-getty</a:t>
            </a:r>
          </a:p>
          <a:p>
            <a:r>
              <a:rPr lang="en-US" sz="1200" kern="1200" dirty="0" smtClean="0">
                <a:solidFill>
                  <a:schemeClr val="tx1"/>
                </a:solidFill>
                <a:effectLst/>
                <a:latin typeface="+mn-lt"/>
                <a:ea typeface="+mn-ea"/>
                <a:cs typeface="+mn-cs"/>
              </a:rPr>
              <a:t>Each student will examine the projected self-portrait done by Frida Kahlo projected on the screen. </a:t>
            </a:r>
            <a:r>
              <a:rPr lang="en-US" sz="1200" i="1" kern="1200" dirty="0" smtClean="0">
                <a:solidFill>
                  <a:schemeClr val="tx1"/>
                </a:solidFill>
                <a:effectLst/>
                <a:latin typeface="+mn-lt"/>
                <a:ea typeface="+mn-ea"/>
                <a:cs typeface="+mn-cs"/>
              </a:rPr>
              <a:t>*Please see the following page for painting reference.</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STEP 1:</a:t>
            </a:r>
            <a:r>
              <a:rPr lang="en-US" sz="1200" kern="1200" dirty="0" smtClean="0">
                <a:solidFill>
                  <a:schemeClr val="tx1"/>
                </a:solidFill>
                <a:effectLst/>
                <a:latin typeface="+mn-lt"/>
                <a:ea typeface="+mn-ea"/>
                <a:cs typeface="+mn-cs"/>
              </a:rPr>
              <a:t> What do I </a:t>
            </a:r>
            <a:r>
              <a:rPr lang="en-US" sz="1200" b="1" kern="1200" dirty="0" smtClean="0">
                <a:solidFill>
                  <a:schemeClr val="tx1"/>
                </a:solidFill>
                <a:effectLst/>
                <a:latin typeface="+mn-lt"/>
                <a:ea typeface="+mn-ea"/>
                <a:cs typeface="+mn-cs"/>
              </a:rPr>
              <a:t>SEE</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Look closely, create a thoughtful interpretation for 60 seconds. Identify small and big details. Write down three things that you saw on your graphic organizer.</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STEP 2:</a:t>
            </a:r>
            <a:r>
              <a:rPr lang="en-US" sz="1200" kern="1200" dirty="0" smtClean="0">
                <a:solidFill>
                  <a:schemeClr val="tx1"/>
                </a:solidFill>
                <a:effectLst/>
                <a:latin typeface="+mn-lt"/>
                <a:ea typeface="+mn-ea"/>
                <a:cs typeface="+mn-cs"/>
              </a:rPr>
              <a:t> What do I </a:t>
            </a:r>
            <a:r>
              <a:rPr lang="en-US" sz="1200" b="1" kern="1200" dirty="0" smtClean="0">
                <a:solidFill>
                  <a:schemeClr val="tx1"/>
                </a:solidFill>
                <a:effectLst/>
                <a:latin typeface="+mn-lt"/>
                <a:ea typeface="+mn-ea"/>
                <a:cs typeface="+mn-cs"/>
              </a:rPr>
              <a:t>WONDER</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Look at things that they</a:t>
            </a:r>
            <a:r>
              <a:rPr lang="en-US" sz="1200" i="1" kern="1200" dirty="0" smtClean="0">
                <a:solidFill>
                  <a:schemeClr val="tx1"/>
                </a:solidFill>
                <a:effectLst/>
                <a:latin typeface="+mn-lt"/>
                <a:ea typeface="+mn-ea"/>
                <a:cs typeface="+mn-cs"/>
              </a:rPr>
              <a:t> can</a:t>
            </a:r>
            <a:r>
              <a:rPr lang="en-US" sz="1200" kern="1200" dirty="0" smtClean="0">
                <a:solidFill>
                  <a:schemeClr val="tx1"/>
                </a:solidFill>
                <a:effectLst/>
                <a:latin typeface="+mn-lt"/>
                <a:ea typeface="+mn-ea"/>
                <a:cs typeface="+mn-cs"/>
              </a:rPr>
              <a:t> see, and wonder about things that they </a:t>
            </a:r>
            <a:r>
              <a:rPr lang="en-US" sz="1200" i="1" kern="1200" dirty="0" smtClean="0">
                <a:solidFill>
                  <a:schemeClr val="tx1"/>
                </a:solidFill>
                <a:effectLst/>
                <a:latin typeface="+mn-lt"/>
                <a:ea typeface="+mn-ea"/>
                <a:cs typeface="+mn-cs"/>
              </a:rPr>
              <a:t>cannot </a:t>
            </a:r>
            <a:r>
              <a:rPr lang="en-US" sz="1200" kern="1200" dirty="0" smtClean="0">
                <a:solidFill>
                  <a:schemeClr val="tx1"/>
                </a:solidFill>
                <a:effectLst/>
                <a:latin typeface="+mn-lt"/>
                <a:ea typeface="+mn-ea"/>
                <a:cs typeface="+mn-cs"/>
              </a:rPr>
              <a:t>see. </a:t>
            </a:r>
          </a:p>
          <a:p>
            <a:r>
              <a:rPr lang="en-US" sz="1200" kern="1200" dirty="0" smtClean="0">
                <a:solidFill>
                  <a:schemeClr val="tx1"/>
                </a:solidFill>
                <a:effectLst/>
                <a:latin typeface="+mn-lt"/>
                <a:ea typeface="+mn-ea"/>
                <a:cs typeface="+mn-cs"/>
              </a:rPr>
              <a:t>(e.g., “I wonder if the bones on Ms. Kahlo’s necklace came from an animal?”)</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STEP 3:</a:t>
            </a:r>
            <a:r>
              <a:rPr lang="en-US" sz="1200" kern="1200" dirty="0" smtClean="0">
                <a:solidFill>
                  <a:schemeClr val="tx1"/>
                </a:solidFill>
                <a:effectLst/>
                <a:latin typeface="+mn-lt"/>
                <a:ea typeface="+mn-ea"/>
                <a:cs typeface="+mn-cs"/>
              </a:rPr>
              <a:t> What do I </a:t>
            </a:r>
            <a:r>
              <a:rPr lang="en-US" sz="1200" b="1" kern="1200" dirty="0" smtClean="0">
                <a:solidFill>
                  <a:schemeClr val="tx1"/>
                </a:solidFill>
                <a:effectLst/>
                <a:latin typeface="+mn-lt"/>
                <a:ea typeface="+mn-ea"/>
                <a:cs typeface="+mn-cs"/>
              </a:rPr>
              <a:t>THINK</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This is the last phase and it gives students the opportunity to make interpretations. </a:t>
            </a:r>
          </a:p>
          <a:p>
            <a:r>
              <a:rPr lang="en-US" sz="1200" kern="1200" dirty="0" smtClean="0">
                <a:solidFill>
                  <a:schemeClr val="tx1"/>
                </a:solidFill>
                <a:effectLst/>
                <a:latin typeface="+mn-lt"/>
                <a:ea typeface="+mn-ea"/>
                <a:cs typeface="+mn-cs"/>
              </a:rPr>
              <a:t>What can you infer from your observations?</a:t>
            </a:r>
          </a:p>
          <a:p>
            <a:r>
              <a:rPr lang="en-US" sz="1200" kern="1200" dirty="0" smtClean="0">
                <a:solidFill>
                  <a:schemeClr val="tx1"/>
                </a:solidFill>
                <a:effectLst/>
                <a:latin typeface="+mn-lt"/>
                <a:ea typeface="+mn-ea"/>
                <a:cs typeface="+mn-cs"/>
              </a:rPr>
              <a:t>At this point students look to questions from the “wonder” section and look for visual evidence to answer their own questions. </a:t>
            </a:r>
          </a:p>
          <a:p>
            <a:r>
              <a:rPr lang="en-US" sz="1200" kern="1200" dirty="0" smtClean="0">
                <a:solidFill>
                  <a:schemeClr val="tx1"/>
                </a:solidFill>
                <a:effectLst/>
                <a:latin typeface="+mn-lt"/>
                <a:ea typeface="+mn-ea"/>
                <a:cs typeface="+mn-cs"/>
              </a:rPr>
              <a:t>Sometimes they will be able to come up with a possible answer to their own question, and then other times they will not find what they need from visual evidence.  At this point students may look to each other, or work independently, to investigate further.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refer</a:t>
            </a:r>
            <a:r>
              <a:rPr lang="en-US" sz="1200" kern="1200" baseline="0" dirty="0" smtClean="0">
                <a:solidFill>
                  <a:schemeClr val="tx1"/>
                </a:solidFill>
                <a:effectLst/>
                <a:latin typeface="+mn-lt"/>
                <a:ea typeface="+mn-ea"/>
                <a:cs typeface="+mn-cs"/>
              </a:rPr>
              <a:t> to slide 18 for the graphic organizer for this activity.</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46</a:t>
            </a:fld>
            <a:endParaRPr lang="en-US" dirty="0"/>
          </a:p>
        </p:txBody>
      </p:sp>
    </p:spTree>
    <p:extLst>
      <p:ext uri="{BB962C8B-B14F-4D97-AF65-F5344CB8AC3E}">
        <p14:creationId xmlns:p14="http://schemas.microsoft.com/office/powerpoint/2010/main" val="27769809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APPENDIX C: Layered Learning Comes Alive</a:t>
            </a:r>
            <a:endParaRPr lang="en-US"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Analyze Integrated Lessons to understand essential design components to meet the needs of all students by including multiple modalities and Intelligences as aligned to multiple subjects’ CA State Standards and  Common Core State Standards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SEE: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http://www.ascd.org/publications/books/61189156/chapters/Integrating-Thinking-and-Learning-Skills-Across-the-Curriculum.aspx</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algn="l"/>
            <a:r>
              <a:rPr lang="en-US" sz="1200" kern="1200" dirty="0" smtClean="0">
                <a:solidFill>
                  <a:schemeClr val="tx1"/>
                </a:solidFill>
                <a:effectLst/>
                <a:latin typeface="+mn-lt"/>
                <a:ea typeface="+mn-ea"/>
                <a:cs typeface="+mn-cs"/>
              </a:rPr>
              <a:t>What exactly is integrated curriculum? In its simplest conception, it is about making connections– connections to real life, across disciplines… skill-based and knowledge-based (Drake &amp; Burns, 2017). </a:t>
            </a:r>
          </a:p>
          <a:p>
            <a:pPr algn="l"/>
            <a:r>
              <a:rPr lang="en-US" sz="1200" kern="1200" dirty="0" smtClean="0">
                <a:solidFill>
                  <a:schemeClr val="tx1"/>
                </a:solidFill>
                <a:effectLst/>
                <a:latin typeface="+mn-lt"/>
                <a:ea typeface="+mn-ea"/>
                <a:cs typeface="+mn-cs"/>
              </a:rPr>
              <a:t>Interdisciplinary approaches vary including a fusion of skills, knowledge, and even attitudes into the approved Common Core and State Standards.  Learning centers are often put into practice within classrooms at all grade levels.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These may include multiple disciplines united in theme, and offer students various ways to examine a concept or topic.  In higher grades students generally have subject area experts who facilitate inquiry-based learning. Through Integrated Curriculum students often experience multiple subjects (e.g., Literature, History, Science, and Art) working within a theme-based unit of study. Multi-age groups working in parallel become interconnected  through performance tasks and hands-on learning experiences. Teachers who facilitate these types of learning activities often observe multiple benefits, including:</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171450" lvl="0" indent="-171450" algn="l">
              <a:buFont typeface="Arial"/>
              <a:buChar char="•"/>
            </a:pPr>
            <a:r>
              <a:rPr lang="en-US" sz="1200" kern="1200" dirty="0" smtClean="0">
                <a:solidFill>
                  <a:schemeClr val="tx1"/>
                </a:solidFill>
                <a:effectLst/>
                <a:latin typeface="+mn-lt"/>
                <a:ea typeface="+mn-ea"/>
                <a:cs typeface="+mn-cs"/>
              </a:rPr>
              <a:t>Students exhibited excellent on-task behavior. </a:t>
            </a:r>
          </a:p>
          <a:p>
            <a:pPr marL="171450" lvl="0" indent="-171450">
              <a:buFont typeface="Arial"/>
              <a:buChar char="•"/>
            </a:pPr>
            <a:r>
              <a:rPr lang="en-US" sz="1200" kern="1200" dirty="0" smtClean="0">
                <a:solidFill>
                  <a:schemeClr val="tx1"/>
                </a:solidFill>
                <a:effectLst/>
                <a:latin typeface="+mn-lt"/>
                <a:ea typeface="+mn-ea"/>
                <a:cs typeface="+mn-cs"/>
              </a:rPr>
              <a:t>Students worked collaboratively.</a:t>
            </a:r>
          </a:p>
          <a:p>
            <a:pPr marL="171450" lvl="0" indent="-171450">
              <a:buFont typeface="Arial"/>
              <a:buChar char="•"/>
            </a:pPr>
            <a:r>
              <a:rPr lang="en-US" sz="1200" kern="1200" dirty="0" smtClean="0">
                <a:solidFill>
                  <a:schemeClr val="tx1"/>
                </a:solidFill>
                <a:effectLst/>
                <a:latin typeface="+mn-lt"/>
                <a:ea typeface="+mn-ea"/>
                <a:cs typeface="+mn-cs"/>
              </a:rPr>
              <a:t>Multiage teams formed within the multiage classes.</a:t>
            </a:r>
          </a:p>
          <a:p>
            <a:pPr marL="171450" lvl="0" indent="-171450">
              <a:buFont typeface="Arial"/>
              <a:buChar char="•"/>
            </a:pPr>
            <a:r>
              <a:rPr lang="en-US" sz="1200" kern="1200" dirty="0" smtClean="0">
                <a:solidFill>
                  <a:schemeClr val="tx1"/>
                </a:solidFill>
                <a:effectLst/>
                <a:latin typeface="+mn-lt"/>
                <a:ea typeface="+mn-ea"/>
                <a:cs typeface="+mn-cs"/>
              </a:rPr>
              <a:t>Students were engrossed both as presenters and as the audience for the half-day performance task presentations.</a:t>
            </a:r>
          </a:p>
          <a:p>
            <a:pPr marL="171450" lvl="0" indent="-171450">
              <a:buFont typeface="Arial"/>
              <a:buChar char="•"/>
            </a:pPr>
            <a:r>
              <a:rPr lang="en-US" sz="1200" kern="1200" dirty="0" smtClean="0">
                <a:solidFill>
                  <a:schemeClr val="tx1"/>
                </a:solidFill>
                <a:effectLst/>
                <a:latin typeface="+mn-lt"/>
                <a:ea typeface="+mn-ea"/>
                <a:cs typeface="+mn-cs"/>
              </a:rPr>
              <a:t>Students used a wide range of presentation products, such as video, debate, sculpture, and so on.</a:t>
            </a:r>
          </a:p>
          <a:p>
            <a:pPr marL="171450" lvl="0" indent="-171450">
              <a:buFont typeface="Arial"/>
              <a:buChar char="•"/>
            </a:pPr>
            <a:r>
              <a:rPr lang="en-US" sz="1200" kern="1200" dirty="0" smtClean="0">
                <a:solidFill>
                  <a:schemeClr val="tx1"/>
                </a:solidFill>
                <a:effectLst/>
                <a:latin typeface="+mn-lt"/>
                <a:ea typeface="+mn-ea"/>
                <a:cs typeface="+mn-cs"/>
              </a:rPr>
              <a:t>Students demonstrated depth of understanding of topics as a result of their sustained interest around various questions (e.g., Are the Olympics relevant today? Does the Olympic creed stand the test of time?).</a:t>
            </a:r>
          </a:p>
          <a:p>
            <a:pPr marL="171450" lvl="0" indent="-171450">
              <a:buFont typeface="Arial"/>
              <a:buChar char="•"/>
            </a:pPr>
            <a:r>
              <a:rPr lang="en-US" sz="1200" kern="1200" dirty="0" smtClean="0">
                <a:solidFill>
                  <a:schemeClr val="tx1"/>
                </a:solidFill>
                <a:effectLst/>
                <a:latin typeface="+mn-lt"/>
                <a:ea typeface="+mn-ea"/>
                <a:cs typeface="+mn-cs"/>
              </a:rPr>
              <a:t>Fewer recess problems occurred during this two-week period.</a:t>
            </a:r>
          </a:p>
          <a:p>
            <a:pPr marL="171450" lvl="0" indent="-171450">
              <a:buFont typeface="Arial"/>
              <a:buChar char="•"/>
            </a:pPr>
            <a:r>
              <a:rPr lang="en-US" sz="1200" kern="1200" dirty="0" smtClean="0">
                <a:solidFill>
                  <a:schemeClr val="tx1"/>
                </a:solidFill>
                <a:effectLst/>
                <a:latin typeface="+mn-lt"/>
                <a:ea typeface="+mn-ea"/>
                <a:cs typeface="+mn-cs"/>
              </a:rPr>
              <a:t>Teachers enjoyed the process and the results. (Drake &amp; Burns, 2017)</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Project-Based Learning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Project-based learning  engages all students by requiring them to tackle a specific essential question, or problem.  Steps to selecting topics for project-based learning may spring forward from the State Standards, and/or the CCSS’s, and blend with students interests and local resources. The teacher becomes the facilitator, guiding students to generate questions and explore deeper on what they already know about a given subject or topic. The teacher also provides resources for the students with opportunities to solve the essential question in a variety of ways including but not limited to writing, history, math, science, and the arts.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47</a:t>
            </a:fld>
            <a:endParaRPr lang="en-US" dirty="0"/>
          </a:p>
        </p:txBody>
      </p:sp>
    </p:spTree>
    <p:extLst>
      <p:ext uri="{BB962C8B-B14F-4D97-AF65-F5344CB8AC3E}">
        <p14:creationId xmlns:p14="http://schemas.microsoft.com/office/powerpoint/2010/main" val="26760938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ACTIVITY: SEE–THINK–WONDER–KNOW?</a:t>
            </a:r>
            <a:br>
              <a:rPr lang="en-US" sz="1200" b="1"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Working in pairs or small groups</a:t>
            </a:r>
            <a:br>
              <a:rPr lang="en-US" sz="1200" b="1" i="1"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EXTENSION of See-Wonder-Think activity as integrated subject lesson using teams, technology, and oral presentations (CCSS’s Speaking and Listening Goals).</a:t>
            </a:r>
            <a:br>
              <a:rPr lang="en-US" sz="1200" b="1"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STEP 1:</a:t>
            </a:r>
            <a:r>
              <a:rPr lang="en-US" sz="1200" kern="1200" dirty="0" smtClean="0">
                <a:solidFill>
                  <a:schemeClr val="tx1"/>
                </a:solidFill>
                <a:effectLst/>
                <a:latin typeface="+mn-lt"/>
                <a:ea typeface="+mn-ea"/>
                <a:cs typeface="+mn-cs"/>
              </a:rPr>
              <a:t> What do I </a:t>
            </a:r>
            <a:r>
              <a:rPr lang="en-US" sz="1200" b="1" kern="1200" dirty="0" smtClean="0">
                <a:solidFill>
                  <a:schemeClr val="tx1"/>
                </a:solidFill>
                <a:effectLst/>
                <a:latin typeface="+mn-lt"/>
                <a:ea typeface="+mn-ea"/>
                <a:cs typeface="+mn-cs"/>
              </a:rPr>
              <a:t>SEE</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Look closely, create a thoughtful interpretation of </a:t>
            </a:r>
            <a:r>
              <a:rPr lang="en-US" sz="1200" u="sng" kern="1200" dirty="0" smtClean="0">
                <a:solidFill>
                  <a:schemeClr val="tx1"/>
                </a:solidFill>
                <a:effectLst/>
                <a:latin typeface="+mn-lt"/>
                <a:ea typeface="+mn-ea"/>
                <a:cs typeface="+mn-cs"/>
              </a:rPr>
              <a:t>ONE image per group of 2 or 4</a:t>
            </a:r>
            <a:r>
              <a:rPr lang="en-US" sz="1200" kern="1200" dirty="0" smtClean="0">
                <a:solidFill>
                  <a:schemeClr val="tx1"/>
                </a:solidFill>
                <a:effectLst/>
                <a:latin typeface="+mn-lt"/>
                <a:ea typeface="+mn-ea"/>
                <a:cs typeface="+mn-cs"/>
              </a:rPr>
              <a:t> for 60 seconds. *For added challenge choose an image that you know less about. Identify small and big details. Write down three things that you saw on your graphic organizer.</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STEP 2:</a:t>
            </a:r>
            <a:r>
              <a:rPr lang="en-US" sz="1200" kern="1200" dirty="0" smtClean="0">
                <a:solidFill>
                  <a:schemeClr val="tx1"/>
                </a:solidFill>
                <a:effectLst/>
                <a:latin typeface="+mn-lt"/>
                <a:ea typeface="+mn-ea"/>
                <a:cs typeface="+mn-cs"/>
              </a:rPr>
              <a:t> What do I </a:t>
            </a:r>
            <a:r>
              <a:rPr lang="en-US" sz="1200" b="1" kern="1200" dirty="0" smtClean="0">
                <a:solidFill>
                  <a:schemeClr val="tx1"/>
                </a:solidFill>
                <a:effectLst/>
                <a:latin typeface="+mn-lt"/>
                <a:ea typeface="+mn-ea"/>
                <a:cs typeface="+mn-cs"/>
              </a:rPr>
              <a:t>WONDER</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Look at things that they</a:t>
            </a:r>
            <a:r>
              <a:rPr lang="en-US" sz="1200" i="1" kern="1200" dirty="0" smtClean="0">
                <a:solidFill>
                  <a:schemeClr val="tx1"/>
                </a:solidFill>
                <a:effectLst/>
                <a:latin typeface="+mn-lt"/>
                <a:ea typeface="+mn-ea"/>
                <a:cs typeface="+mn-cs"/>
              </a:rPr>
              <a:t> can</a:t>
            </a:r>
            <a:r>
              <a:rPr lang="en-US" sz="1200" kern="1200" dirty="0" smtClean="0">
                <a:solidFill>
                  <a:schemeClr val="tx1"/>
                </a:solidFill>
                <a:effectLst/>
                <a:latin typeface="+mn-lt"/>
                <a:ea typeface="+mn-ea"/>
                <a:cs typeface="+mn-cs"/>
              </a:rPr>
              <a:t> see, and wonder about things that they </a:t>
            </a:r>
            <a:r>
              <a:rPr lang="en-US" sz="1200" i="1" kern="1200" dirty="0" smtClean="0">
                <a:solidFill>
                  <a:schemeClr val="tx1"/>
                </a:solidFill>
                <a:effectLst/>
                <a:latin typeface="+mn-lt"/>
                <a:ea typeface="+mn-ea"/>
                <a:cs typeface="+mn-cs"/>
              </a:rPr>
              <a:t>cannot </a:t>
            </a:r>
            <a:r>
              <a:rPr lang="en-US" sz="1200" kern="1200" dirty="0" smtClean="0">
                <a:solidFill>
                  <a:schemeClr val="tx1"/>
                </a:solidFill>
                <a:effectLst/>
                <a:latin typeface="+mn-lt"/>
                <a:ea typeface="+mn-ea"/>
                <a:cs typeface="+mn-cs"/>
              </a:rPr>
              <a:t>see. </a:t>
            </a:r>
          </a:p>
          <a:p>
            <a:r>
              <a:rPr lang="en-US" sz="1200" kern="1200" dirty="0" smtClean="0">
                <a:solidFill>
                  <a:schemeClr val="tx1"/>
                </a:solidFill>
                <a:effectLst/>
                <a:latin typeface="+mn-lt"/>
                <a:ea typeface="+mn-ea"/>
                <a:cs typeface="+mn-cs"/>
              </a:rPr>
              <a:t>(e.g., “I wonder where in the world this is? I wonder when it was built…who built it?”)</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STEP 3:</a:t>
            </a:r>
            <a:r>
              <a:rPr lang="en-US" sz="1200" kern="1200" dirty="0" smtClean="0">
                <a:solidFill>
                  <a:schemeClr val="tx1"/>
                </a:solidFill>
                <a:effectLst/>
                <a:latin typeface="+mn-lt"/>
                <a:ea typeface="+mn-ea"/>
                <a:cs typeface="+mn-cs"/>
              </a:rPr>
              <a:t> What do I </a:t>
            </a:r>
            <a:r>
              <a:rPr lang="en-US" sz="1200" b="1" kern="1200" dirty="0" smtClean="0">
                <a:solidFill>
                  <a:schemeClr val="tx1"/>
                </a:solidFill>
                <a:effectLst/>
                <a:latin typeface="+mn-lt"/>
                <a:ea typeface="+mn-ea"/>
                <a:cs typeface="+mn-cs"/>
              </a:rPr>
              <a:t>THINK</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This is NOT the last phase and it gives students the opportunity to make interpretations. </a:t>
            </a:r>
          </a:p>
          <a:p>
            <a:r>
              <a:rPr lang="en-US" sz="1200" kern="1200" dirty="0" smtClean="0">
                <a:solidFill>
                  <a:schemeClr val="tx1"/>
                </a:solidFill>
                <a:effectLst/>
                <a:latin typeface="+mn-lt"/>
                <a:ea typeface="+mn-ea"/>
                <a:cs typeface="+mn-cs"/>
              </a:rPr>
              <a:t>What can you infer from your observations? Switch organizers with someone on your team.  At this point students look to questions from the “wonder” section and look for visual evidence to answer each other’s questions.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STEP 4:</a:t>
            </a:r>
            <a:r>
              <a:rPr lang="en-US" sz="1200" kern="1200" dirty="0" smtClean="0">
                <a:solidFill>
                  <a:schemeClr val="tx1"/>
                </a:solidFill>
                <a:effectLst/>
                <a:latin typeface="+mn-lt"/>
                <a:ea typeface="+mn-ea"/>
                <a:cs typeface="+mn-cs"/>
              </a:rPr>
              <a:t> What do </a:t>
            </a:r>
            <a:r>
              <a:rPr lang="en-US" sz="1200" i="1" kern="1200" dirty="0" smtClean="0">
                <a:solidFill>
                  <a:schemeClr val="tx1"/>
                </a:solidFill>
                <a:effectLst/>
                <a:latin typeface="+mn-lt"/>
                <a:ea typeface="+mn-ea"/>
                <a:cs typeface="+mn-cs"/>
              </a:rPr>
              <a:t>we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KNOW</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Here’s the </a:t>
            </a:r>
            <a:r>
              <a:rPr lang="en-US" sz="1200" b="1" kern="1200" dirty="0" smtClean="0">
                <a:solidFill>
                  <a:schemeClr val="tx1"/>
                </a:solidFill>
                <a:effectLst/>
                <a:latin typeface="+mn-lt"/>
                <a:ea typeface="+mn-ea"/>
                <a:cs typeface="+mn-cs"/>
              </a:rPr>
              <a:t>EXTENSION:</a:t>
            </a:r>
            <a:r>
              <a:rPr lang="en-US" sz="1200" kern="1200" dirty="0" smtClean="0">
                <a:solidFill>
                  <a:schemeClr val="tx1"/>
                </a:solidFill>
                <a:effectLst/>
                <a:latin typeface="+mn-lt"/>
                <a:ea typeface="+mn-ea"/>
                <a:cs typeface="+mn-cs"/>
              </a:rPr>
              <a:t> At this point students may look to each other, or work independently to investigate further.  Respond to the “5 w’s &amp; an H” questions: </a:t>
            </a:r>
            <a:r>
              <a:rPr lang="en-US" sz="1200" b="1" kern="1200" dirty="0" smtClean="0">
                <a:solidFill>
                  <a:schemeClr val="tx1"/>
                </a:solidFill>
                <a:effectLst/>
                <a:latin typeface="+mn-lt"/>
                <a:ea typeface="+mn-ea"/>
                <a:cs typeface="+mn-cs"/>
              </a:rPr>
              <a:t>Who, What, Where, When, Why, &amp; How.  </a:t>
            </a:r>
            <a:r>
              <a:rPr lang="en-US" sz="1200" kern="1200" dirty="0" smtClean="0">
                <a:solidFill>
                  <a:schemeClr val="tx1"/>
                </a:solidFill>
                <a:effectLst/>
                <a:latin typeface="+mn-lt"/>
                <a:ea typeface="+mn-ea"/>
                <a:cs typeface="+mn-cs"/>
              </a:rPr>
              <a:t>One person on the team may be the researcher, while another writes, it’s up to the students to come up with a plan together.</a:t>
            </a:r>
            <a:r>
              <a:rPr lang="en-US" sz="1200" b="1" kern="1200" dirty="0" smtClean="0">
                <a:solidFill>
                  <a:schemeClr val="tx1"/>
                </a:solidFill>
                <a:effectLst/>
                <a:latin typeface="+mn-lt"/>
                <a:ea typeface="+mn-ea"/>
                <a:cs typeface="+mn-cs"/>
              </a:rPr>
              <a:t> </a:t>
            </a:r>
            <a:br>
              <a:rPr lang="en-US" sz="1200" b="1"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STEP 5:</a:t>
            </a:r>
            <a:r>
              <a:rPr lang="en-US" sz="1200" kern="1200" dirty="0" smtClean="0">
                <a:solidFill>
                  <a:schemeClr val="tx1"/>
                </a:solidFill>
                <a:effectLst/>
                <a:latin typeface="+mn-lt"/>
                <a:ea typeface="+mn-ea"/>
                <a:cs typeface="+mn-cs"/>
              </a:rPr>
              <a:t> Where are </a:t>
            </a:r>
            <a:r>
              <a:rPr lang="en-US" sz="1200" i="1" kern="1200" dirty="0" smtClean="0">
                <a:solidFill>
                  <a:schemeClr val="tx1"/>
                </a:solidFill>
                <a:effectLst/>
                <a:latin typeface="+mn-lt"/>
                <a:ea typeface="+mn-ea"/>
                <a:cs typeface="+mn-cs"/>
              </a:rPr>
              <a:t>we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NOW</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One person per group will BLINDLY choose a map from the group of maps that are printed out and face down on the table.  This person needs to match the map an image that another team picked. The person with the map will now listen to the new team tell her (or him) about the wonder that is built there.  Added challenge: The “Map Person” explains this new information to the whole group.  This continues until all of the Wonders of the World have been shared with each other.</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Reflection:</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EVALUATE </a:t>
            </a:r>
            <a:r>
              <a:rPr lang="en-US" sz="1200" kern="1200" dirty="0" smtClean="0">
                <a:solidFill>
                  <a:schemeClr val="tx1"/>
                </a:solidFill>
                <a:effectLst/>
                <a:latin typeface="+mn-lt"/>
                <a:ea typeface="+mn-ea"/>
                <a:cs typeface="+mn-cs"/>
              </a:rPr>
              <a:t>-- What did I do differently the second time doing this activity with a group instead of independently? Did I challenge myself or did I choose an image that I already know quite a bit about? Why or why not? Did I take a leadership role? Did I learn anything new as a result of doing this exercise? Am I more comfortable working independently or within a team? How will this activity help me to collaborate better?</a:t>
            </a:r>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48</a:t>
            </a:fld>
            <a:endParaRPr lang="en-US" dirty="0"/>
          </a:p>
        </p:txBody>
      </p:sp>
    </p:spTree>
    <p:extLst>
      <p:ext uri="{BB962C8B-B14F-4D97-AF65-F5344CB8AC3E}">
        <p14:creationId xmlns:p14="http://schemas.microsoft.com/office/powerpoint/2010/main" val="33772687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APPENDIX D: Four Keys to Coaching Conversations with Confidence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49</a:t>
            </a:fld>
            <a:endParaRPr lang="en-US" dirty="0"/>
          </a:p>
        </p:txBody>
      </p:sp>
    </p:spTree>
    <p:extLst>
      <p:ext uri="{BB962C8B-B14F-4D97-AF65-F5344CB8AC3E}">
        <p14:creationId xmlns:p14="http://schemas.microsoft.com/office/powerpoint/2010/main" val="2610507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Today, Classical Academies’ coaches and lead teachers in all content areas will have opportunities to learn approaches and access tools created by Howard Gardner in conjunction with Harvard’s Project Zero as applied to Artful Thinking and Visible Learning.  Additionally, we will explore the work Australia’s own John Hattie with his compelling advice on how to reach and teach all learners. (CAPE 5)</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Welcome to </a:t>
            </a:r>
            <a:r>
              <a:rPr lang="en-US" sz="1200" i="1" kern="1200" dirty="0" smtClean="0">
                <a:solidFill>
                  <a:schemeClr val="tx1"/>
                </a:solidFill>
                <a:effectLst/>
                <a:latin typeface="+mn-lt"/>
                <a:ea typeface="+mn-ea"/>
                <a:cs typeface="+mn-cs"/>
              </a:rPr>
              <a:t>Interdisciplinary Magic: The Balance between Dependence and Independence Across the Subjects </a:t>
            </a:r>
            <a:r>
              <a:rPr lang="en-US" sz="1200" kern="1200" dirty="0" smtClean="0">
                <a:solidFill>
                  <a:schemeClr val="tx1"/>
                </a:solidFill>
                <a:effectLst/>
                <a:latin typeface="+mn-lt"/>
                <a:ea typeface="+mn-ea"/>
                <a:cs typeface="+mn-cs"/>
              </a:rPr>
              <a:t>professional development day. We believe that the purpose of professional development is for both individual and school purposes to strive to meet learning goals as we connect learning opportunities to self-improvement. This requires active and continuous commitment and investment to learning, as our primary focus as educators is to improve teaching and learning for others. (CAPE 6</a:t>
            </a:r>
            <a:r>
              <a:rPr lang="en-US" sz="1200" kern="1200" dirty="0" smtClean="0">
                <a:solidFill>
                  <a:schemeClr val="tx1"/>
                </a:solidFill>
                <a:effectLst/>
                <a:latin typeface="+mn-lt"/>
                <a:ea typeface="+mn-ea"/>
                <a:cs typeface="+mn-cs"/>
              </a:rPr>
              <a:t>) *Please see: TED Talks. (2013). Every kid needs a champion | Rita Pierson. Retrieved from </a:t>
            </a:r>
            <a:r>
              <a:rPr lang="en-US" sz="1200" b="1" kern="1200" dirty="0" smtClean="0">
                <a:solidFill>
                  <a:schemeClr val="tx2">
                    <a:lumMod val="50000"/>
                  </a:schemeClr>
                </a:solidFill>
                <a:effectLst/>
                <a:latin typeface="+mn-lt"/>
                <a:ea typeface="+mn-ea"/>
                <a:cs typeface="+mn-cs"/>
              </a:rPr>
              <a:t>https://www.youtube.com/watch?v=SFnMTHhKdkw</a:t>
            </a:r>
            <a:r>
              <a:rPr lang="en-US" b="1" dirty="0" smtClean="0">
                <a:solidFill>
                  <a:schemeClr val="tx2">
                    <a:lumMod val="50000"/>
                  </a:schemeClr>
                </a:solidFill>
                <a:effectLst/>
              </a:rPr>
              <a:t> </a:t>
            </a:r>
            <a:endParaRPr lang="en-US" sz="1200" b="1" kern="1200" dirty="0" smtClean="0">
              <a:solidFill>
                <a:schemeClr val="tx2">
                  <a:lumMod val="50000"/>
                </a:schemeClr>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students deserve our very best. Our school-wide learning goals are for each of us to become thinkers, communicators, and achievers; as this will intrinsically promote lifelong learning resulting in positive growth of the community and society as a whole. The foremost goal of this professional development day is empower each of you as you measurably improve teaching and learning for each of our students; this is done by understanding the</a:t>
            </a:r>
            <a:r>
              <a:rPr lang="en-US" sz="1200" kern="1200" dirty="0" smtClean="0">
                <a:solidFill>
                  <a:srgbClr val="000000"/>
                </a:solidFill>
                <a:effectLst/>
                <a:latin typeface="+mn-lt"/>
                <a:ea typeface="+mn-ea"/>
                <a:cs typeface="+mn-cs"/>
              </a:rPr>
              <a:t> </a:t>
            </a:r>
            <a:r>
              <a:rPr lang="en-US" sz="1200" kern="1200" dirty="0" smtClean="0">
                <a:solidFill>
                  <a:srgbClr val="000000"/>
                </a:solidFill>
                <a:effectLst/>
                <a:latin typeface="+mn-lt"/>
                <a:ea typeface="+mn-ea"/>
                <a:cs typeface="+mn-cs"/>
              </a:rPr>
              <a:t>value</a:t>
            </a:r>
            <a:r>
              <a:rPr lang="en-US" sz="1200" kern="1200" baseline="0" dirty="0" smtClean="0">
                <a:solidFill>
                  <a:srgbClr val="000000"/>
                </a:solidFill>
                <a:effectLst/>
                <a:latin typeface="+mn-lt"/>
                <a:ea typeface="+mn-ea"/>
                <a:cs typeface="+mn-cs"/>
              </a:rPr>
              <a:t> of human relationships </a:t>
            </a:r>
            <a:r>
              <a:rPr lang="en-US" sz="1200" kern="1200" dirty="0" smtClean="0">
                <a:solidFill>
                  <a:schemeClr val="tx1"/>
                </a:solidFill>
                <a:effectLst/>
                <a:latin typeface="+mn-lt"/>
                <a:ea typeface="+mn-ea"/>
                <a:cs typeface="+mn-cs"/>
              </a:rPr>
              <a:t>first</a:t>
            </a:r>
            <a:r>
              <a:rPr lang="en-US" sz="1200" kern="1200" dirty="0" smtClean="0">
                <a:solidFill>
                  <a:schemeClr val="tx1"/>
                </a:solidFill>
                <a:effectLst/>
                <a:latin typeface="+mn-lt"/>
                <a:ea typeface="+mn-ea"/>
                <a:cs typeface="+mn-cs"/>
              </a:rPr>
              <a:t>.  As teachers, administrators, and as caring community members we need to know what’s going on in our student’s lives. If we have an understanding of what life challenges they face, within in and outside of school, we are better prepared to help each child succeed academically as well as socio-emotionally. (CAPE 7)</a:t>
            </a:r>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5</a:t>
            </a:fld>
            <a:endParaRPr lang="en-US" dirty="0"/>
          </a:p>
        </p:txBody>
      </p:sp>
    </p:spTree>
    <p:extLst>
      <p:ext uri="{BB962C8B-B14F-4D97-AF65-F5344CB8AC3E}">
        <p14:creationId xmlns:p14="http://schemas.microsoft.com/office/powerpoint/2010/main" val="26763082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APPENDIX D: Four Keys to Coaching Conversations with Confidence </a:t>
            </a:r>
            <a:r>
              <a:rPr lang="en-US" sz="1200" b="0" kern="1200" dirty="0" smtClean="0">
                <a:solidFill>
                  <a:schemeClr val="tx1"/>
                </a:solidFill>
                <a:effectLst/>
                <a:latin typeface="+mn-lt"/>
                <a:ea typeface="+mn-ea"/>
                <a:cs typeface="+mn-cs"/>
              </a:rPr>
              <a:t>(continued)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Four Keys to Coaching Conversations with Confidence</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Improve observational feedback and communication to improve school performance during coach-teacher conversations by using four types of conversations: Reflective, Facilitating, Coaching, and Directing. (Marzano, 2017)</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According to Marzano (2017)</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Coaches can help teachers facilitate discussions to improve school performance during coach-teacher conversations by using one of the </a:t>
            </a:r>
            <a:r>
              <a:rPr lang="en-US" sz="1200" b="1" kern="1200" dirty="0" smtClean="0">
                <a:solidFill>
                  <a:schemeClr val="tx1"/>
                </a:solidFill>
                <a:effectLst/>
                <a:latin typeface="+mn-lt"/>
                <a:ea typeface="+mn-ea"/>
                <a:cs typeface="+mn-cs"/>
              </a:rPr>
              <a:t>four types of conversations</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Reflective conversations</a:t>
            </a:r>
            <a:r>
              <a:rPr lang="en-US" sz="1200" kern="1200" dirty="0" smtClean="0">
                <a:solidFill>
                  <a:schemeClr val="tx1"/>
                </a:solidFill>
                <a:effectLst/>
                <a:latin typeface="+mn-lt"/>
                <a:ea typeface="+mn-ea"/>
                <a:cs typeface="+mn-cs"/>
              </a:rPr>
              <a:t> are designed to help teachers recognize the beliefs and behaviors that affect their classroom practice.</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Facilitating conversations</a:t>
            </a:r>
            <a:r>
              <a:rPr lang="en-US" sz="1200" kern="1200" dirty="0" smtClean="0">
                <a:solidFill>
                  <a:schemeClr val="tx1"/>
                </a:solidFill>
                <a:effectLst/>
                <a:latin typeface="+mn-lt"/>
                <a:ea typeface="+mn-ea"/>
                <a:cs typeface="+mn-cs"/>
              </a:rPr>
              <a:t> are designed to help teachers set goals.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Coaching conversations</a:t>
            </a:r>
            <a:r>
              <a:rPr lang="en-US" sz="1200" kern="1200" dirty="0" smtClean="0">
                <a:solidFill>
                  <a:schemeClr val="tx1"/>
                </a:solidFill>
                <a:effectLst/>
                <a:latin typeface="+mn-lt"/>
                <a:ea typeface="+mn-ea"/>
                <a:cs typeface="+mn-cs"/>
              </a:rPr>
              <a:t> are designed to move teachers closer to accomplishing their goals.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Directing conversations</a:t>
            </a:r>
            <a:r>
              <a:rPr lang="en-US" sz="1200" kern="1200" dirty="0" smtClean="0">
                <a:solidFill>
                  <a:schemeClr val="tx1"/>
                </a:solidFill>
                <a:effectLst/>
                <a:latin typeface="+mn-lt"/>
                <a:ea typeface="+mn-ea"/>
                <a:cs typeface="+mn-cs"/>
              </a:rPr>
              <a:t> are designed to prompt a teacher to action.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Teachers’ progress on specific elements of teaching should be measured and tracked using a developmental scale.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At the </a:t>
            </a:r>
            <a:r>
              <a:rPr lang="en-US" sz="1200" b="1" kern="1200" dirty="0" smtClean="0">
                <a:solidFill>
                  <a:schemeClr val="tx1"/>
                </a:solidFill>
                <a:effectLst/>
                <a:latin typeface="+mn-lt"/>
                <a:ea typeface="+mn-ea"/>
                <a:cs typeface="+mn-cs"/>
              </a:rPr>
              <a:t>Not Using (0) level</a:t>
            </a:r>
            <a:r>
              <a:rPr lang="en-US" sz="1200" kern="1200" dirty="0" smtClean="0">
                <a:solidFill>
                  <a:schemeClr val="tx1"/>
                </a:solidFill>
                <a:effectLst/>
                <a:latin typeface="+mn-lt"/>
                <a:ea typeface="+mn-ea"/>
                <a:cs typeface="+mn-cs"/>
              </a:rPr>
              <a:t>, a teacher does not know about strategies or behaviors associated with an element of effective teaching. For example, a teacher at this level might not know how to help students elaborate on new information.</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At the </a:t>
            </a:r>
            <a:r>
              <a:rPr lang="en-US" sz="1200" b="1" kern="1200" dirty="0" smtClean="0">
                <a:solidFill>
                  <a:schemeClr val="tx1"/>
                </a:solidFill>
                <a:effectLst/>
                <a:latin typeface="+mn-lt"/>
                <a:ea typeface="+mn-ea"/>
                <a:cs typeface="+mn-cs"/>
              </a:rPr>
              <a:t>Beginning (1) level</a:t>
            </a:r>
            <a:r>
              <a:rPr lang="en-US" sz="1200" kern="1200" dirty="0" smtClean="0">
                <a:solidFill>
                  <a:schemeClr val="tx1"/>
                </a:solidFill>
                <a:effectLst/>
                <a:latin typeface="+mn-lt"/>
                <a:ea typeface="+mn-ea"/>
                <a:cs typeface="+mn-cs"/>
              </a:rPr>
              <a:t>, a teacher uses strategies associated with an element of effective teaching, but uses them incorrectly. For example, a teacher at this level might try to ask inferential questions, but do it incorrectly or leave out important parts of the strategy.</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At the </a:t>
            </a:r>
            <a:r>
              <a:rPr lang="en-US" sz="1200" b="1" kern="1200" dirty="0" smtClean="0">
                <a:solidFill>
                  <a:schemeClr val="tx1"/>
                </a:solidFill>
                <a:effectLst/>
                <a:latin typeface="+mn-lt"/>
                <a:ea typeface="+mn-ea"/>
                <a:cs typeface="+mn-cs"/>
              </a:rPr>
              <a:t>Developing (2) level</a:t>
            </a:r>
            <a:r>
              <a:rPr lang="en-US" sz="1200" kern="1200" dirty="0" smtClean="0">
                <a:solidFill>
                  <a:schemeClr val="tx1"/>
                </a:solidFill>
                <a:effectLst/>
                <a:latin typeface="+mn-lt"/>
                <a:ea typeface="+mn-ea"/>
                <a:cs typeface="+mn-cs"/>
              </a:rPr>
              <a:t>, a teacher uses strategies correctly, but doesn't monitor students' reactions to those strategies. At the </a:t>
            </a:r>
            <a:r>
              <a:rPr lang="en-US" sz="1200" b="1" kern="1200" dirty="0" smtClean="0">
                <a:solidFill>
                  <a:schemeClr val="tx1"/>
                </a:solidFill>
                <a:effectLst/>
                <a:latin typeface="+mn-lt"/>
                <a:ea typeface="+mn-ea"/>
                <a:cs typeface="+mn-cs"/>
              </a:rPr>
              <a:t>Applying (3) level</a:t>
            </a:r>
            <a:r>
              <a:rPr lang="en-US" sz="1200" kern="1200" dirty="0" smtClean="0">
                <a:solidFill>
                  <a:schemeClr val="tx1"/>
                </a:solidFill>
                <a:effectLst/>
                <a:latin typeface="+mn-lt"/>
                <a:ea typeface="+mn-ea"/>
                <a:cs typeface="+mn-cs"/>
              </a:rPr>
              <a:t>, the teacher monitors students' reactions to ensure that the strategy is having the desired effects. At the </a:t>
            </a:r>
            <a:r>
              <a:rPr lang="en-US" sz="1200" b="1" kern="1200" dirty="0" smtClean="0">
                <a:solidFill>
                  <a:schemeClr val="tx1"/>
                </a:solidFill>
                <a:effectLst/>
                <a:latin typeface="+mn-lt"/>
                <a:ea typeface="+mn-ea"/>
                <a:cs typeface="+mn-cs"/>
              </a:rPr>
              <a:t>Innovating (4) level</a:t>
            </a:r>
            <a:r>
              <a:rPr lang="en-US" sz="1200" kern="1200" dirty="0" smtClean="0">
                <a:solidFill>
                  <a:schemeClr val="tx1"/>
                </a:solidFill>
                <a:effectLst/>
                <a:latin typeface="+mn-lt"/>
                <a:ea typeface="+mn-ea"/>
                <a:cs typeface="+mn-cs"/>
              </a:rPr>
              <a:t>, the teacher integrates multiple strategies or adapts strategies to meet students’ unique needs or situations.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One of the first tasks in the coaching process is for the teacher to conduct a self-audit. This self-audit consists of four steps: (1) completing a profile, (2) selecting growth goals, (3) verifying the teacher’s selections, and (4) writing growth goals.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Once a teacher has selected specific areas on which to focus, the coach should verify the teacher's selections. One way a coach does this is by observing the teacher during one or more sessions. A better appraisal may be obtained if the coach and teacher jointly examine a video recording of the teacher. When examining a video, the coach and the teacher should watch for specific strategies that the teacher is using correctly and effectively, strategies that the teacher is attempting to use but is executing incorrectly or with parts missing, and strategies that a teacher could have used but did not (pp. 24–29).</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One of the ways a coach can identify errors or omissions in a teacher's use of a strategy is by examining its effect on students.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a coach may think that the teacher is correctly executing the chuck processing strategy until the coach begins to ask students to describe their predictions about new information. Upon discovering that the students cannot describe their predictions, the coach might reexamine the teacher's execution of the third part of the strategy and realize that he or she is not giving them enough time or direction to make meaningful predictions (p. 62).</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Effective feedback should be timely and specific. A coach can provide feedback in several ways: informal verbal, informal written, formal verbal, and formal written.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Informal feedback is usually brief, such as stopping by a classroom to give a quick </a:t>
            </a:r>
          </a:p>
          <a:p>
            <a:r>
              <a:rPr lang="en-US" sz="1200" kern="1200" dirty="0" smtClean="0">
                <a:solidFill>
                  <a:schemeClr val="tx1"/>
                </a:solidFill>
                <a:effectLst/>
                <a:latin typeface="+mn-lt"/>
                <a:ea typeface="+mn-ea"/>
                <a:cs typeface="+mn-cs"/>
              </a:rPr>
              <a:t>positive comment about an observation earlier in the day. Formal feedback is more extensive and is detailed and specific about what the teacher did that was effective and what the teacher did that was not effective or needs to be adjusted. Formal written feedback might be given in a longer email or by memo. The coach normally retains a copy of formal written feedback to inform future discussions (pp. 217–218).</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 coach and a teacher must establish a set of shared understandings and conditions that will drive the rest of their interactions.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Four practices that are essential for an effective coaching relationship are: (1) establishing a model of effective teaching, (2) using a scale to measure teachers’ progress, (3) conducting a self-audit, and (4) establishing a coaching perspective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 19).</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(Marzano Research, 2017)</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Important Closing Thoughts: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Focusing on one goal at a time is key to effective growth and sustainable performance.</a:t>
            </a:r>
          </a:p>
          <a:p>
            <a:pPr lvl="0"/>
            <a:r>
              <a:rPr lang="en-US" sz="1200" kern="1200" dirty="0" smtClean="0">
                <a:solidFill>
                  <a:schemeClr val="tx1"/>
                </a:solidFill>
                <a:effectLst/>
                <a:latin typeface="+mn-lt"/>
                <a:ea typeface="+mn-ea"/>
                <a:cs typeface="+mn-cs"/>
              </a:rPr>
              <a:t>Choose no more than three to four growth goals per year.</a:t>
            </a:r>
          </a:p>
          <a:p>
            <a:pPr lvl="0"/>
            <a:r>
              <a:rPr lang="en-US" sz="1200" kern="1200" dirty="0" smtClean="0">
                <a:solidFill>
                  <a:schemeClr val="tx1"/>
                </a:solidFill>
                <a:effectLst/>
                <a:latin typeface="+mn-lt"/>
                <a:ea typeface="+mn-ea"/>
                <a:cs typeface="+mn-cs"/>
              </a:rPr>
              <a:t>Don’t try to work on all three goals at the same time.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(Marzano Research, 2017)</a:t>
            </a:r>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50</a:t>
            </a:fld>
            <a:endParaRPr lang="en-US" dirty="0"/>
          </a:p>
        </p:txBody>
      </p:sp>
    </p:spTree>
    <p:extLst>
      <p:ext uri="{BB962C8B-B14F-4D97-AF65-F5344CB8AC3E}">
        <p14:creationId xmlns:p14="http://schemas.microsoft.com/office/powerpoint/2010/main" val="5254197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CLOSING ACTIVITY: Coaching 1-2-3</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51</a:t>
            </a:fld>
            <a:endParaRPr lang="en-US" dirty="0"/>
          </a:p>
        </p:txBody>
      </p:sp>
    </p:spTree>
    <p:extLst>
      <p:ext uri="{BB962C8B-B14F-4D97-AF65-F5344CB8AC3E}">
        <p14:creationId xmlns:p14="http://schemas.microsoft.com/office/powerpoint/2010/main" val="30919289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CLOSING ACTIVITY: Coaching 1-2-3 </a:t>
            </a:r>
            <a:r>
              <a:rPr lang="en-US" sz="1200" b="0" kern="1200" dirty="0" smtClean="0">
                <a:solidFill>
                  <a:schemeClr val="tx1"/>
                </a:solidFill>
                <a:effectLst/>
                <a:latin typeface="+mn-lt"/>
                <a:ea typeface="+mn-ea"/>
                <a:cs typeface="+mn-cs"/>
              </a:rPr>
              <a:t>(continued)</a:t>
            </a:r>
          </a:p>
          <a:p>
            <a:endParaRPr lang="en-US" dirty="0" smtClean="0"/>
          </a:p>
          <a:p>
            <a:r>
              <a:rPr lang="en-US" sz="1200" kern="1200" dirty="0" smtClean="0">
                <a:solidFill>
                  <a:schemeClr val="tx1"/>
                </a:solidFill>
                <a:effectLst/>
                <a:latin typeface="+mn-lt"/>
                <a:ea typeface="+mn-ea"/>
                <a:cs typeface="+mn-cs"/>
              </a:rPr>
              <a:t>Just for fun, how would you organize the following questions into the three lists: </a:t>
            </a:r>
            <a:r>
              <a:rPr lang="en-US" sz="1200" b="1" kern="1200" dirty="0" smtClean="0">
                <a:solidFill>
                  <a:schemeClr val="tx1"/>
                </a:solidFill>
                <a:effectLst/>
                <a:latin typeface="+mn-lt"/>
                <a:ea typeface="+mn-ea"/>
                <a:cs typeface="+mn-cs"/>
              </a:rPr>
              <a:t>Curious Questions, Clarifying Questions, and Possibility Questions.  </a:t>
            </a:r>
            <a:r>
              <a:rPr lang="en-US" sz="1200" kern="1200" dirty="0" smtClean="0">
                <a:solidFill>
                  <a:schemeClr val="tx1"/>
                </a:solidFill>
                <a:effectLst/>
                <a:latin typeface="+mn-lt"/>
                <a:ea typeface="+mn-ea"/>
                <a:cs typeface="+mn-cs"/>
              </a:rPr>
              <a:t>Here’s an fun activity to get your creativity connected to self-coaching. First, use a yellow, green, or blue highlighter to organize these prompts into the categories numbered and color coded above. Next, stand up and choose a new partner to brainstorm with for about five minutes. Finally, choose one of these questions and consider how it directly relates to your teaching practice today.  How will you use this question to drive positive change beginning tomorrow morning? </a:t>
            </a:r>
            <a:r>
              <a:rPr lang="en-US" sz="1200" i="1" kern="1200" dirty="0" smtClean="0">
                <a:solidFill>
                  <a:schemeClr val="tx1"/>
                </a:solidFill>
                <a:effectLst/>
                <a:latin typeface="+mn-lt"/>
                <a:ea typeface="+mn-ea"/>
                <a:cs typeface="+mn-cs"/>
              </a:rPr>
              <a:t>(*Please note: Some of these prompts work more naturally than others in this activity.)</a:t>
            </a:r>
            <a:br>
              <a:rPr lang="en-US" sz="1200" i="1"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How have you grown this month?</a:t>
            </a:r>
          </a:p>
          <a:p>
            <a:pPr marL="171450" lvl="0" indent="-171450">
              <a:buFont typeface="Arial"/>
              <a:buChar char="•"/>
            </a:pPr>
            <a:r>
              <a:rPr lang="en-US" sz="1200" kern="1200" dirty="0" smtClean="0">
                <a:solidFill>
                  <a:schemeClr val="tx1"/>
                </a:solidFill>
                <a:effectLst/>
                <a:latin typeface="+mn-lt"/>
                <a:ea typeface="+mn-ea"/>
                <a:cs typeface="+mn-cs"/>
              </a:rPr>
              <a:t>What did </a:t>
            </a:r>
            <a:r>
              <a:rPr lang="en-US" sz="1200" i="1" kern="1200" dirty="0" smtClean="0">
                <a:solidFill>
                  <a:schemeClr val="tx1"/>
                </a:solidFill>
                <a:effectLst/>
                <a:latin typeface="+mn-lt"/>
                <a:ea typeface="+mn-ea"/>
                <a:cs typeface="+mn-cs"/>
              </a:rPr>
              <a:t>you</a:t>
            </a:r>
            <a:r>
              <a:rPr lang="en-US" sz="1200" kern="1200" dirty="0" smtClean="0">
                <a:solidFill>
                  <a:schemeClr val="tx1"/>
                </a:solidFill>
                <a:effectLst/>
                <a:latin typeface="+mn-lt"/>
                <a:ea typeface="+mn-ea"/>
                <a:cs typeface="+mn-cs"/>
              </a:rPr>
              <a:t> learn?</a:t>
            </a:r>
          </a:p>
          <a:p>
            <a:pPr marL="171450" lvl="0" indent="-171450">
              <a:buFont typeface="Arial"/>
              <a:buChar char="•"/>
            </a:pPr>
            <a:r>
              <a:rPr lang="en-US" sz="1200" kern="1200" dirty="0" smtClean="0">
                <a:solidFill>
                  <a:schemeClr val="tx1"/>
                </a:solidFill>
                <a:effectLst/>
                <a:latin typeface="+mn-lt"/>
                <a:ea typeface="+mn-ea"/>
                <a:cs typeface="+mn-cs"/>
              </a:rPr>
              <a:t>What did </a:t>
            </a:r>
            <a:r>
              <a:rPr lang="en-US" sz="1200" i="1" kern="1200" dirty="0" smtClean="0">
                <a:solidFill>
                  <a:schemeClr val="tx1"/>
                </a:solidFill>
                <a:effectLst/>
                <a:latin typeface="+mn-lt"/>
                <a:ea typeface="+mn-ea"/>
                <a:cs typeface="+mn-cs"/>
              </a:rPr>
              <a:t>your students</a:t>
            </a:r>
            <a:r>
              <a:rPr lang="en-US" sz="1200" kern="1200" dirty="0" smtClean="0">
                <a:solidFill>
                  <a:schemeClr val="tx1"/>
                </a:solidFill>
                <a:effectLst/>
                <a:latin typeface="+mn-lt"/>
                <a:ea typeface="+mn-ea"/>
                <a:cs typeface="+mn-cs"/>
              </a:rPr>
              <a:t> learn?</a:t>
            </a:r>
          </a:p>
          <a:p>
            <a:pPr marL="171450" lvl="0" indent="-171450">
              <a:buFont typeface="Arial"/>
              <a:buChar char="•"/>
            </a:pPr>
            <a:r>
              <a:rPr lang="en-US" sz="1200" kern="1200" dirty="0" smtClean="0">
                <a:solidFill>
                  <a:schemeClr val="tx1"/>
                </a:solidFill>
                <a:effectLst/>
                <a:latin typeface="+mn-lt"/>
                <a:ea typeface="+mn-ea"/>
                <a:cs typeface="+mn-cs"/>
              </a:rPr>
              <a:t>How do you know this?</a:t>
            </a:r>
          </a:p>
          <a:p>
            <a:pPr marL="171450" lvl="0" indent="-171450">
              <a:buFont typeface="Arial"/>
              <a:buChar char="•"/>
            </a:pPr>
            <a:r>
              <a:rPr lang="en-US" sz="1200" kern="1200" dirty="0" smtClean="0">
                <a:solidFill>
                  <a:schemeClr val="tx1"/>
                </a:solidFill>
                <a:effectLst/>
                <a:latin typeface="+mn-lt"/>
                <a:ea typeface="+mn-ea"/>
                <a:cs typeface="+mn-cs"/>
              </a:rPr>
              <a:t>What will it </a:t>
            </a:r>
            <a:r>
              <a:rPr lang="en-US" sz="1200" i="1" kern="1200" dirty="0" smtClean="0">
                <a:solidFill>
                  <a:schemeClr val="tx1"/>
                </a:solidFill>
                <a:effectLst/>
                <a:latin typeface="+mn-lt"/>
                <a:ea typeface="+mn-ea"/>
                <a:cs typeface="+mn-cs"/>
              </a:rPr>
              <a:t>look</a:t>
            </a:r>
            <a:r>
              <a:rPr lang="en-US" sz="1200" kern="1200" dirty="0" smtClean="0">
                <a:solidFill>
                  <a:schemeClr val="tx1"/>
                </a:solidFill>
                <a:effectLst/>
                <a:latin typeface="+mn-lt"/>
                <a:ea typeface="+mn-ea"/>
                <a:cs typeface="+mn-cs"/>
              </a:rPr>
              <a:t> like when (insert goal here) happens?</a:t>
            </a:r>
          </a:p>
          <a:p>
            <a:pPr marL="171450" lvl="0" indent="-171450">
              <a:buFont typeface="Arial"/>
              <a:buChar char="•"/>
            </a:pPr>
            <a:r>
              <a:rPr lang="en-US" sz="1200" kern="1200" dirty="0" smtClean="0">
                <a:solidFill>
                  <a:schemeClr val="tx1"/>
                </a:solidFill>
                <a:effectLst/>
                <a:latin typeface="+mn-lt"/>
                <a:ea typeface="+mn-ea"/>
                <a:cs typeface="+mn-cs"/>
              </a:rPr>
              <a:t>What will it </a:t>
            </a:r>
            <a:r>
              <a:rPr lang="en-US" sz="1200" i="1" kern="1200" dirty="0" smtClean="0">
                <a:solidFill>
                  <a:schemeClr val="tx1"/>
                </a:solidFill>
                <a:effectLst/>
                <a:latin typeface="+mn-lt"/>
                <a:ea typeface="+mn-ea"/>
                <a:cs typeface="+mn-cs"/>
              </a:rPr>
              <a:t>sound</a:t>
            </a:r>
            <a:r>
              <a:rPr lang="en-US" sz="1200" kern="1200" dirty="0" smtClean="0">
                <a:solidFill>
                  <a:schemeClr val="tx1"/>
                </a:solidFill>
                <a:effectLst/>
                <a:latin typeface="+mn-lt"/>
                <a:ea typeface="+mn-ea"/>
                <a:cs typeface="+mn-cs"/>
              </a:rPr>
              <a:t> like when (insert goal here) happens?</a:t>
            </a:r>
          </a:p>
          <a:p>
            <a:pPr marL="171450" lvl="0" indent="-171450">
              <a:buFont typeface="Arial"/>
              <a:buChar char="•"/>
            </a:pPr>
            <a:r>
              <a:rPr lang="en-US" sz="1200" kern="1200" dirty="0" smtClean="0">
                <a:solidFill>
                  <a:schemeClr val="tx1"/>
                </a:solidFill>
                <a:effectLst/>
                <a:latin typeface="+mn-lt"/>
                <a:ea typeface="+mn-ea"/>
                <a:cs typeface="+mn-cs"/>
              </a:rPr>
              <a:t>What will it </a:t>
            </a:r>
            <a:r>
              <a:rPr lang="en-US" sz="1200" i="1" kern="1200" dirty="0" smtClean="0">
                <a:solidFill>
                  <a:schemeClr val="tx1"/>
                </a:solidFill>
                <a:effectLst/>
                <a:latin typeface="+mn-lt"/>
                <a:ea typeface="+mn-ea"/>
                <a:cs typeface="+mn-cs"/>
              </a:rPr>
              <a:t>feel </a:t>
            </a:r>
            <a:r>
              <a:rPr lang="en-US" sz="1200" kern="1200" dirty="0" smtClean="0">
                <a:solidFill>
                  <a:schemeClr val="tx1"/>
                </a:solidFill>
                <a:effectLst/>
                <a:latin typeface="+mn-lt"/>
                <a:ea typeface="+mn-ea"/>
                <a:cs typeface="+mn-cs"/>
              </a:rPr>
              <a:t>like when (insert goal here) happens? </a:t>
            </a:r>
          </a:p>
          <a:p>
            <a:pPr marL="171450" lvl="0" indent="-171450">
              <a:buFont typeface="Arial"/>
              <a:buChar char="•"/>
            </a:pPr>
            <a:r>
              <a:rPr lang="en-US" sz="1200" kern="1200" dirty="0" smtClean="0">
                <a:solidFill>
                  <a:schemeClr val="tx1"/>
                </a:solidFill>
                <a:effectLst/>
                <a:latin typeface="+mn-lt"/>
                <a:ea typeface="+mn-ea"/>
                <a:cs typeface="+mn-cs"/>
              </a:rPr>
              <a:t>Who else will benefit?</a:t>
            </a:r>
          </a:p>
          <a:p>
            <a:pPr marL="171450" lvl="0" indent="-171450">
              <a:buFont typeface="Arial"/>
              <a:buChar char="•"/>
            </a:pPr>
            <a:r>
              <a:rPr lang="en-US" sz="1200" kern="1200" dirty="0" smtClean="0">
                <a:solidFill>
                  <a:schemeClr val="tx1"/>
                </a:solidFill>
                <a:effectLst/>
                <a:latin typeface="+mn-lt"/>
                <a:ea typeface="+mn-ea"/>
                <a:cs typeface="+mn-cs"/>
              </a:rPr>
              <a:t>Is this the</a:t>
            </a:r>
            <a:r>
              <a:rPr lang="en-US" sz="1200" i="1" kern="1200" dirty="0" smtClean="0">
                <a:solidFill>
                  <a:schemeClr val="tx1"/>
                </a:solidFill>
                <a:effectLst/>
                <a:latin typeface="+mn-lt"/>
                <a:ea typeface="+mn-ea"/>
                <a:cs typeface="+mn-cs"/>
              </a:rPr>
              <a:t> problem</a:t>
            </a:r>
            <a:r>
              <a:rPr lang="en-US" sz="1200" kern="1200" dirty="0" smtClean="0">
                <a:solidFill>
                  <a:schemeClr val="tx1"/>
                </a:solidFill>
                <a:effectLst/>
                <a:latin typeface="+mn-lt"/>
                <a:ea typeface="+mn-ea"/>
                <a:cs typeface="+mn-cs"/>
              </a:rPr>
              <a:t> or the </a:t>
            </a:r>
            <a:r>
              <a:rPr lang="en-US" sz="1200" i="1" kern="1200" dirty="0" smtClean="0">
                <a:solidFill>
                  <a:schemeClr val="tx1"/>
                </a:solidFill>
                <a:effectLst/>
                <a:latin typeface="+mn-lt"/>
                <a:ea typeface="+mn-ea"/>
                <a:cs typeface="+mn-cs"/>
              </a:rPr>
              <a:t>solution</a:t>
            </a:r>
            <a:r>
              <a:rPr lang="en-US" sz="1200" kern="1200" dirty="0" smtClean="0">
                <a:solidFill>
                  <a:schemeClr val="tx1"/>
                </a:solidFill>
                <a:effectLst/>
                <a:latin typeface="+mn-lt"/>
                <a:ea typeface="+mn-ea"/>
                <a:cs typeface="+mn-cs"/>
              </a:rPr>
              <a:t>?</a:t>
            </a:r>
          </a:p>
          <a:p>
            <a:pPr marL="171450" lvl="0" indent="-171450">
              <a:buFont typeface="Arial"/>
              <a:buChar char="•"/>
            </a:pPr>
            <a:r>
              <a:rPr lang="en-US" sz="1200" kern="1200" dirty="0" smtClean="0">
                <a:solidFill>
                  <a:schemeClr val="tx1"/>
                </a:solidFill>
                <a:effectLst/>
                <a:latin typeface="+mn-lt"/>
                <a:ea typeface="+mn-ea"/>
                <a:cs typeface="+mn-cs"/>
              </a:rPr>
              <a:t>How would you like it to be?</a:t>
            </a:r>
          </a:p>
          <a:p>
            <a:pPr marL="171450" lvl="0" indent="-171450">
              <a:buFont typeface="Arial"/>
              <a:buChar char="•"/>
            </a:pPr>
            <a:r>
              <a:rPr lang="en-US" sz="1200" kern="1200" dirty="0" smtClean="0">
                <a:solidFill>
                  <a:schemeClr val="tx1"/>
                </a:solidFill>
                <a:effectLst/>
                <a:latin typeface="+mn-lt"/>
                <a:ea typeface="+mn-ea"/>
                <a:cs typeface="+mn-cs"/>
              </a:rPr>
              <a:t>What does this mean to you?</a:t>
            </a:r>
          </a:p>
          <a:p>
            <a:pPr marL="171450" lvl="0" indent="-171450">
              <a:buFont typeface="Arial"/>
              <a:buChar char="•"/>
            </a:pPr>
            <a:r>
              <a:rPr lang="en-US" sz="1200" kern="1200" dirty="0" smtClean="0">
                <a:solidFill>
                  <a:schemeClr val="tx1"/>
                </a:solidFill>
                <a:effectLst/>
                <a:latin typeface="+mn-lt"/>
                <a:ea typeface="+mn-ea"/>
                <a:cs typeface="+mn-cs"/>
              </a:rPr>
              <a:t>How can you find out?</a:t>
            </a:r>
          </a:p>
          <a:p>
            <a:pPr marL="171450" lvl="0" indent="-171450">
              <a:buFont typeface="Arial"/>
              <a:buChar char="•"/>
            </a:pPr>
            <a:r>
              <a:rPr lang="en-US" sz="1200" kern="1200" dirty="0" smtClean="0">
                <a:solidFill>
                  <a:schemeClr val="tx1"/>
                </a:solidFill>
                <a:effectLst/>
                <a:latin typeface="+mn-lt"/>
                <a:ea typeface="+mn-ea"/>
                <a:cs typeface="+mn-cs"/>
              </a:rPr>
              <a:t>Is this</a:t>
            </a:r>
            <a:r>
              <a:rPr lang="en-US" sz="1200" i="1" kern="1200" dirty="0" smtClean="0">
                <a:solidFill>
                  <a:schemeClr val="tx1"/>
                </a:solidFill>
                <a:effectLst/>
                <a:latin typeface="+mn-lt"/>
                <a:ea typeface="+mn-ea"/>
                <a:cs typeface="+mn-cs"/>
              </a:rPr>
              <a:t> giving </a:t>
            </a:r>
            <a:r>
              <a:rPr lang="en-US" sz="1200" kern="1200" dirty="0" smtClean="0">
                <a:solidFill>
                  <a:schemeClr val="tx1"/>
                </a:solidFill>
                <a:effectLst/>
                <a:latin typeface="+mn-lt"/>
                <a:ea typeface="+mn-ea"/>
                <a:cs typeface="+mn-cs"/>
              </a:rPr>
              <a:t>you energy or</a:t>
            </a:r>
            <a:r>
              <a:rPr lang="en-US" sz="1200" i="1" kern="1200" dirty="0" smtClean="0">
                <a:solidFill>
                  <a:schemeClr val="tx1"/>
                </a:solidFill>
                <a:effectLst/>
                <a:latin typeface="+mn-lt"/>
                <a:ea typeface="+mn-ea"/>
                <a:cs typeface="+mn-cs"/>
              </a:rPr>
              <a:t> draining</a:t>
            </a:r>
            <a:r>
              <a:rPr lang="en-US" sz="1200" kern="1200" dirty="0" smtClean="0">
                <a:solidFill>
                  <a:schemeClr val="tx1"/>
                </a:solidFill>
                <a:effectLst/>
                <a:latin typeface="+mn-lt"/>
                <a:ea typeface="+mn-ea"/>
                <a:cs typeface="+mn-cs"/>
              </a:rPr>
              <a:t> your energy?</a:t>
            </a:r>
          </a:p>
          <a:p>
            <a:pPr marL="171450" lvl="0" indent="-171450">
              <a:buFont typeface="Arial"/>
              <a:buChar char="•"/>
            </a:pPr>
            <a:r>
              <a:rPr lang="en-US" sz="1200" kern="1200" dirty="0" smtClean="0">
                <a:solidFill>
                  <a:schemeClr val="tx1"/>
                </a:solidFill>
                <a:effectLst/>
                <a:latin typeface="+mn-lt"/>
                <a:ea typeface="+mn-ea"/>
                <a:cs typeface="+mn-cs"/>
              </a:rPr>
              <a:t>What will really make the biggest difference here?</a:t>
            </a:r>
          </a:p>
          <a:p>
            <a:pPr marL="171450" lvl="0" indent="-171450">
              <a:buFont typeface="Arial"/>
              <a:buChar char="•"/>
            </a:pPr>
            <a:r>
              <a:rPr lang="en-US" sz="1200" kern="1200" dirty="0" smtClean="0">
                <a:solidFill>
                  <a:schemeClr val="tx1"/>
                </a:solidFill>
                <a:effectLst/>
                <a:latin typeface="+mn-lt"/>
                <a:ea typeface="+mn-ea"/>
                <a:cs typeface="+mn-cs"/>
              </a:rPr>
              <a:t>What’s the </a:t>
            </a:r>
            <a:r>
              <a:rPr lang="en-US" sz="1200" i="1" kern="1200" dirty="0" smtClean="0">
                <a:solidFill>
                  <a:schemeClr val="tx1"/>
                </a:solidFill>
                <a:effectLst/>
                <a:latin typeface="+mn-lt"/>
                <a:ea typeface="+mn-ea"/>
                <a:cs typeface="+mn-cs"/>
              </a:rPr>
              <a:t>benefit </a:t>
            </a:r>
            <a:r>
              <a:rPr lang="en-US" sz="1200" kern="1200" dirty="0" smtClean="0">
                <a:solidFill>
                  <a:schemeClr val="tx1"/>
                </a:solidFill>
                <a:effectLst/>
                <a:latin typeface="+mn-lt"/>
                <a:ea typeface="+mn-ea"/>
                <a:cs typeface="+mn-cs"/>
              </a:rPr>
              <a:t>of this problem (aka. “silver lining”)?</a:t>
            </a:r>
          </a:p>
          <a:p>
            <a:pPr marL="171450" lvl="0" indent="-171450">
              <a:buFont typeface="Arial"/>
              <a:buChar char="•"/>
            </a:pPr>
            <a:r>
              <a:rPr lang="en-US" sz="1200" kern="1200" dirty="0" smtClean="0">
                <a:solidFill>
                  <a:schemeClr val="tx1"/>
                </a:solidFill>
                <a:effectLst/>
                <a:latin typeface="+mn-lt"/>
                <a:ea typeface="+mn-ea"/>
                <a:cs typeface="+mn-cs"/>
              </a:rPr>
              <a:t>Have you solved challenges like this before?</a:t>
            </a:r>
          </a:p>
          <a:p>
            <a:pPr marL="171450" lvl="0" indent="-171450">
              <a:buFont typeface="Arial"/>
              <a:buChar char="•"/>
            </a:pPr>
            <a:r>
              <a:rPr lang="en-US" sz="1200" kern="1200" dirty="0" smtClean="0">
                <a:solidFill>
                  <a:schemeClr val="tx1"/>
                </a:solidFill>
                <a:effectLst/>
                <a:latin typeface="+mn-lt"/>
                <a:ea typeface="+mn-ea"/>
                <a:cs typeface="+mn-cs"/>
              </a:rPr>
              <a:t>Will this strategy move</a:t>
            </a:r>
            <a:r>
              <a:rPr lang="en-US" sz="1200" i="1" kern="1200" dirty="0" smtClean="0">
                <a:solidFill>
                  <a:schemeClr val="tx1"/>
                </a:solidFill>
                <a:effectLst/>
                <a:latin typeface="+mn-lt"/>
                <a:ea typeface="+mn-ea"/>
                <a:cs typeface="+mn-cs"/>
              </a:rPr>
              <a:t> all</a:t>
            </a:r>
            <a:r>
              <a:rPr lang="en-US" sz="1200" kern="1200" dirty="0" smtClean="0">
                <a:solidFill>
                  <a:schemeClr val="tx1"/>
                </a:solidFill>
                <a:effectLst/>
                <a:latin typeface="+mn-lt"/>
                <a:ea typeface="+mn-ea"/>
                <a:cs typeface="+mn-cs"/>
              </a:rPr>
              <a:t> learning forward?</a:t>
            </a:r>
          </a:p>
          <a:p>
            <a:pPr marL="171450" lvl="0" indent="-171450">
              <a:buFont typeface="Arial"/>
              <a:buChar char="•"/>
            </a:pPr>
            <a:r>
              <a:rPr lang="en-US" sz="1200" kern="1200" dirty="0" smtClean="0">
                <a:solidFill>
                  <a:schemeClr val="tx1"/>
                </a:solidFill>
                <a:effectLst/>
                <a:latin typeface="+mn-lt"/>
                <a:ea typeface="+mn-ea"/>
                <a:cs typeface="+mn-cs"/>
              </a:rPr>
              <a:t>What’s the</a:t>
            </a:r>
            <a:r>
              <a:rPr lang="en-US" sz="1200" i="1" kern="1200" dirty="0" smtClean="0">
                <a:solidFill>
                  <a:schemeClr val="tx1"/>
                </a:solidFill>
                <a:effectLst/>
                <a:latin typeface="+mn-lt"/>
                <a:ea typeface="+mn-ea"/>
                <a:cs typeface="+mn-cs"/>
              </a:rPr>
              <a:t> first step </a:t>
            </a:r>
            <a:r>
              <a:rPr lang="en-US" sz="1200" kern="1200" dirty="0" smtClean="0">
                <a:solidFill>
                  <a:schemeClr val="tx1"/>
                </a:solidFill>
                <a:effectLst/>
                <a:latin typeface="+mn-lt"/>
                <a:ea typeface="+mn-ea"/>
                <a:cs typeface="+mn-cs"/>
              </a:rPr>
              <a:t>you need to take to differentiate instruction?</a:t>
            </a:r>
          </a:p>
          <a:p>
            <a:pPr marL="171450" lvl="0" indent="-171450">
              <a:buFont typeface="Arial"/>
              <a:buChar char="•"/>
            </a:pPr>
            <a:r>
              <a:rPr lang="en-US" sz="1200" kern="1200" dirty="0" smtClean="0">
                <a:solidFill>
                  <a:schemeClr val="tx1"/>
                </a:solidFill>
                <a:effectLst/>
                <a:latin typeface="+mn-lt"/>
                <a:ea typeface="+mn-ea"/>
                <a:cs typeface="+mn-cs"/>
              </a:rPr>
              <a:t>How would your students’ behavior transform if you changed (insert behavior here) right now?</a:t>
            </a:r>
          </a:p>
          <a:p>
            <a:pPr marL="171450" lvl="0" indent="-171450">
              <a:buFont typeface="Arial"/>
              <a:buChar char="•"/>
            </a:pPr>
            <a:r>
              <a:rPr lang="en-US" sz="1200" kern="1200" dirty="0" smtClean="0">
                <a:solidFill>
                  <a:schemeClr val="tx1"/>
                </a:solidFill>
                <a:effectLst/>
                <a:latin typeface="+mn-lt"/>
                <a:ea typeface="+mn-ea"/>
                <a:cs typeface="+mn-cs"/>
              </a:rPr>
              <a:t>How can you improve (insert behavior or practice here) today, so it </a:t>
            </a:r>
            <a:r>
              <a:rPr lang="en-US" sz="1200" i="1" kern="1200" dirty="0" smtClean="0">
                <a:solidFill>
                  <a:schemeClr val="tx1"/>
                </a:solidFill>
                <a:effectLst/>
                <a:latin typeface="+mn-lt"/>
                <a:ea typeface="+mn-ea"/>
                <a:cs typeface="+mn-cs"/>
              </a:rPr>
              <a:t>adds value</a:t>
            </a:r>
            <a:r>
              <a:rPr lang="en-US" sz="1200" kern="1200" dirty="0" smtClean="0">
                <a:solidFill>
                  <a:schemeClr val="tx1"/>
                </a:solidFill>
                <a:effectLst/>
                <a:latin typeface="+mn-lt"/>
                <a:ea typeface="+mn-ea"/>
                <a:cs typeface="+mn-cs"/>
              </a:rPr>
              <a:t> to more people?</a:t>
            </a:r>
          </a:p>
          <a:p>
            <a:pPr marL="171450" lvl="0" indent="-171450">
              <a:buFont typeface="Arial"/>
              <a:buChar char="•"/>
            </a:pPr>
            <a:r>
              <a:rPr lang="en-US" sz="1200" kern="1200" dirty="0" smtClean="0">
                <a:solidFill>
                  <a:schemeClr val="tx1"/>
                </a:solidFill>
                <a:effectLst/>
                <a:latin typeface="+mn-lt"/>
                <a:ea typeface="+mn-ea"/>
                <a:cs typeface="+mn-cs"/>
              </a:rPr>
              <a:t>How could you direct this conversation so it empowers </a:t>
            </a:r>
            <a:r>
              <a:rPr lang="en-US" sz="1200" i="1" kern="1200" dirty="0" smtClean="0">
                <a:solidFill>
                  <a:schemeClr val="tx1"/>
                </a:solidFill>
                <a:effectLst/>
                <a:latin typeface="+mn-lt"/>
                <a:ea typeface="+mn-ea"/>
                <a:cs typeface="+mn-cs"/>
              </a:rPr>
              <a:t>more active responses</a:t>
            </a:r>
            <a:r>
              <a:rPr lang="en-US" sz="1200" kern="1200" dirty="0" smtClean="0">
                <a:solidFill>
                  <a:schemeClr val="tx1"/>
                </a:solidFill>
                <a:effectLst/>
                <a:latin typeface="+mn-lt"/>
                <a:ea typeface="+mn-ea"/>
                <a:cs typeface="+mn-cs"/>
              </a:rPr>
              <a:t>?</a:t>
            </a:r>
          </a:p>
          <a:p>
            <a:pPr marL="171450" lvl="0" indent="-171450">
              <a:buFont typeface="Arial"/>
              <a:buChar char="•"/>
            </a:pPr>
            <a:r>
              <a:rPr lang="en-US" sz="1200" kern="1200" dirty="0" smtClean="0">
                <a:solidFill>
                  <a:schemeClr val="tx1"/>
                </a:solidFill>
                <a:effectLst/>
                <a:latin typeface="+mn-lt"/>
                <a:ea typeface="+mn-ea"/>
                <a:cs typeface="+mn-cs"/>
              </a:rPr>
              <a:t>Which change could you take that would make the biggest difference, right now?</a:t>
            </a:r>
          </a:p>
          <a:p>
            <a:pPr marL="171450" lvl="0" indent="-171450">
              <a:buFont typeface="Arial"/>
              <a:buChar char="•"/>
            </a:pPr>
            <a:r>
              <a:rPr lang="en-US" sz="1200" kern="1200" dirty="0" smtClean="0">
                <a:solidFill>
                  <a:schemeClr val="tx1"/>
                </a:solidFill>
                <a:effectLst/>
                <a:latin typeface="+mn-lt"/>
                <a:ea typeface="+mn-ea"/>
                <a:cs typeface="+mn-cs"/>
              </a:rPr>
              <a:t>Do you need to </a:t>
            </a:r>
            <a:r>
              <a:rPr lang="en-US" sz="1200" i="1" kern="1200" dirty="0" smtClean="0">
                <a:solidFill>
                  <a:schemeClr val="tx1"/>
                </a:solidFill>
                <a:effectLst/>
                <a:latin typeface="+mn-lt"/>
                <a:ea typeface="+mn-ea"/>
                <a:cs typeface="+mn-cs"/>
              </a:rPr>
              <a:t>drive</a:t>
            </a:r>
            <a:r>
              <a:rPr lang="en-US" sz="1200" kern="1200" dirty="0" smtClean="0">
                <a:solidFill>
                  <a:schemeClr val="tx1"/>
                </a:solidFill>
                <a:effectLst/>
                <a:latin typeface="+mn-lt"/>
                <a:ea typeface="+mn-ea"/>
                <a:cs typeface="+mn-cs"/>
              </a:rPr>
              <a:t> or </a:t>
            </a:r>
            <a:r>
              <a:rPr lang="en-US" sz="1200" i="1" kern="1200" dirty="0" smtClean="0">
                <a:solidFill>
                  <a:schemeClr val="tx1"/>
                </a:solidFill>
                <a:effectLst/>
                <a:latin typeface="+mn-lt"/>
                <a:ea typeface="+mn-ea"/>
                <a:cs typeface="+mn-cs"/>
              </a:rPr>
              <a:t>delegate</a:t>
            </a:r>
            <a:r>
              <a:rPr lang="en-US" sz="1200" kern="1200" dirty="0" smtClean="0">
                <a:solidFill>
                  <a:schemeClr val="tx1"/>
                </a:solidFill>
                <a:effectLst/>
                <a:latin typeface="+mn-lt"/>
                <a:ea typeface="+mn-ea"/>
                <a:cs typeface="+mn-cs"/>
              </a:rPr>
              <a:t> this?</a:t>
            </a:r>
          </a:p>
          <a:p>
            <a:pPr marL="171450" lvl="0" indent="-171450">
              <a:buFont typeface="Arial"/>
              <a:buChar char="•"/>
            </a:pPr>
            <a:r>
              <a:rPr lang="en-US" sz="1200" kern="1200" dirty="0" smtClean="0">
                <a:solidFill>
                  <a:schemeClr val="tx1"/>
                </a:solidFill>
                <a:effectLst/>
                <a:latin typeface="+mn-lt"/>
                <a:ea typeface="+mn-ea"/>
                <a:cs typeface="+mn-cs"/>
              </a:rPr>
              <a:t>How can you utilize this “stretch” so that it becomes your “strength”?</a:t>
            </a:r>
          </a:p>
          <a:p>
            <a:pPr marL="171450" lvl="0" indent="-171450">
              <a:buFont typeface="Arial"/>
              <a:buChar char="•"/>
            </a:pPr>
            <a:r>
              <a:rPr lang="en-US" sz="1200" kern="1200" dirty="0" smtClean="0">
                <a:solidFill>
                  <a:schemeClr val="tx1"/>
                </a:solidFill>
                <a:effectLst/>
                <a:latin typeface="+mn-lt"/>
                <a:ea typeface="+mn-ea"/>
                <a:cs typeface="+mn-cs"/>
              </a:rPr>
              <a:t>Who will you include to partner with this?</a:t>
            </a:r>
          </a:p>
          <a:p>
            <a:pPr marL="171450" lvl="0" indent="-171450">
              <a:buFont typeface="Arial"/>
              <a:buChar char="•"/>
            </a:pPr>
            <a:r>
              <a:rPr lang="en-US" sz="1200" kern="1200" dirty="0" smtClean="0">
                <a:solidFill>
                  <a:schemeClr val="tx1"/>
                </a:solidFill>
                <a:effectLst/>
                <a:latin typeface="+mn-lt"/>
                <a:ea typeface="+mn-ea"/>
                <a:cs typeface="+mn-cs"/>
              </a:rPr>
              <a:t>Do your current practices with (insert behavior or practice here) fully support</a:t>
            </a:r>
            <a:r>
              <a:rPr lang="en-US" sz="1200" i="1" kern="1200" dirty="0" smtClean="0">
                <a:solidFill>
                  <a:schemeClr val="tx1"/>
                </a:solidFill>
                <a:effectLst/>
                <a:latin typeface="+mn-lt"/>
                <a:ea typeface="+mn-ea"/>
                <a:cs typeface="+mn-cs"/>
              </a:rPr>
              <a:t> all</a:t>
            </a:r>
            <a:r>
              <a:rPr lang="en-US" sz="1200" kern="1200" dirty="0" smtClean="0">
                <a:solidFill>
                  <a:schemeClr val="tx1"/>
                </a:solidFill>
                <a:effectLst/>
                <a:latin typeface="+mn-lt"/>
                <a:ea typeface="+mn-ea"/>
                <a:cs typeface="+mn-cs"/>
              </a:rPr>
              <a:t> learners?</a:t>
            </a:r>
          </a:p>
          <a:p>
            <a:r>
              <a:rPr lang="en-US" sz="1200" b="1"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Bonus question:</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What do you need most in order to succeed?</a:t>
            </a:r>
            <a:br>
              <a:rPr lang="en-US" sz="1200" b="1"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Reflection:</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Please write the question that you believe is the most powerful change agent to your practices today on a Post-It and leave it on the door as you exit.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Thank you for attending and thank you for making every day special for our kids!</a:t>
            </a: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INSTRUCTIONAL LEADERSHIP GOALS ACCOMPLISHED: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CAPE 5:</a:t>
            </a:r>
            <a:r>
              <a:rPr lang="en-US" sz="1200" kern="1200" dirty="0" smtClean="0">
                <a:solidFill>
                  <a:schemeClr val="tx1"/>
                </a:solidFill>
                <a:effectLst/>
                <a:latin typeface="+mn-lt"/>
                <a:ea typeface="+mn-ea"/>
                <a:cs typeface="+mn-cs"/>
              </a:rPr>
              <a:t> Promoting Implementation of K-12 Standards, Pedagogical Skills, Effective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Instructional Practices and Student Assessments for Content Instruction</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CAPE 6:</a:t>
            </a:r>
            <a:r>
              <a:rPr lang="en-US" sz="1200" kern="1200" dirty="0" smtClean="0">
                <a:solidFill>
                  <a:schemeClr val="tx1"/>
                </a:solidFill>
                <a:effectLst/>
                <a:latin typeface="+mn-lt"/>
                <a:ea typeface="+mn-ea"/>
                <a:cs typeface="+mn-cs"/>
              </a:rPr>
              <a:t> Evaluating, Analyzing, and Providing Feedback on the Effectiveness of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Classroom Instruction to Promote Student Learning and Teacher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Professional Growth</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CAPE 7:</a:t>
            </a:r>
            <a:r>
              <a:rPr lang="en-US" sz="1200" kern="1200" dirty="0" smtClean="0">
                <a:solidFill>
                  <a:schemeClr val="tx1"/>
                </a:solidFill>
                <a:effectLst/>
                <a:latin typeface="+mn-lt"/>
                <a:ea typeface="+mn-ea"/>
                <a:cs typeface="+mn-cs"/>
              </a:rPr>
              <a:t> Demonstrating Understanding of the School and Community Context,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Including the Instructional Implications of Cultural/Linguistic,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Socioeconomic, and Political Factors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CAPE 8:</a:t>
            </a:r>
            <a:r>
              <a:rPr lang="en-US" sz="1200" kern="1200" dirty="0" smtClean="0">
                <a:solidFill>
                  <a:schemeClr val="tx1"/>
                </a:solidFill>
                <a:effectLst/>
                <a:latin typeface="+mn-lt"/>
                <a:ea typeface="+mn-ea"/>
                <a:cs typeface="+mn-cs"/>
              </a:rPr>
              <a:t> Communicating With the School Community about School-wide Outcomes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Data and Improvement Goals</a:t>
            </a:r>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52</a:t>
            </a:fld>
            <a:endParaRPr lang="en-US" dirty="0"/>
          </a:p>
        </p:txBody>
      </p:sp>
    </p:spTree>
    <p:extLst>
      <p:ext uri="{BB962C8B-B14F-4D97-AF65-F5344CB8AC3E}">
        <p14:creationId xmlns:p14="http://schemas.microsoft.com/office/powerpoint/2010/main" val="4023544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Collected data reveals that teaching and reaching the needs of all students requires thoughtful planning, delivery, assessment, and reflection with every lesson throughout the school year. As administrators look at the data the focus is on student learning, not on teacher performance of improving test scores. The results of benchmarks are tracked to improve student identification of learning, formally and informally throughout each lesson.  Formative assessment is embedded within the instructional planning all along the way. Veteran teachers, as well as preliminary teachers, need to know how to assess and identify what specific skills students are lacking and then devise engaging, multiple modality ways to personally address them daily. This requires breaking down the concepts and ideas into ways that engage all learners, from the struggling ones to the ones needing more challenges– </a:t>
            </a:r>
            <a:r>
              <a:rPr lang="en-US" sz="1200" i="1" kern="1200" dirty="0" smtClean="0">
                <a:solidFill>
                  <a:schemeClr val="tx1"/>
                </a:solidFill>
                <a:effectLst/>
                <a:latin typeface="+mn-lt"/>
                <a:ea typeface="+mn-ea"/>
                <a:cs typeface="+mn-cs"/>
              </a:rPr>
              <a:t>and everyone in between</a:t>
            </a:r>
            <a:r>
              <a:rPr lang="en-US" sz="1200" kern="1200" dirty="0" smtClean="0">
                <a:solidFill>
                  <a:schemeClr val="tx1"/>
                </a:solidFill>
                <a:effectLst/>
                <a:latin typeface="+mn-lt"/>
                <a:ea typeface="+mn-ea"/>
                <a:cs typeface="+mn-cs"/>
              </a:rPr>
              <a:t>.  “The power of moving students from what they know now towards explicit success criteria is the power of passion, and teachers’ collective expertise” (Hattie, 2011). (CAPE 6)</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Teacher leaders, as a direct result of today’s training it is my great hope that you will come back to you campuses trained and ready to implement the new strategies, excited to train others on what you have learned, and are empowered to move forward as you demonstrate these techniques and strategies with your colleagues based on positive todays’ learning results. When we all share what we learn, we establish good practices for all! Passion and purpose go a long way when we’re all united by our shared vision.</a:t>
            </a:r>
            <a:r>
              <a:rPr lang="en-US" dirty="0" smtClean="0">
                <a:effectLst/>
              </a:rPr>
              <a:t> </a:t>
            </a:r>
          </a:p>
          <a:p>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Multi-age groups working in parallel become interconnected through performance tasks and hands-on learning experiences. This is done through thoughtful planning, design, delivery,</a:t>
            </a:r>
            <a:r>
              <a:rPr lang="en-US" baseline="0" dirty="0" smtClean="0"/>
              <a:t> assessment, and reflection. Projects designed in unison, with shared passion and collective expertise are destined to move learning results further, faster. </a:t>
            </a:r>
            <a:endParaRPr lang="en-US" dirty="0" smtClean="0"/>
          </a:p>
          <a:p>
            <a:endParaRPr lang="en-US" b="1" dirty="0" smtClean="0"/>
          </a:p>
          <a:p>
            <a:endParaRPr lang="en-US" b="1" dirty="0" smtClean="0"/>
          </a:p>
          <a:p>
            <a:r>
              <a:rPr lang="en-US" b="1" dirty="0" smtClean="0"/>
              <a:t>Please see:</a:t>
            </a:r>
          </a:p>
          <a:p>
            <a:r>
              <a:rPr lang="en-US" dirty="0" smtClean="0"/>
              <a:t>https://www.youtube.com/watch?v=ayyJ6vJDIAE</a:t>
            </a:r>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6</a:t>
            </a:fld>
            <a:endParaRPr lang="en-US" dirty="0"/>
          </a:p>
        </p:txBody>
      </p:sp>
    </p:spTree>
    <p:extLst>
      <p:ext uri="{BB962C8B-B14F-4D97-AF65-F5344CB8AC3E}">
        <p14:creationId xmlns:p14="http://schemas.microsoft.com/office/powerpoint/2010/main" val="2434757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Today’s agenda includes:</a:t>
            </a:r>
            <a:br>
              <a:rPr lang="en-US" sz="1200" b="1"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PART I: Making Thinking Visible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Develop routines and skills in </a:t>
            </a:r>
            <a:r>
              <a:rPr lang="en-US" sz="1200" u="sng" kern="1200" dirty="0" smtClean="0">
                <a:solidFill>
                  <a:schemeClr val="tx1"/>
                </a:solidFill>
                <a:effectLst/>
                <a:latin typeface="+mn-lt"/>
                <a:ea typeface="+mn-ea"/>
                <a:cs typeface="+mn-cs"/>
                <a:hlinkClick r:id="rId3"/>
              </a:rPr>
              <a:t>Artful Thinking</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hlinkClick r:id="rId4"/>
              </a:rPr>
              <a:t>Visible Learning</a:t>
            </a:r>
            <a:r>
              <a:rPr lang="en-US" sz="1200" kern="1200" dirty="0" smtClean="0">
                <a:solidFill>
                  <a:schemeClr val="tx1"/>
                </a:solidFill>
                <a:effectLst/>
                <a:latin typeface="+mn-lt"/>
                <a:ea typeface="+mn-ea"/>
                <a:cs typeface="+mn-cs"/>
              </a:rPr>
              <a:t> (Harvard’s Project Zero, 2017) </a:t>
            </a:r>
            <a:r>
              <a:rPr lang="en-US" sz="1200" i="1" kern="1200" dirty="0" smtClean="0">
                <a:solidFill>
                  <a:schemeClr val="tx1"/>
                </a:solidFill>
                <a:effectLst/>
                <a:latin typeface="+mn-lt"/>
                <a:ea typeface="+mn-ea"/>
                <a:cs typeface="+mn-cs"/>
              </a:rPr>
              <a:t>*Two separate sessions. Please see Appendix A &amp; B after references.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PART II: Layered Learning Comes Alive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Analyze Integrated Lessons to understand </a:t>
            </a:r>
            <a:r>
              <a:rPr lang="en-US" sz="1200" u="sng" kern="1200" dirty="0" smtClean="0">
                <a:solidFill>
                  <a:schemeClr val="tx1"/>
                </a:solidFill>
                <a:effectLst/>
                <a:latin typeface="+mn-lt"/>
                <a:ea typeface="+mn-ea"/>
                <a:cs typeface="+mn-cs"/>
                <a:hlinkClick r:id="rId5"/>
              </a:rPr>
              <a:t>layered curriculum</a:t>
            </a:r>
            <a:r>
              <a:rPr lang="en-US" sz="1200" kern="1200" dirty="0" smtClean="0">
                <a:solidFill>
                  <a:schemeClr val="tx1"/>
                </a:solidFill>
                <a:effectLst/>
                <a:latin typeface="+mn-lt"/>
                <a:ea typeface="+mn-ea"/>
                <a:cs typeface="+mn-cs"/>
              </a:rPr>
              <a:t> to meet the needs of all students by including multiple modalities and Intelligences as aligned across subject matter, California State Standards, and  Common Core State Standards. </a:t>
            </a:r>
            <a:r>
              <a:rPr lang="en-US" sz="1200" i="1" kern="1200" dirty="0" smtClean="0">
                <a:solidFill>
                  <a:schemeClr val="tx1"/>
                </a:solidFill>
                <a:effectLst/>
                <a:latin typeface="+mn-lt"/>
                <a:ea typeface="+mn-ea"/>
                <a:cs typeface="+mn-cs"/>
              </a:rPr>
              <a:t>*Please note: Standards will be listed as links on final documentation for Signature assignment. Please see Appendix C after references. </a:t>
            </a:r>
            <a:br>
              <a:rPr lang="en-US" sz="1200" i="1"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PART III: Four Keys to Coaching Conversations with Confidence</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Improve observational feedback and communication to improve school performance during coach-teacher conversations by using four types of conversations: Reflective, Facilitating, Coaching, and Directing.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(Marzano, 2017)</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Please see Appendix D after references.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7</a:t>
            </a:fld>
            <a:endParaRPr lang="en-US" dirty="0"/>
          </a:p>
        </p:txBody>
      </p:sp>
    </p:spTree>
    <p:extLst>
      <p:ext uri="{BB962C8B-B14F-4D97-AF65-F5344CB8AC3E}">
        <p14:creationId xmlns:p14="http://schemas.microsoft.com/office/powerpoint/2010/main" val="1479919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Technology that will be incorporated into the training:</a:t>
            </a:r>
            <a:br>
              <a:rPr lang="en-US" sz="1200" b="1"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Laptops with Internet connection (wi-fi)</a:t>
            </a:r>
          </a:p>
          <a:p>
            <a:pPr marL="171450" lvl="0" indent="-171450">
              <a:buFont typeface="Arial"/>
              <a:buChar char="•"/>
            </a:pPr>
            <a:r>
              <a:rPr lang="en-US" sz="1200" kern="1200" dirty="0" smtClean="0">
                <a:solidFill>
                  <a:schemeClr val="tx1"/>
                </a:solidFill>
                <a:effectLst/>
                <a:latin typeface="+mn-lt"/>
                <a:ea typeface="+mn-ea"/>
                <a:cs typeface="+mn-cs"/>
              </a:rPr>
              <a:t>Digital projector</a:t>
            </a:r>
          </a:p>
          <a:p>
            <a:pPr marL="171450" lvl="0" indent="-171450">
              <a:buFont typeface="Arial"/>
              <a:buChar char="•"/>
            </a:pPr>
            <a:r>
              <a:rPr lang="en-US" sz="1200" kern="1200" dirty="0" smtClean="0">
                <a:solidFill>
                  <a:schemeClr val="tx1"/>
                </a:solidFill>
                <a:effectLst/>
                <a:latin typeface="+mn-lt"/>
                <a:ea typeface="+mn-ea"/>
                <a:cs typeface="+mn-cs"/>
              </a:rPr>
              <a:t>Amplifiers (one per each room used for presenting)</a:t>
            </a:r>
          </a:p>
          <a:p>
            <a:pPr marL="171450" lvl="0" indent="-171450">
              <a:buFont typeface="Arial"/>
              <a:buChar char="•"/>
            </a:pPr>
            <a:r>
              <a:rPr lang="en-US" sz="1200" kern="1200" dirty="0" smtClean="0">
                <a:solidFill>
                  <a:schemeClr val="tx1"/>
                </a:solidFill>
                <a:effectLst/>
                <a:latin typeface="+mn-lt"/>
                <a:ea typeface="+mn-ea"/>
                <a:cs typeface="+mn-cs"/>
              </a:rPr>
              <a:t>Online Learning Systems/Tools/Applications include: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Schoology, Project Zero Thinking Routines, Khan Academy, and more.</a:t>
            </a:r>
          </a:p>
          <a:p>
            <a:pPr marL="171450" lvl="0" indent="-171450">
              <a:buFont typeface="Arial"/>
              <a:buChar char="•"/>
            </a:pPr>
            <a:r>
              <a:rPr lang="en-US" sz="1200" kern="1200" dirty="0" smtClean="0">
                <a:solidFill>
                  <a:schemeClr val="tx1"/>
                </a:solidFill>
                <a:effectLst/>
                <a:latin typeface="+mn-lt"/>
                <a:ea typeface="+mn-ea"/>
                <a:cs typeface="+mn-cs"/>
              </a:rPr>
              <a:t>Smart Phones or iPad/tablet (optional for activities and exit survey)</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Effective use of technology is integrated into today’s training to facilitate improved instructional leadership, streamline time management, and promote personal as well as professional growth. The integral role that technology plays within the classroom cannot be overemphasized. The extent to which the teacher integrates the Learning Management System (LMS) and Khan Academy with classroom activities will directly personalize individual instruction as well as act as a platform for collaborations and broader communication both within the class and extending to the broader world at large. The usability of data measurement tools for targeted, user-friendly assessment reports increases the time that the teacher has for working directly with students.  </a:t>
            </a:r>
          </a:p>
          <a:p>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8</a:t>
            </a:fld>
            <a:endParaRPr lang="en-US" dirty="0"/>
          </a:p>
        </p:txBody>
      </p:sp>
    </p:spTree>
    <p:extLst>
      <p:ext uri="{BB962C8B-B14F-4D97-AF65-F5344CB8AC3E}">
        <p14:creationId xmlns:p14="http://schemas.microsoft.com/office/powerpoint/2010/main" val="3567075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3366FF"/>
                </a:solidFill>
                <a:effectLst/>
              </a:rPr>
              <a:t>9:30 – 10:45</a:t>
            </a:r>
            <a:r>
              <a:rPr lang="en-US" sz="1200" dirty="0" smtClean="0">
                <a:solidFill>
                  <a:srgbClr val="3366FF"/>
                </a:solidFill>
                <a:effectLst/>
              </a:rPr>
              <a:t> </a:t>
            </a:r>
            <a:br>
              <a:rPr lang="en-US" sz="1200" dirty="0" smtClean="0">
                <a:solidFill>
                  <a:srgbClr val="3366FF"/>
                </a:solidFill>
                <a:effectLst/>
              </a:rPr>
            </a:br>
            <a:r>
              <a:rPr lang="en-US" sz="1200" i="1" dirty="0" smtClean="0">
                <a:solidFill>
                  <a:srgbClr val="3366FF"/>
                </a:solidFill>
                <a:effectLst/>
              </a:rPr>
              <a:t>Artful Thinking (with Group 1)</a:t>
            </a:r>
            <a:br>
              <a:rPr lang="en-US" sz="1200" i="1" dirty="0" smtClean="0">
                <a:solidFill>
                  <a:srgbClr val="3366FF"/>
                </a:solidFill>
                <a:effectLst/>
              </a:rPr>
            </a:br>
            <a:r>
              <a:rPr lang="en-US" u="sng" dirty="0" smtClean="0">
                <a:solidFill>
                  <a:srgbClr val="FF6600"/>
                </a:solidFill>
                <a:effectLst/>
              </a:rPr>
              <a:t>Artful Thinking</a:t>
            </a:r>
            <a:r>
              <a:rPr lang="en-US" dirty="0" smtClean="0">
                <a:solidFill>
                  <a:srgbClr val="3366FF"/>
                </a:solidFill>
                <a:effectLst/>
              </a:rPr>
              <a:t>, in the VAPA Room (1:15 minutes) (Appendix B)</a:t>
            </a:r>
            <a:br>
              <a:rPr lang="en-US" dirty="0" smtClean="0">
                <a:solidFill>
                  <a:srgbClr val="3366FF"/>
                </a:solidFill>
                <a:effectLst/>
              </a:rPr>
            </a:br>
            <a:r>
              <a:rPr lang="en-US" b="1" dirty="0" smtClean="0">
                <a:solidFill>
                  <a:srgbClr val="3366FF"/>
                </a:solidFill>
                <a:effectLst/>
              </a:rPr>
              <a:t>ACTIVITY: </a:t>
            </a:r>
            <a:r>
              <a:rPr lang="en-US" dirty="0" smtClean="0">
                <a:solidFill>
                  <a:srgbClr val="3366FF"/>
                </a:solidFill>
                <a:effectLst/>
              </a:rPr>
              <a:t>See-Think-Wonder</a:t>
            </a:r>
            <a:br>
              <a:rPr lang="en-US" dirty="0" smtClean="0">
                <a:solidFill>
                  <a:srgbClr val="3366FF"/>
                </a:solidFill>
                <a:effectLst/>
              </a:rPr>
            </a:br>
            <a:endParaRPr lang="en-US" dirty="0" smtClean="0">
              <a:solidFill>
                <a:srgbClr val="3366FF"/>
              </a:solidFill>
              <a:effectLst/>
            </a:endParaRPr>
          </a:p>
          <a:p>
            <a:pPr marL="18288" indent="0">
              <a:buNone/>
            </a:pPr>
            <a:endParaRPr lang="en-US" sz="1200" i="1" dirty="0" smtClean="0">
              <a:solidFill>
                <a:srgbClr val="3366FF"/>
              </a:solidFill>
              <a:effectLst/>
            </a:endParaRPr>
          </a:p>
          <a:p>
            <a:pPr marL="18288" indent="0">
              <a:buNone/>
            </a:pPr>
            <a:r>
              <a:rPr lang="en-US" sz="1200" b="1" dirty="0" smtClean="0">
                <a:solidFill>
                  <a:srgbClr val="3366FF"/>
                </a:solidFill>
                <a:effectLst/>
              </a:rPr>
              <a:t>GROUPS ROTATE/Bio Break 10:45 -11:00</a:t>
            </a:r>
          </a:p>
          <a:p>
            <a:pPr marL="18288" indent="0">
              <a:buNone/>
            </a:pPr>
            <a:r>
              <a:rPr lang="en-US" sz="1200" b="1" dirty="0" smtClean="0">
                <a:solidFill>
                  <a:srgbClr val="3366FF"/>
                </a:solidFill>
                <a:effectLst/>
              </a:rPr>
              <a:t/>
            </a:r>
            <a:br>
              <a:rPr lang="en-US" sz="1200" b="1" dirty="0" smtClean="0">
                <a:solidFill>
                  <a:srgbClr val="3366FF"/>
                </a:solidFill>
                <a:effectLst/>
              </a:rPr>
            </a:br>
            <a:r>
              <a:rPr lang="en-US" sz="1200" b="1" dirty="0" smtClean="0">
                <a:solidFill>
                  <a:srgbClr val="3366FF"/>
                </a:solidFill>
                <a:effectLst/>
              </a:rPr>
              <a:t>11:00 – 11:45</a:t>
            </a:r>
            <a:r>
              <a:rPr lang="en-US" sz="1200" dirty="0" smtClean="0">
                <a:solidFill>
                  <a:srgbClr val="3366FF"/>
                </a:solidFill>
                <a:effectLst/>
              </a:rPr>
              <a:t/>
            </a:r>
            <a:br>
              <a:rPr lang="en-US" sz="1200" dirty="0" smtClean="0">
                <a:solidFill>
                  <a:srgbClr val="3366FF"/>
                </a:solidFill>
                <a:effectLst/>
              </a:rPr>
            </a:br>
            <a:r>
              <a:rPr lang="en-US" sz="1200" i="1" dirty="0" smtClean="0">
                <a:solidFill>
                  <a:srgbClr val="3366FF"/>
                </a:solidFill>
                <a:effectLst/>
              </a:rPr>
              <a:t>Visible Learning (with Group 1)</a:t>
            </a:r>
            <a:endParaRPr lang="en-US" dirty="0" smtClean="0"/>
          </a:p>
          <a:p>
            <a:r>
              <a:rPr lang="en-US" u="sng" dirty="0" smtClean="0">
                <a:solidFill>
                  <a:srgbClr val="FF6600"/>
                </a:solidFill>
                <a:effectLst/>
              </a:rPr>
              <a:t>Visible Learning</a:t>
            </a:r>
            <a:r>
              <a:rPr lang="en-US" dirty="0" smtClean="0">
                <a:solidFill>
                  <a:srgbClr val="3366FF"/>
                </a:solidFill>
                <a:effectLst/>
              </a:rPr>
              <a:t>, in Caiman Hall (1:15 minutes) (Appendix A)</a:t>
            </a:r>
            <a:br>
              <a:rPr lang="en-US" dirty="0" smtClean="0">
                <a:solidFill>
                  <a:srgbClr val="3366FF"/>
                </a:solidFill>
                <a:effectLst/>
              </a:rPr>
            </a:br>
            <a:r>
              <a:rPr lang="en-US" b="1" dirty="0" smtClean="0">
                <a:solidFill>
                  <a:srgbClr val="3366FF"/>
                </a:solidFill>
                <a:effectLst/>
              </a:rPr>
              <a:t>ACTIVITY: </a:t>
            </a:r>
            <a:r>
              <a:rPr lang="en-US" dirty="0" smtClean="0">
                <a:solidFill>
                  <a:srgbClr val="3366FF"/>
                </a:solidFill>
                <a:effectLst/>
              </a:rPr>
              <a:t>Peel the Fruit</a:t>
            </a:r>
            <a:br>
              <a:rPr lang="en-US" dirty="0" smtClean="0">
                <a:solidFill>
                  <a:srgbClr val="3366FF"/>
                </a:solidFill>
                <a:effectLst/>
              </a:rPr>
            </a:br>
            <a:endParaRPr lang="en-US" dirty="0"/>
          </a:p>
        </p:txBody>
      </p:sp>
      <p:sp>
        <p:nvSpPr>
          <p:cNvPr id="4" name="Slide Number Placeholder 3"/>
          <p:cNvSpPr>
            <a:spLocks noGrp="1"/>
          </p:cNvSpPr>
          <p:nvPr>
            <p:ph type="sldNum" sz="quarter" idx="10"/>
          </p:nvPr>
        </p:nvSpPr>
        <p:spPr/>
        <p:txBody>
          <a:bodyPr/>
          <a:lstStyle/>
          <a:p>
            <a:fld id="{C2E3E9C8-0CDE-B540-9988-84E9DCCD6E86}" type="slidenum">
              <a:rPr lang="en-US" smtClean="0"/>
              <a:t>9</a:t>
            </a:fld>
            <a:endParaRPr lang="en-US" dirty="0"/>
          </a:p>
        </p:txBody>
      </p:sp>
    </p:spTree>
    <p:extLst>
      <p:ext uri="{BB962C8B-B14F-4D97-AF65-F5344CB8AC3E}">
        <p14:creationId xmlns:p14="http://schemas.microsoft.com/office/powerpoint/2010/main" val="3315339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365124E6-F1B0-884E-8440-60C0288DFACA}" type="datetime2">
              <a:rPr lang="en-US" smtClean="0"/>
              <a:t>Sunday, February 19, 17</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0478F8-BBBC-C741-888C-7C84C36D5758}" type="datetime2">
              <a:rPr lang="en-US" smtClean="0"/>
              <a:t>Sunday, February 19, 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DCF928-8B3E-714D-8909-0FF776BAFC67}" type="datetime2">
              <a:rPr lang="en-US" smtClean="0"/>
              <a:t>Sunday, February 19, 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003F951E-66C4-F64F-B1EF-A59E2673999F}" type="datetime2">
              <a:rPr lang="en-US" smtClean="0"/>
              <a:t>Sunday, February 19, 17</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97F802C2-5355-F948-88D3-D0199495C54D}" type="datetime2">
              <a:rPr lang="en-US" smtClean="0"/>
              <a:t>Sunday, February 19, 17</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58578DB-6729-6D4E-81C3-AB9801C93580}" type="datetime2">
              <a:rPr lang="en-US" smtClean="0"/>
              <a:t>Sunday, February 19, 17</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A7774FD9-1BB9-264D-A58C-2B87BCEC816A}" type="datetime2">
              <a:rPr lang="en-US" smtClean="0"/>
              <a:t>Sunday, February 19, 17</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4DABE98-C5B0-4344-B00E-D796FB946BC2}" type="datetime2">
              <a:rPr lang="en-US" smtClean="0"/>
              <a:t>Sunday, February 19, 17</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7FCC2EB-D859-C346-89F5-7A416DC478DD}" type="datetime2">
              <a:rPr lang="en-US" smtClean="0"/>
              <a:t>Sunday, February 19, 17</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590E2C5B-84F4-9F47-830E-AD578BFB2A55}" type="datetime2">
              <a:rPr lang="en-US" smtClean="0"/>
              <a:t>Sunday, February 19, 17</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886F16B8-6EFC-2642-8057-6A8457BEADB4}" type="datetime2">
              <a:rPr lang="en-US" smtClean="0"/>
              <a:t>Sunday, February 19, 17</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356CC41D-B759-4146-9BF4-9B51633F7E27}" type="datetime2">
              <a:rPr lang="en-US" smtClean="0"/>
              <a:t>Sunday, February 19, 17</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7.jpg"/><Relationship Id="rId6"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26.jpeg"/><Relationship Id="rId12" Type="http://schemas.openxmlformats.org/officeDocument/2006/relationships/image" Target="../media/image27.jpeg"/><Relationship Id="rId13" Type="http://schemas.openxmlformats.org/officeDocument/2006/relationships/image" Target="../media/image28.jpeg"/><Relationship Id="rId14" Type="http://schemas.openxmlformats.org/officeDocument/2006/relationships/image" Target="../media/image29.jpeg"/><Relationship Id="rId15" Type="http://schemas.openxmlformats.org/officeDocument/2006/relationships/image" Target="../media/image30.jpeg"/><Relationship Id="rId16"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jpeg"/><Relationship Id="rId8" Type="http://schemas.openxmlformats.org/officeDocument/2006/relationships/image" Target="../media/image23.jpeg"/><Relationship Id="rId9" Type="http://schemas.openxmlformats.org/officeDocument/2006/relationships/image" Target="../media/image24.jpeg"/><Relationship Id="rId10" Type="http://schemas.openxmlformats.org/officeDocument/2006/relationships/image" Target="../media/image25.png"/></Relationships>
</file>

<file path=ppt/slides/_rels/slide21.xml.rels><?xml version="1.0" encoding="UTF-8" standalone="yes"?>
<Relationships xmlns="http://schemas.openxmlformats.org/package/2006/relationships"><Relationship Id="rId11" Type="http://schemas.openxmlformats.org/officeDocument/2006/relationships/image" Target="../media/image26.jpeg"/><Relationship Id="rId12" Type="http://schemas.openxmlformats.org/officeDocument/2006/relationships/image" Target="../media/image27.jpeg"/><Relationship Id="rId13" Type="http://schemas.openxmlformats.org/officeDocument/2006/relationships/image" Target="../media/image28.jpeg"/><Relationship Id="rId14" Type="http://schemas.openxmlformats.org/officeDocument/2006/relationships/image" Target="../media/image29.jpeg"/><Relationship Id="rId15" Type="http://schemas.openxmlformats.org/officeDocument/2006/relationships/image" Target="../media/image30.jpeg"/><Relationship Id="rId16"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jpeg"/><Relationship Id="rId8" Type="http://schemas.openxmlformats.org/officeDocument/2006/relationships/image" Target="../media/image23.jpeg"/><Relationship Id="rId9" Type="http://schemas.openxmlformats.org/officeDocument/2006/relationships/image" Target="../media/image24.jpeg"/><Relationship Id="rId10"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youtube.com/watch?v=gC1fQN-YD_c&amp;t=21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11.jpg"/><Relationship Id="rId5" Type="http://schemas.openxmlformats.org/officeDocument/2006/relationships/image" Target="../media/image34.jpg"/><Relationship Id="rId6" Type="http://schemas.openxmlformats.org/officeDocument/2006/relationships/image" Target="../media/image35.jpg"/><Relationship Id="rId7" Type="http://schemas.openxmlformats.org/officeDocument/2006/relationships/image" Target="../media/image36.jp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35.jpg"/><Relationship Id="rId5" Type="http://schemas.openxmlformats.org/officeDocument/2006/relationships/image" Target="../media/image40.jp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6.png"/><Relationship Id="rId5" Type="http://schemas.openxmlformats.org/officeDocument/2006/relationships/image" Target="../media/image13.png"/><Relationship Id="rId6" Type="http://schemas.openxmlformats.org/officeDocument/2006/relationships/image" Target="../media/image12.png"/><Relationship Id="rId7"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34.jpg"/><Relationship Id="rId5" Type="http://schemas.openxmlformats.org/officeDocument/2006/relationships/image" Target="../media/image40.jpg"/><Relationship Id="rId6" Type="http://schemas.openxmlformats.org/officeDocument/2006/relationships/image" Target="../media/image35.jpg"/><Relationship Id="rId7" Type="http://schemas.openxmlformats.org/officeDocument/2006/relationships/image" Target="../media/image36.jp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5WSTcVDwH3s" TargetMode="External"/><Relationship Id="rId4" Type="http://schemas.openxmlformats.org/officeDocument/2006/relationships/hyperlink" Target="https://player.vimeo.com/video/108000553?width=640&amp;height=360&amp;color=00adef&amp;portrait=1&amp;title=1&amp;byline=1&amp;autoplay=0&amp;loop=0&amp;player_id=vimeo-108000553" TargetMode="External"/><Relationship Id="rId5" Type="http://schemas.openxmlformats.org/officeDocument/2006/relationships/hyperlink" Target="https://www.youtube.com/watch?v=gC1fQN-YD_c&amp;t=21s"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5WSTcVDwH3s" TargetMode="External"/><Relationship Id="rId4" Type="http://schemas.openxmlformats.org/officeDocument/2006/relationships/hyperlink" Target="https://player.vimeo.com/video/108000553?width=640&amp;height=360&amp;color=00adef&amp;portrait=1&amp;title=1&amp;byline=1&amp;autoplay=0&amp;loop=0&amp;player_id=vimeo-108000553"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7240" y="1292816"/>
            <a:ext cx="7543800" cy="2152650"/>
          </a:xfrm>
        </p:spPr>
        <p:txBody>
          <a:bodyPr/>
          <a:lstStyle/>
          <a:p>
            <a:r>
              <a:rPr lang="en-US" sz="5400" dirty="0">
                <a:solidFill>
                  <a:srgbClr val="FF6600"/>
                </a:solidFill>
                <a:effectLst/>
              </a:rPr>
              <a:t>Interdisciplinary </a:t>
            </a:r>
            <a:r>
              <a:rPr lang="en-US" sz="5400" dirty="0" smtClean="0">
                <a:solidFill>
                  <a:srgbClr val="FF6600"/>
                </a:solidFill>
                <a:effectLst/>
              </a:rPr>
              <a:t>Magic</a:t>
            </a:r>
            <a:endParaRPr lang="en-US" sz="5400" dirty="0">
              <a:solidFill>
                <a:srgbClr val="FF6600"/>
              </a:solidFill>
              <a:effectLst/>
            </a:endParaRPr>
          </a:p>
        </p:txBody>
      </p:sp>
      <p:sp>
        <p:nvSpPr>
          <p:cNvPr id="3" name="Subtitle 2"/>
          <p:cNvSpPr>
            <a:spLocks noGrp="1"/>
          </p:cNvSpPr>
          <p:nvPr>
            <p:ph type="subTitle" idx="1"/>
          </p:nvPr>
        </p:nvSpPr>
        <p:spPr>
          <a:xfrm>
            <a:off x="2133600" y="3449107"/>
            <a:ext cx="6172200" cy="685800"/>
          </a:xfrm>
        </p:spPr>
        <p:txBody>
          <a:bodyPr>
            <a:normAutofit lnSpcReduction="10000"/>
          </a:bodyPr>
          <a:lstStyle/>
          <a:p>
            <a:r>
              <a:rPr lang="en-US" dirty="0" smtClean="0">
                <a:effectLst/>
              </a:rPr>
              <a:t>The </a:t>
            </a:r>
            <a:r>
              <a:rPr lang="en-US" dirty="0">
                <a:effectLst/>
              </a:rPr>
              <a:t>Balance Between Dependence </a:t>
            </a:r>
            <a:r>
              <a:rPr lang="en-US" dirty="0" smtClean="0">
                <a:effectLst/>
              </a:rPr>
              <a:t>&amp; Interdependence Across the Subjects</a:t>
            </a:r>
            <a:endParaRPr lang="en-US" dirty="0"/>
          </a:p>
        </p:txBody>
      </p:sp>
      <p:sp>
        <p:nvSpPr>
          <p:cNvPr id="5" name="TextBox 4"/>
          <p:cNvSpPr txBox="1"/>
          <p:nvPr/>
        </p:nvSpPr>
        <p:spPr>
          <a:xfrm>
            <a:off x="4923427" y="4978434"/>
            <a:ext cx="3382373" cy="1754327"/>
          </a:xfrm>
          <a:prstGeom prst="rect">
            <a:avLst/>
          </a:prstGeom>
          <a:noFill/>
        </p:spPr>
        <p:txBody>
          <a:bodyPr wrap="square" rtlCol="0">
            <a:spAutoFit/>
          </a:bodyPr>
          <a:lstStyle/>
          <a:p>
            <a:pPr>
              <a:lnSpc>
                <a:spcPct val="150000"/>
              </a:lnSpc>
            </a:pPr>
            <a:r>
              <a:rPr lang="en-US" sz="1000" dirty="0">
                <a:solidFill>
                  <a:srgbClr val="7F7F7F"/>
                </a:solidFill>
              </a:rPr>
              <a:t>Professional Development </a:t>
            </a:r>
            <a:r>
              <a:rPr lang="en-US" sz="1000" dirty="0" smtClean="0">
                <a:solidFill>
                  <a:srgbClr val="7F7F7F"/>
                </a:solidFill>
              </a:rPr>
              <a:t>Presentation</a:t>
            </a:r>
            <a:r>
              <a:rPr lang="en-US" sz="1000" dirty="0">
                <a:solidFill>
                  <a:srgbClr val="7F7F7F"/>
                </a:solidFill>
              </a:rPr>
              <a:t/>
            </a:r>
            <a:br>
              <a:rPr lang="en-US" sz="1000" dirty="0">
                <a:solidFill>
                  <a:srgbClr val="7F7F7F"/>
                </a:solidFill>
              </a:rPr>
            </a:br>
            <a:r>
              <a:rPr lang="en-US" sz="1000" dirty="0">
                <a:solidFill>
                  <a:srgbClr val="7F7F7F"/>
                </a:solidFill>
              </a:rPr>
              <a:t>Diana Stein </a:t>
            </a:r>
            <a:r>
              <a:rPr lang="en-US" sz="1000" dirty="0" smtClean="0">
                <a:solidFill>
                  <a:srgbClr val="7F7F7F"/>
                </a:solidFill>
              </a:rPr>
              <a:t/>
            </a:r>
            <a:br>
              <a:rPr lang="en-US" sz="1000" dirty="0" smtClean="0">
                <a:solidFill>
                  <a:srgbClr val="7F7F7F"/>
                </a:solidFill>
              </a:rPr>
            </a:br>
            <a:r>
              <a:rPr lang="en-US" sz="1000" dirty="0" smtClean="0">
                <a:solidFill>
                  <a:srgbClr val="7F7F7F"/>
                </a:solidFill>
              </a:rPr>
              <a:t>University of Phoenix</a:t>
            </a:r>
            <a:endParaRPr lang="en-US" sz="1000" dirty="0">
              <a:solidFill>
                <a:srgbClr val="7F7F7F"/>
              </a:solidFill>
            </a:endParaRPr>
          </a:p>
          <a:p>
            <a:pPr>
              <a:lnSpc>
                <a:spcPct val="150000"/>
              </a:lnSpc>
            </a:pPr>
            <a:r>
              <a:rPr lang="en-US" sz="1000" dirty="0">
                <a:solidFill>
                  <a:srgbClr val="7F7F7F"/>
                </a:solidFill>
              </a:rPr>
              <a:t>ADMIN/525</a:t>
            </a:r>
          </a:p>
          <a:p>
            <a:pPr>
              <a:lnSpc>
                <a:spcPct val="150000"/>
              </a:lnSpc>
            </a:pPr>
            <a:r>
              <a:rPr lang="en-US" sz="1000" dirty="0">
                <a:solidFill>
                  <a:srgbClr val="7F7F7F"/>
                </a:solidFill>
              </a:rPr>
              <a:t>February </a:t>
            </a:r>
            <a:r>
              <a:rPr lang="en-US" sz="1000" dirty="0" smtClean="0">
                <a:solidFill>
                  <a:srgbClr val="7F7F7F"/>
                </a:solidFill>
              </a:rPr>
              <a:t>20, </a:t>
            </a:r>
            <a:r>
              <a:rPr lang="en-US" sz="1000" dirty="0">
                <a:solidFill>
                  <a:srgbClr val="7F7F7F"/>
                </a:solidFill>
              </a:rPr>
              <a:t>2017</a:t>
            </a:r>
          </a:p>
          <a:p>
            <a:pPr>
              <a:lnSpc>
                <a:spcPct val="150000"/>
              </a:lnSpc>
            </a:pPr>
            <a:r>
              <a:rPr lang="en-US" sz="1000" dirty="0">
                <a:solidFill>
                  <a:srgbClr val="7F7F7F"/>
                </a:solidFill>
              </a:rPr>
              <a:t>Dr. David Berry</a:t>
            </a:r>
          </a:p>
          <a:p>
            <a:endParaRPr lang="en-US" dirty="0"/>
          </a:p>
        </p:txBody>
      </p:sp>
    </p:spTree>
    <p:extLst>
      <p:ext uri="{BB962C8B-B14F-4D97-AF65-F5344CB8AC3E}">
        <p14:creationId xmlns:p14="http://schemas.microsoft.com/office/powerpoint/2010/main" val="2345860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1089894"/>
            <a:ext cx="6096000" cy="3253506"/>
          </a:xfrm>
        </p:spPr>
        <p:txBody>
          <a:bodyPr>
            <a:normAutofit/>
          </a:bodyPr>
          <a:lstStyle/>
          <a:p>
            <a:pPr marL="18288" indent="0">
              <a:buNone/>
            </a:pPr>
            <a:r>
              <a:rPr lang="en-US" dirty="0">
                <a:effectLst/>
              </a:rPr>
              <a:t>Artful Thinking and Visible Learning techniques that promote </a:t>
            </a:r>
            <a:r>
              <a:rPr lang="en-US" sz="3200" dirty="0" smtClean="0">
                <a:solidFill>
                  <a:srgbClr val="FF6600"/>
                </a:solidFill>
                <a:effectLst/>
              </a:rPr>
              <a:t>The </a:t>
            </a:r>
            <a:r>
              <a:rPr lang="en-US" sz="3200" dirty="0">
                <a:solidFill>
                  <a:srgbClr val="FF6600"/>
                </a:solidFill>
                <a:effectLst/>
              </a:rPr>
              <a:t>4C’s: creativity, critical thinking, collaboration, and communication </a:t>
            </a:r>
            <a:r>
              <a:rPr lang="en-US" sz="3200" dirty="0" smtClean="0">
                <a:solidFill>
                  <a:srgbClr val="FF6600"/>
                </a:solidFill>
                <a:effectLst/>
              </a:rPr>
              <a:t/>
            </a:r>
            <a:br>
              <a:rPr lang="en-US" sz="3200" dirty="0" smtClean="0">
                <a:solidFill>
                  <a:srgbClr val="FF6600"/>
                </a:solidFill>
                <a:effectLst/>
              </a:rPr>
            </a:br>
            <a:r>
              <a:rPr lang="en-US" dirty="0" smtClean="0">
                <a:solidFill>
                  <a:srgbClr val="7F7F7F"/>
                </a:solidFill>
                <a:effectLst/>
              </a:rPr>
              <a:t>(</a:t>
            </a:r>
            <a:r>
              <a:rPr lang="en-US" dirty="0">
                <a:solidFill>
                  <a:srgbClr val="7F7F7F"/>
                </a:solidFill>
                <a:effectLst/>
              </a:rPr>
              <a:t>P21, 2017) </a:t>
            </a:r>
            <a:r>
              <a:rPr lang="en-US" dirty="0" smtClean="0">
                <a:solidFill>
                  <a:srgbClr val="7F7F7F"/>
                </a:solidFill>
                <a:effectLst/>
              </a:rPr>
              <a:t>as </a:t>
            </a:r>
            <a:r>
              <a:rPr lang="en-US" dirty="0">
                <a:solidFill>
                  <a:srgbClr val="7F7F7F"/>
                </a:solidFill>
                <a:effectLst/>
              </a:rPr>
              <a:t>they are integrated into multi-subject curriculum in exciting ways that make learning </a:t>
            </a:r>
            <a:r>
              <a:rPr lang="en-US" i="1" dirty="0">
                <a:solidFill>
                  <a:srgbClr val="7F7F7F"/>
                </a:solidFill>
                <a:effectLst/>
              </a:rPr>
              <a:t>meaningful for everyone. </a:t>
            </a:r>
          </a:p>
          <a:p>
            <a:endParaRPr lang="en-US" dirty="0"/>
          </a:p>
        </p:txBody>
      </p:sp>
      <p:sp>
        <p:nvSpPr>
          <p:cNvPr id="3" name="Title 2"/>
          <p:cNvSpPr>
            <a:spLocks noGrp="1"/>
          </p:cNvSpPr>
          <p:nvPr>
            <p:ph type="title"/>
          </p:nvPr>
        </p:nvSpPr>
        <p:spPr/>
        <p:txBody>
          <a:bodyPr/>
          <a:lstStyle/>
          <a:p>
            <a:r>
              <a:rPr lang="en-US" dirty="0">
                <a:solidFill>
                  <a:srgbClr val="FF6600"/>
                </a:solidFill>
              </a:rPr>
              <a:t>Making </a:t>
            </a:r>
            <a:r>
              <a:rPr lang="en-US" dirty="0" smtClean="0">
                <a:solidFill>
                  <a:srgbClr val="FF6600"/>
                </a:solidFill>
              </a:rPr>
              <a:t>Thinking Visible</a:t>
            </a:r>
            <a:endParaRPr lang="en-US" dirty="0"/>
          </a:p>
        </p:txBody>
      </p:sp>
      <p:sp>
        <p:nvSpPr>
          <p:cNvPr id="4" name="TextBox 3"/>
          <p:cNvSpPr txBox="1"/>
          <p:nvPr/>
        </p:nvSpPr>
        <p:spPr>
          <a:xfrm>
            <a:off x="1576359" y="790522"/>
            <a:ext cx="538738" cy="923330"/>
          </a:xfrm>
          <a:prstGeom prst="rect">
            <a:avLst/>
          </a:prstGeom>
          <a:noFill/>
        </p:spPr>
        <p:txBody>
          <a:bodyPr wrap="square" rtlCol="0">
            <a:spAutoFit/>
          </a:bodyPr>
          <a:lstStyle/>
          <a:p>
            <a:r>
              <a:rPr lang="en-US" sz="5400" dirty="0" smtClean="0"/>
              <a:t>{</a:t>
            </a:r>
            <a:endParaRPr lang="en-US" sz="5400" dirty="0"/>
          </a:p>
        </p:txBody>
      </p:sp>
    </p:spTree>
    <p:extLst>
      <p:ext uri="{BB962C8B-B14F-4D97-AF65-F5344CB8AC3E}">
        <p14:creationId xmlns:p14="http://schemas.microsoft.com/office/powerpoint/2010/main" val="3058501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diana:Desktop:Screen Shot 2017-02-19 at 4.09.53 PM.png"/>
          <p:cNvPicPr/>
          <p:nvPr/>
        </p:nvPicPr>
        <p:blipFill>
          <a:blip r:embed="rId3">
            <a:extLst>
              <a:ext uri="{28A0092B-C50C-407E-A947-70E740481C1C}">
                <a14:useLocalDpi xmlns:a14="http://schemas.microsoft.com/office/drawing/2010/main" val="0"/>
              </a:ext>
            </a:extLst>
          </a:blip>
          <a:srcRect/>
          <a:stretch>
            <a:fillRect/>
          </a:stretch>
        </p:blipFill>
        <p:spPr bwMode="auto">
          <a:xfrm>
            <a:off x="230903" y="106567"/>
            <a:ext cx="8658880" cy="6562721"/>
          </a:xfrm>
          <a:prstGeom prst="rect">
            <a:avLst/>
          </a:prstGeom>
          <a:noFill/>
          <a:ln>
            <a:noFill/>
          </a:ln>
        </p:spPr>
      </p:pic>
      <p:sp>
        <p:nvSpPr>
          <p:cNvPr id="5" name="TextBox 4"/>
          <p:cNvSpPr txBox="1"/>
          <p:nvPr/>
        </p:nvSpPr>
        <p:spPr>
          <a:xfrm>
            <a:off x="6820534" y="6161456"/>
            <a:ext cx="1873870" cy="215444"/>
          </a:xfrm>
          <a:prstGeom prst="rect">
            <a:avLst/>
          </a:prstGeom>
          <a:noFill/>
        </p:spPr>
        <p:txBody>
          <a:bodyPr wrap="square" rtlCol="0">
            <a:spAutoFit/>
          </a:bodyPr>
          <a:lstStyle/>
          <a:p>
            <a:r>
              <a:rPr lang="en-US" sz="800" dirty="0" smtClean="0">
                <a:solidFill>
                  <a:schemeClr val="tx1">
                    <a:lumMod val="50000"/>
                  </a:schemeClr>
                </a:solidFill>
              </a:rPr>
              <a:t>(“MindMaple” by Diana Stein, 2017)</a:t>
            </a:r>
            <a:endParaRPr lang="en-US" sz="800" dirty="0">
              <a:solidFill>
                <a:schemeClr val="tx1">
                  <a:lumMod val="50000"/>
                </a:schemeClr>
              </a:solidFill>
            </a:endParaRPr>
          </a:p>
        </p:txBody>
      </p:sp>
    </p:spTree>
    <p:extLst>
      <p:ext uri="{BB962C8B-B14F-4D97-AF65-F5344CB8AC3E}">
        <p14:creationId xmlns:p14="http://schemas.microsoft.com/office/powerpoint/2010/main" val="935319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stwardExpM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146" y="0"/>
            <a:ext cx="2782571" cy="2086928"/>
          </a:xfrm>
          <a:prstGeom prst="rect">
            <a:avLst/>
          </a:prstGeom>
        </p:spPr>
      </p:pic>
      <p:pic>
        <p:nvPicPr>
          <p:cNvPr id="6" name="Picture 5" descr="Understanding Routin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4048" y="0"/>
            <a:ext cx="4332719" cy="3001622"/>
          </a:xfrm>
          <a:prstGeom prst="rect">
            <a:avLst/>
          </a:prstGeom>
        </p:spPr>
      </p:pic>
      <p:pic>
        <p:nvPicPr>
          <p:cNvPr id="13" name="Picture 12" descr="Unit4_6.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1" y="1885700"/>
            <a:ext cx="2756176" cy="3957697"/>
          </a:xfrm>
          <a:prstGeom prst="rect">
            <a:avLst/>
          </a:prstGeom>
        </p:spPr>
      </p:pic>
      <p:pic>
        <p:nvPicPr>
          <p:cNvPr id="14" name="Picture 13" descr="Unit4_7.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4048" y="3743769"/>
            <a:ext cx="4332719" cy="3114231"/>
          </a:xfrm>
          <a:prstGeom prst="rect">
            <a:avLst/>
          </a:prstGeom>
        </p:spPr>
      </p:pic>
      <p:sp>
        <p:nvSpPr>
          <p:cNvPr id="3" name="Title 2"/>
          <p:cNvSpPr>
            <a:spLocks noGrp="1"/>
          </p:cNvSpPr>
          <p:nvPr>
            <p:ph type="title"/>
          </p:nvPr>
        </p:nvSpPr>
        <p:spPr>
          <a:xfrm>
            <a:off x="510541" y="5622766"/>
            <a:ext cx="7810499" cy="914400"/>
          </a:xfrm>
        </p:spPr>
        <p:txBody>
          <a:bodyPr/>
          <a:lstStyle/>
          <a:p>
            <a:r>
              <a:rPr lang="en-US" sz="3600" dirty="0">
                <a:solidFill>
                  <a:srgbClr val="FF6600"/>
                </a:solidFill>
              </a:rPr>
              <a:t>Making Thinking </a:t>
            </a:r>
            <a:r>
              <a:rPr lang="en-US" sz="3600" dirty="0" smtClean="0">
                <a:solidFill>
                  <a:srgbClr val="FF6600"/>
                </a:solidFill>
              </a:rPr>
              <a:t>Visible </a:t>
            </a:r>
            <a:r>
              <a:rPr lang="en-US" sz="1400" i="1" dirty="0" smtClean="0">
                <a:solidFill>
                  <a:srgbClr val="FF6600"/>
                </a:solidFill>
              </a:rPr>
              <a:t>continued</a:t>
            </a:r>
            <a:endParaRPr lang="en-US" sz="1400" i="1" dirty="0"/>
          </a:p>
        </p:txBody>
      </p:sp>
      <p:sp>
        <p:nvSpPr>
          <p:cNvPr id="16" name="Oval 15"/>
          <p:cNvSpPr/>
          <p:nvPr/>
        </p:nvSpPr>
        <p:spPr>
          <a:xfrm>
            <a:off x="6269919" y="2154259"/>
            <a:ext cx="2224165" cy="22060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6234395" y="2415913"/>
            <a:ext cx="2388962" cy="1569660"/>
          </a:xfrm>
          <a:prstGeom prst="rect">
            <a:avLst/>
          </a:prstGeom>
          <a:noFill/>
        </p:spPr>
        <p:txBody>
          <a:bodyPr wrap="square" rtlCol="0">
            <a:spAutoFit/>
          </a:bodyPr>
          <a:lstStyle/>
          <a:p>
            <a:pPr algn="ctr"/>
            <a:r>
              <a:rPr lang="en-US" sz="3200" dirty="0" smtClean="0">
                <a:solidFill>
                  <a:srgbClr val="FFFF00"/>
                </a:solidFill>
              </a:rPr>
              <a:t>Mix </a:t>
            </a:r>
            <a:r>
              <a:rPr lang="en-US" sz="3200" i="1" dirty="0" smtClean="0">
                <a:solidFill>
                  <a:srgbClr val="FFFF00"/>
                </a:solidFill>
              </a:rPr>
              <a:t>it</a:t>
            </a:r>
            <a:r>
              <a:rPr lang="mr-IN" sz="3200" i="1" dirty="0" smtClean="0">
                <a:solidFill>
                  <a:srgbClr val="FFFF00"/>
                </a:solidFill>
              </a:rPr>
              <a:t>…</a:t>
            </a:r>
            <a:endParaRPr lang="en-US" sz="3200" i="1" dirty="0" smtClean="0">
              <a:solidFill>
                <a:srgbClr val="FFFF00"/>
              </a:solidFill>
            </a:endParaRPr>
          </a:p>
          <a:p>
            <a:pPr algn="ctr"/>
            <a:r>
              <a:rPr lang="mr-IN" sz="3200" dirty="0" smtClean="0">
                <a:solidFill>
                  <a:srgbClr val="FFFF00"/>
                </a:solidFill>
              </a:rPr>
              <a:t>…</a:t>
            </a:r>
            <a:r>
              <a:rPr lang="en-US" sz="3200" dirty="0" smtClean="0">
                <a:solidFill>
                  <a:srgbClr val="FFFF00"/>
                </a:solidFill>
              </a:rPr>
              <a:t>Move </a:t>
            </a:r>
            <a:r>
              <a:rPr lang="en-US" sz="3200" i="1" dirty="0" smtClean="0">
                <a:solidFill>
                  <a:srgbClr val="FFFF00"/>
                </a:solidFill>
              </a:rPr>
              <a:t>it</a:t>
            </a:r>
          </a:p>
          <a:p>
            <a:pPr algn="ctr"/>
            <a:r>
              <a:rPr lang="en-US" sz="3200" dirty="0" smtClean="0">
                <a:solidFill>
                  <a:srgbClr val="FFFF00"/>
                </a:solidFill>
              </a:rPr>
              <a:t>Make </a:t>
            </a:r>
            <a:r>
              <a:rPr lang="en-US" sz="3200" i="1" dirty="0" smtClean="0">
                <a:solidFill>
                  <a:srgbClr val="FFFF00"/>
                </a:solidFill>
              </a:rPr>
              <a:t>it</a:t>
            </a:r>
            <a:r>
              <a:rPr lang="mr-IN" sz="3200" i="1" dirty="0" smtClean="0">
                <a:solidFill>
                  <a:srgbClr val="FFFF00"/>
                </a:solidFill>
              </a:rPr>
              <a:t>…</a:t>
            </a:r>
            <a:endParaRPr lang="en-US" sz="3200" i="1" dirty="0" smtClean="0">
              <a:solidFill>
                <a:srgbClr val="FFFF00"/>
              </a:solidFill>
            </a:endParaRPr>
          </a:p>
        </p:txBody>
      </p:sp>
    </p:spTree>
    <p:extLst>
      <p:ext uri="{BB962C8B-B14F-4D97-AF65-F5344CB8AC3E}">
        <p14:creationId xmlns:p14="http://schemas.microsoft.com/office/powerpoint/2010/main" val="3117113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777240" y="5516232"/>
            <a:ext cx="7543800" cy="914400"/>
          </a:xfrm>
        </p:spPr>
        <p:txBody>
          <a:bodyPr/>
          <a:lstStyle/>
          <a:p>
            <a:r>
              <a:rPr lang="en-US" dirty="0">
                <a:solidFill>
                  <a:srgbClr val="FF6600"/>
                </a:solidFill>
              </a:rPr>
              <a:t>Making Thinking Visible</a:t>
            </a:r>
            <a:endParaRPr lang="en-US" dirty="0"/>
          </a:p>
        </p:txBody>
      </p:sp>
      <p:pic>
        <p:nvPicPr>
          <p:cNvPr id="7" name="Picture 6" descr="Unit4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493" y="2717459"/>
            <a:ext cx="1662187" cy="2346499"/>
          </a:xfrm>
          <a:prstGeom prst="rect">
            <a:avLst/>
          </a:prstGeom>
        </p:spPr>
      </p:pic>
      <p:pic>
        <p:nvPicPr>
          <p:cNvPr id="8" name="Picture 7" descr="Unit4_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3577" y="2717459"/>
            <a:ext cx="1662187" cy="2346499"/>
          </a:xfrm>
          <a:prstGeom prst="rect">
            <a:avLst/>
          </a:prstGeom>
        </p:spPr>
      </p:pic>
      <p:pic>
        <p:nvPicPr>
          <p:cNvPr id="14" name="Picture 13" descr="FridaMATH.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55" y="1755827"/>
            <a:ext cx="5026591" cy="3769943"/>
          </a:xfrm>
          <a:prstGeom prst="rect">
            <a:avLst/>
          </a:prstGeom>
        </p:spPr>
      </p:pic>
      <p:pic>
        <p:nvPicPr>
          <p:cNvPr id="16" name="Picture 15" descr="Truth Routine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5015" y="328583"/>
            <a:ext cx="4603167" cy="1980361"/>
          </a:xfrm>
          <a:prstGeom prst="rect">
            <a:avLst/>
          </a:prstGeom>
        </p:spPr>
      </p:pic>
      <p:pic>
        <p:nvPicPr>
          <p:cNvPr id="15" name="Picture 14" descr="Fairness Routine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4183" y="328583"/>
            <a:ext cx="4627940" cy="1980361"/>
          </a:xfrm>
          <a:prstGeom prst="rect">
            <a:avLst/>
          </a:prstGeom>
        </p:spPr>
      </p:pic>
    </p:spTree>
    <p:extLst>
      <p:ext uri="{BB962C8B-B14F-4D97-AF65-F5344CB8AC3E}">
        <p14:creationId xmlns:p14="http://schemas.microsoft.com/office/powerpoint/2010/main" val="3157482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6600"/>
                </a:solidFill>
              </a:rPr>
              <a:t>Artful Thinking</a:t>
            </a:r>
            <a:endParaRPr lang="en-US" dirty="0">
              <a:solidFill>
                <a:srgbClr val="FF6600"/>
              </a:solidFill>
            </a:endParaRPr>
          </a:p>
        </p:txBody>
      </p:sp>
      <p:pic>
        <p:nvPicPr>
          <p:cNvPr id="4" name="Picture 3" descr="Macintosh HD:Users:diana:Desktop:ThinkingRoutines.png"/>
          <p:cNvPicPr/>
          <p:nvPr/>
        </p:nvPicPr>
        <p:blipFill>
          <a:blip r:embed="rId3">
            <a:extLst>
              <a:ext uri="{28A0092B-C50C-407E-A947-70E740481C1C}">
                <a14:useLocalDpi xmlns:a14="http://schemas.microsoft.com/office/drawing/2010/main" val="0"/>
              </a:ext>
            </a:extLst>
          </a:blip>
          <a:srcRect/>
          <a:stretch>
            <a:fillRect/>
          </a:stretch>
        </p:blipFill>
        <p:spPr bwMode="auto">
          <a:xfrm>
            <a:off x="1918275" y="452907"/>
            <a:ext cx="6189989" cy="4138333"/>
          </a:xfrm>
          <a:prstGeom prst="rect">
            <a:avLst/>
          </a:prstGeom>
          <a:noFill/>
          <a:ln>
            <a:noFill/>
          </a:ln>
        </p:spPr>
      </p:pic>
      <p:sp>
        <p:nvSpPr>
          <p:cNvPr id="5" name="Rectangle 4"/>
          <p:cNvSpPr/>
          <p:nvPr/>
        </p:nvSpPr>
        <p:spPr>
          <a:xfrm>
            <a:off x="3536264" y="4613092"/>
            <a:ext cx="4572000" cy="246221"/>
          </a:xfrm>
          <a:prstGeom prst="rect">
            <a:avLst/>
          </a:prstGeom>
        </p:spPr>
        <p:txBody>
          <a:bodyPr>
            <a:spAutoFit/>
          </a:bodyPr>
          <a:lstStyle/>
          <a:p>
            <a:pPr algn="r"/>
            <a:r>
              <a:rPr lang="en-US" sz="1000" dirty="0">
                <a:solidFill>
                  <a:schemeClr val="tx1">
                    <a:lumMod val="50000"/>
                  </a:schemeClr>
                </a:solidFill>
              </a:rPr>
              <a:t>(Harvard Graduate School of Education, 2017)</a:t>
            </a:r>
          </a:p>
        </p:txBody>
      </p:sp>
    </p:spTree>
    <p:extLst>
      <p:ext uri="{BB962C8B-B14F-4D97-AF65-F5344CB8AC3E}">
        <p14:creationId xmlns:p14="http://schemas.microsoft.com/office/powerpoint/2010/main" val="972622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6600"/>
                </a:solidFill>
              </a:rPr>
              <a:t>Artful Thinking</a:t>
            </a:r>
            <a:endParaRPr lang="en-US" dirty="0"/>
          </a:p>
        </p:txBody>
      </p:sp>
      <p:sp>
        <p:nvSpPr>
          <p:cNvPr id="6" name="Rectangle 5"/>
          <p:cNvSpPr/>
          <p:nvPr/>
        </p:nvSpPr>
        <p:spPr>
          <a:xfrm>
            <a:off x="3536264" y="4613092"/>
            <a:ext cx="4572000" cy="246221"/>
          </a:xfrm>
          <a:prstGeom prst="rect">
            <a:avLst/>
          </a:prstGeom>
        </p:spPr>
        <p:txBody>
          <a:bodyPr>
            <a:spAutoFit/>
          </a:bodyPr>
          <a:lstStyle/>
          <a:p>
            <a:pPr algn="r"/>
            <a:r>
              <a:rPr lang="en-US" sz="1000" dirty="0">
                <a:solidFill>
                  <a:schemeClr val="tx1">
                    <a:lumMod val="50000"/>
                  </a:schemeClr>
                </a:solidFill>
              </a:rPr>
              <a:t>(Harvard Graduate School of Education, 2017)</a:t>
            </a:r>
          </a:p>
        </p:txBody>
      </p:sp>
      <p:pic>
        <p:nvPicPr>
          <p:cNvPr id="7" name="Picture 6" descr="Macintosh HD:Users:diana:Desktop:Artful Thinking Palette.png"/>
          <p:cNvPicPr/>
          <p:nvPr/>
        </p:nvPicPr>
        <p:blipFill>
          <a:blip r:embed="rId3">
            <a:extLst>
              <a:ext uri="{28A0092B-C50C-407E-A947-70E740481C1C}">
                <a14:useLocalDpi xmlns:a14="http://schemas.microsoft.com/office/drawing/2010/main" val="0"/>
              </a:ext>
            </a:extLst>
          </a:blip>
          <a:srcRect/>
          <a:stretch>
            <a:fillRect/>
          </a:stretch>
        </p:blipFill>
        <p:spPr bwMode="auto">
          <a:xfrm>
            <a:off x="1900513" y="452906"/>
            <a:ext cx="6189989" cy="4160185"/>
          </a:xfrm>
          <a:prstGeom prst="rect">
            <a:avLst/>
          </a:prstGeom>
          <a:noFill/>
          <a:ln>
            <a:noFill/>
          </a:ln>
        </p:spPr>
      </p:pic>
    </p:spTree>
    <p:extLst>
      <p:ext uri="{BB962C8B-B14F-4D97-AF65-F5344CB8AC3E}">
        <p14:creationId xmlns:p14="http://schemas.microsoft.com/office/powerpoint/2010/main" val="3912169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685801"/>
            <a:ext cx="6096000" cy="4295285"/>
          </a:xfrm>
        </p:spPr>
        <p:txBody>
          <a:bodyPr>
            <a:normAutofit fontScale="55000" lnSpcReduction="20000"/>
          </a:bodyPr>
          <a:lstStyle/>
          <a:p>
            <a:pPr marL="18288" indent="0">
              <a:lnSpc>
                <a:spcPct val="120000"/>
              </a:lnSpc>
              <a:buNone/>
            </a:pPr>
            <a:r>
              <a:rPr lang="en-US" dirty="0" smtClean="0">
                <a:solidFill>
                  <a:schemeClr val="tx1">
                    <a:lumMod val="50000"/>
                  </a:schemeClr>
                </a:solidFill>
                <a:effectLst/>
              </a:rPr>
              <a:t>According to Harvard Graduate School of Education, 2017:</a:t>
            </a:r>
          </a:p>
          <a:p>
            <a:pPr marL="18288" indent="0">
              <a:lnSpc>
                <a:spcPct val="120000"/>
              </a:lnSpc>
              <a:buNone/>
            </a:pPr>
            <a:r>
              <a:rPr lang="en-US" dirty="0" smtClean="0">
                <a:solidFill>
                  <a:schemeClr val="tx1">
                    <a:lumMod val="50000"/>
                  </a:schemeClr>
                </a:solidFill>
                <a:effectLst/>
              </a:rPr>
              <a:t>Visible Thinking is dedicated to helping students develop into better thinkers. </a:t>
            </a:r>
            <a:br>
              <a:rPr lang="en-US" dirty="0" smtClean="0">
                <a:solidFill>
                  <a:schemeClr val="tx1">
                    <a:lumMod val="50000"/>
                  </a:schemeClr>
                </a:solidFill>
                <a:effectLst/>
              </a:rPr>
            </a:br>
            <a:r>
              <a:rPr lang="en-US" dirty="0" smtClean="0">
                <a:solidFill>
                  <a:schemeClr val="tx1">
                    <a:lumMod val="50000"/>
                  </a:schemeClr>
                </a:solidFill>
                <a:effectLst/>
              </a:rPr>
              <a:t>To think well in day-to-day life</a:t>
            </a:r>
            <a:r>
              <a:rPr lang="en-US" sz="2900" dirty="0" smtClean="0">
                <a:solidFill>
                  <a:schemeClr val="tx1">
                    <a:lumMod val="50000"/>
                  </a:schemeClr>
                </a:solidFill>
                <a:effectLst/>
              </a:rPr>
              <a:t>, </a:t>
            </a:r>
            <a:r>
              <a:rPr lang="en-US" sz="2900" dirty="0" smtClean="0">
                <a:solidFill>
                  <a:srgbClr val="3366FF"/>
                </a:solidFill>
                <a:effectLst/>
              </a:rPr>
              <a:t>students must develop patterns of thinking </a:t>
            </a:r>
            <a:r>
              <a:rPr lang="en-US" dirty="0" smtClean="0">
                <a:solidFill>
                  <a:schemeClr val="tx1">
                    <a:lumMod val="50000"/>
                  </a:schemeClr>
                </a:solidFill>
                <a:effectLst/>
              </a:rPr>
              <a:t>in which their </a:t>
            </a:r>
            <a:r>
              <a:rPr lang="en-US" sz="2900" dirty="0" smtClean="0">
                <a:solidFill>
                  <a:srgbClr val="3366FF"/>
                </a:solidFill>
                <a:effectLst/>
              </a:rPr>
              <a:t>ability is combined with their inclination to think well</a:t>
            </a:r>
            <a:r>
              <a:rPr lang="en-US" dirty="0" smtClean="0">
                <a:solidFill>
                  <a:srgbClr val="3366FF"/>
                </a:solidFill>
                <a:effectLst/>
              </a:rPr>
              <a:t> </a:t>
            </a:r>
            <a:r>
              <a:rPr lang="en-US" dirty="0" smtClean="0">
                <a:solidFill>
                  <a:schemeClr val="tx1">
                    <a:lumMod val="50000"/>
                  </a:schemeClr>
                </a:solidFill>
                <a:effectLst/>
              </a:rPr>
              <a:t>and </a:t>
            </a:r>
            <a:r>
              <a:rPr lang="en-US" sz="3300" dirty="0" smtClean="0">
                <a:solidFill>
                  <a:schemeClr val="tx1">
                    <a:lumMod val="50000"/>
                  </a:schemeClr>
                </a:solidFill>
                <a:effectLst/>
              </a:rPr>
              <a:t>their </a:t>
            </a:r>
            <a:r>
              <a:rPr lang="en-US" sz="2900" dirty="0" smtClean="0">
                <a:solidFill>
                  <a:srgbClr val="3366FF"/>
                </a:solidFill>
                <a:effectLst/>
              </a:rPr>
              <a:t>awareness of thinking opportunities.</a:t>
            </a:r>
            <a:r>
              <a:rPr lang="en-US" sz="2900" dirty="0" smtClean="0">
                <a:solidFill>
                  <a:schemeClr val="tx1">
                    <a:lumMod val="50000"/>
                  </a:schemeClr>
                </a:solidFill>
                <a:effectLst/>
              </a:rPr>
              <a:t> </a:t>
            </a:r>
            <a:r>
              <a:rPr lang="en-US" sz="2900" dirty="0" smtClean="0">
                <a:solidFill>
                  <a:srgbClr val="FF6600"/>
                </a:solidFill>
                <a:effectLst/>
              </a:rPr>
              <a:t>Students must have not only the ability to think, but also the disposition to think.</a:t>
            </a:r>
            <a:br>
              <a:rPr lang="en-US" sz="2900" dirty="0" smtClean="0">
                <a:solidFill>
                  <a:srgbClr val="FF6600"/>
                </a:solidFill>
                <a:effectLst/>
              </a:rPr>
            </a:br>
            <a:endParaRPr lang="en-US" sz="2900" dirty="0" smtClean="0">
              <a:solidFill>
                <a:srgbClr val="FF6600"/>
              </a:solidFill>
              <a:effectLst/>
            </a:endParaRPr>
          </a:p>
          <a:p>
            <a:pPr marL="18288" indent="0">
              <a:lnSpc>
                <a:spcPct val="120000"/>
              </a:lnSpc>
              <a:buNone/>
            </a:pPr>
            <a:r>
              <a:rPr lang="en-US" dirty="0" smtClean="0">
                <a:solidFill>
                  <a:schemeClr val="tx1">
                    <a:lumMod val="50000"/>
                  </a:schemeClr>
                </a:solidFill>
                <a:effectLst/>
              </a:rPr>
              <a:t>In seeking to develop thinking dispositions, Visible Thinking takes an enculturative approach, meaning that we believe students’ dispositional development occurs best within a cultural context in which:</a:t>
            </a:r>
            <a:br>
              <a:rPr lang="en-US" dirty="0" smtClean="0">
                <a:solidFill>
                  <a:schemeClr val="tx1">
                    <a:lumMod val="50000"/>
                  </a:schemeClr>
                </a:solidFill>
                <a:effectLst/>
              </a:rPr>
            </a:br>
            <a:endParaRPr lang="en-US" dirty="0" smtClean="0">
              <a:solidFill>
                <a:schemeClr val="tx1">
                  <a:lumMod val="50000"/>
                </a:schemeClr>
              </a:solidFill>
              <a:effectLst/>
            </a:endParaRPr>
          </a:p>
          <a:p>
            <a:pPr lvl="0">
              <a:lnSpc>
                <a:spcPct val="120000"/>
              </a:lnSpc>
            </a:pPr>
            <a:r>
              <a:rPr lang="en-US" dirty="0" smtClean="0">
                <a:effectLst/>
              </a:rPr>
              <a:t>Thinking </a:t>
            </a:r>
            <a:r>
              <a:rPr lang="en-US" dirty="0">
                <a:effectLst/>
              </a:rPr>
              <a:t>is </a:t>
            </a:r>
            <a:r>
              <a:rPr lang="en-US" b="1" dirty="0">
                <a:effectLst/>
              </a:rPr>
              <a:t>valued</a:t>
            </a:r>
          </a:p>
          <a:p>
            <a:pPr lvl="0">
              <a:lnSpc>
                <a:spcPct val="120000"/>
              </a:lnSpc>
            </a:pPr>
            <a:r>
              <a:rPr lang="en-US" dirty="0">
                <a:effectLst/>
              </a:rPr>
              <a:t>There is </a:t>
            </a:r>
            <a:r>
              <a:rPr lang="en-US" b="1" dirty="0">
                <a:effectLst/>
              </a:rPr>
              <a:t>time</a:t>
            </a:r>
            <a:r>
              <a:rPr lang="en-US" dirty="0">
                <a:effectLst/>
              </a:rPr>
              <a:t> for thinking</a:t>
            </a:r>
          </a:p>
          <a:p>
            <a:pPr lvl="0">
              <a:lnSpc>
                <a:spcPct val="120000"/>
              </a:lnSpc>
            </a:pPr>
            <a:r>
              <a:rPr lang="en-US" b="1" dirty="0">
                <a:effectLst/>
              </a:rPr>
              <a:t>Rich opportunities </a:t>
            </a:r>
            <a:r>
              <a:rPr lang="en-US" dirty="0">
                <a:effectLst/>
              </a:rPr>
              <a:t>for thinking abound</a:t>
            </a:r>
          </a:p>
          <a:p>
            <a:pPr lvl="0">
              <a:lnSpc>
                <a:spcPct val="120000"/>
              </a:lnSpc>
            </a:pPr>
            <a:r>
              <a:rPr lang="en-US" dirty="0">
                <a:effectLst/>
              </a:rPr>
              <a:t>Thinking is </a:t>
            </a:r>
            <a:r>
              <a:rPr lang="en-US" b="1" dirty="0">
                <a:effectLst/>
              </a:rPr>
              <a:t>regularly modeled</a:t>
            </a:r>
          </a:p>
          <a:p>
            <a:pPr lvl="0">
              <a:lnSpc>
                <a:spcPct val="120000"/>
              </a:lnSpc>
            </a:pPr>
            <a:r>
              <a:rPr lang="en-US" b="1" dirty="0">
                <a:effectLst/>
              </a:rPr>
              <a:t>The process as well as the products </a:t>
            </a:r>
            <a:r>
              <a:rPr lang="en-US" dirty="0">
                <a:effectLst/>
              </a:rPr>
              <a:t>of thinking are present </a:t>
            </a:r>
            <a:r>
              <a:rPr lang="en-US" dirty="0" smtClean="0">
                <a:effectLst/>
              </a:rPr>
              <a:t/>
            </a:r>
            <a:br>
              <a:rPr lang="en-US" dirty="0" smtClean="0">
                <a:effectLst/>
              </a:rPr>
            </a:br>
            <a:r>
              <a:rPr lang="en-US" dirty="0" smtClean="0">
                <a:effectLst/>
              </a:rPr>
              <a:t>in </a:t>
            </a:r>
            <a:r>
              <a:rPr lang="en-US" dirty="0">
                <a:effectLst/>
              </a:rPr>
              <a:t>the </a:t>
            </a:r>
            <a:r>
              <a:rPr lang="en-US" dirty="0" smtClean="0">
                <a:effectLst/>
              </a:rPr>
              <a:t>environment</a:t>
            </a:r>
            <a:br>
              <a:rPr lang="en-US" dirty="0" smtClean="0">
                <a:effectLst/>
              </a:rPr>
            </a:br>
            <a:r>
              <a:rPr lang="en-US" sz="1500" dirty="0" smtClean="0">
                <a:solidFill>
                  <a:srgbClr val="7F7F7F"/>
                </a:solidFill>
                <a:effectLst/>
              </a:rPr>
              <a:t>(</a:t>
            </a:r>
            <a:r>
              <a:rPr lang="en-US" sz="1500" dirty="0">
                <a:solidFill>
                  <a:srgbClr val="7F7F7F"/>
                </a:solidFill>
                <a:effectLst/>
              </a:rPr>
              <a:t>Harvard Graduate School of Education, 2017) </a:t>
            </a:r>
            <a:endParaRPr lang="en-US" sz="1500" dirty="0">
              <a:solidFill>
                <a:srgbClr val="7F7F7F"/>
              </a:solidFill>
            </a:endParaRPr>
          </a:p>
        </p:txBody>
      </p:sp>
      <p:sp>
        <p:nvSpPr>
          <p:cNvPr id="3" name="Title 2"/>
          <p:cNvSpPr>
            <a:spLocks noGrp="1"/>
          </p:cNvSpPr>
          <p:nvPr>
            <p:ph type="title"/>
          </p:nvPr>
        </p:nvSpPr>
        <p:spPr/>
        <p:txBody>
          <a:bodyPr/>
          <a:lstStyle/>
          <a:p>
            <a:r>
              <a:rPr lang="en-US" dirty="0" smtClean="0">
                <a:solidFill>
                  <a:srgbClr val="FF6600"/>
                </a:solidFill>
              </a:rPr>
              <a:t>Making Thinking Visible</a:t>
            </a:r>
            <a:endParaRPr lang="en-US" dirty="0">
              <a:solidFill>
                <a:srgbClr val="FF6600"/>
              </a:solidFill>
            </a:endParaRPr>
          </a:p>
        </p:txBody>
      </p:sp>
      <p:sp>
        <p:nvSpPr>
          <p:cNvPr id="4" name="TextBox 3"/>
          <p:cNvSpPr txBox="1"/>
          <p:nvPr/>
        </p:nvSpPr>
        <p:spPr>
          <a:xfrm>
            <a:off x="1576359" y="461925"/>
            <a:ext cx="538738" cy="923330"/>
          </a:xfrm>
          <a:prstGeom prst="rect">
            <a:avLst/>
          </a:prstGeom>
          <a:noFill/>
        </p:spPr>
        <p:txBody>
          <a:bodyPr wrap="square" rtlCol="0">
            <a:spAutoFit/>
          </a:bodyPr>
          <a:lstStyle/>
          <a:p>
            <a:r>
              <a:rPr lang="en-US" sz="5400" dirty="0" smtClean="0"/>
              <a:t>{</a:t>
            </a:r>
            <a:endParaRPr lang="en-US" sz="5400" dirty="0"/>
          </a:p>
        </p:txBody>
      </p:sp>
    </p:spTree>
    <p:extLst>
      <p:ext uri="{BB962C8B-B14F-4D97-AF65-F5344CB8AC3E}">
        <p14:creationId xmlns:p14="http://schemas.microsoft.com/office/powerpoint/2010/main" val="1678919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6600"/>
                </a:solidFill>
              </a:rPr>
              <a:t>Visible Thinking Routine</a:t>
            </a:r>
            <a:endParaRPr lang="en-US" dirty="0">
              <a:solidFill>
                <a:srgbClr val="FF6600"/>
              </a:solidFill>
            </a:endParaRPr>
          </a:p>
        </p:txBody>
      </p:sp>
      <p:pic>
        <p:nvPicPr>
          <p:cNvPr id="4" name="Picture 3" descr="Macintosh HD:Users:diana:Desktop:SEE_THINK_WONDER.png"/>
          <p:cNvPicPr/>
          <p:nvPr/>
        </p:nvPicPr>
        <p:blipFill>
          <a:blip r:embed="rId3">
            <a:extLst>
              <a:ext uri="{28A0092B-C50C-407E-A947-70E740481C1C}">
                <a14:useLocalDpi xmlns:a14="http://schemas.microsoft.com/office/drawing/2010/main" val="0"/>
              </a:ext>
            </a:extLst>
          </a:blip>
          <a:srcRect/>
          <a:stretch>
            <a:fillRect/>
          </a:stretch>
        </p:blipFill>
        <p:spPr bwMode="auto">
          <a:xfrm>
            <a:off x="2261119" y="315595"/>
            <a:ext cx="5486400" cy="4561205"/>
          </a:xfrm>
          <a:prstGeom prst="rect">
            <a:avLst/>
          </a:prstGeom>
          <a:noFill/>
          <a:ln>
            <a:noFill/>
          </a:ln>
        </p:spPr>
      </p:pic>
    </p:spTree>
    <p:extLst>
      <p:ext uri="{BB962C8B-B14F-4D97-AF65-F5344CB8AC3E}">
        <p14:creationId xmlns:p14="http://schemas.microsoft.com/office/powerpoint/2010/main" val="2220894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diana:Desktop:SEE_Wonder_Think Handout.png"/>
          <p:cNvPicPr/>
          <p:nvPr/>
        </p:nvPicPr>
        <p:blipFill>
          <a:blip r:embed="rId3">
            <a:extLst>
              <a:ext uri="{28A0092B-C50C-407E-A947-70E740481C1C}">
                <a14:useLocalDpi xmlns:a14="http://schemas.microsoft.com/office/drawing/2010/main" val="0"/>
              </a:ext>
            </a:extLst>
          </a:blip>
          <a:srcRect/>
          <a:stretch>
            <a:fillRect/>
          </a:stretch>
        </p:blipFill>
        <p:spPr bwMode="auto">
          <a:xfrm>
            <a:off x="1834197" y="0"/>
            <a:ext cx="5475605" cy="6880470"/>
          </a:xfrm>
          <a:prstGeom prst="rect">
            <a:avLst/>
          </a:prstGeom>
          <a:noFill/>
          <a:ln>
            <a:noFill/>
          </a:ln>
        </p:spPr>
      </p:pic>
    </p:spTree>
    <p:extLst>
      <p:ext uri="{BB962C8B-B14F-4D97-AF65-F5344CB8AC3E}">
        <p14:creationId xmlns:p14="http://schemas.microsoft.com/office/powerpoint/2010/main" val="774079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9505" y="671441"/>
            <a:ext cx="7757688" cy="4295604"/>
          </a:xfrm>
        </p:spPr>
        <p:txBody>
          <a:bodyPr>
            <a:normAutofit fontScale="62500" lnSpcReduction="20000"/>
          </a:bodyPr>
          <a:lstStyle/>
          <a:p>
            <a:pPr marL="18288" indent="0">
              <a:buNone/>
            </a:pPr>
            <a:r>
              <a:rPr lang="en-US" sz="4200" b="1" dirty="0">
                <a:solidFill>
                  <a:srgbClr val="FF6600"/>
                </a:solidFill>
                <a:effectLst/>
              </a:rPr>
              <a:t>STEP 1:</a:t>
            </a:r>
            <a:r>
              <a:rPr lang="en-US" sz="4200" dirty="0">
                <a:solidFill>
                  <a:srgbClr val="FF6600"/>
                </a:solidFill>
                <a:effectLst/>
              </a:rPr>
              <a:t> </a:t>
            </a:r>
            <a:r>
              <a:rPr lang="en-US" sz="4200" dirty="0">
                <a:solidFill>
                  <a:srgbClr val="3366FF"/>
                </a:solidFill>
                <a:effectLst/>
              </a:rPr>
              <a:t>What do I </a:t>
            </a:r>
            <a:r>
              <a:rPr lang="en-US" sz="4200" b="1" dirty="0">
                <a:solidFill>
                  <a:srgbClr val="3366FF"/>
                </a:solidFill>
                <a:effectLst/>
              </a:rPr>
              <a:t>SEE</a:t>
            </a:r>
            <a:r>
              <a:rPr lang="en-US" sz="4200" dirty="0" smtClean="0">
                <a:solidFill>
                  <a:srgbClr val="3366FF"/>
                </a:solidFill>
                <a:effectLst/>
              </a:rPr>
              <a:t>?</a:t>
            </a:r>
            <a:r>
              <a:rPr lang="en-US" sz="4200" dirty="0" smtClean="0">
                <a:effectLst/>
              </a:rPr>
              <a:t/>
            </a:r>
            <a:br>
              <a:rPr lang="en-US" sz="4200" dirty="0" smtClean="0">
                <a:effectLst/>
              </a:rPr>
            </a:br>
            <a:r>
              <a:rPr lang="en-US" sz="2800" dirty="0" smtClean="0">
                <a:effectLst/>
              </a:rPr>
              <a:t/>
            </a:r>
            <a:br>
              <a:rPr lang="en-US" sz="2800" dirty="0" smtClean="0">
                <a:effectLst/>
              </a:rPr>
            </a:br>
            <a:r>
              <a:rPr lang="en-US" sz="1900" dirty="0" smtClean="0">
                <a:effectLst/>
              </a:rPr>
              <a:t>Look </a:t>
            </a:r>
            <a:r>
              <a:rPr lang="en-US" sz="1900" dirty="0">
                <a:effectLst/>
              </a:rPr>
              <a:t>closely, create a thoughtful interpretation for 60 seconds. Identify small and big details. </a:t>
            </a:r>
            <a:r>
              <a:rPr lang="en-US" sz="1900" dirty="0" smtClean="0">
                <a:effectLst/>
              </a:rPr>
              <a:t/>
            </a:r>
            <a:br>
              <a:rPr lang="en-US" sz="1900" dirty="0" smtClean="0">
                <a:effectLst/>
              </a:rPr>
            </a:br>
            <a:r>
              <a:rPr lang="en-US" sz="1900" dirty="0" smtClean="0">
                <a:effectLst/>
              </a:rPr>
              <a:t>Write </a:t>
            </a:r>
            <a:r>
              <a:rPr lang="en-US" sz="1900" dirty="0">
                <a:effectLst/>
              </a:rPr>
              <a:t>down three things that you saw on your graphic organizer.  </a:t>
            </a:r>
            <a:endParaRPr lang="en-US" sz="1900" dirty="0" smtClean="0">
              <a:effectLst/>
            </a:endParaRPr>
          </a:p>
          <a:p>
            <a:pPr marL="18288" indent="0">
              <a:buNone/>
            </a:pPr>
            <a:r>
              <a:rPr lang="en-US" sz="2800" b="1" dirty="0" smtClean="0">
                <a:effectLst/>
              </a:rPr>
              <a:t/>
            </a:r>
            <a:br>
              <a:rPr lang="en-US" sz="2800" b="1" dirty="0" smtClean="0">
                <a:effectLst/>
              </a:rPr>
            </a:br>
            <a:r>
              <a:rPr lang="en-US" sz="4200" b="1" dirty="0" smtClean="0">
                <a:solidFill>
                  <a:srgbClr val="FF6600"/>
                </a:solidFill>
                <a:effectLst/>
              </a:rPr>
              <a:t>STEP </a:t>
            </a:r>
            <a:r>
              <a:rPr lang="en-US" sz="4200" b="1" dirty="0">
                <a:solidFill>
                  <a:srgbClr val="FF6600"/>
                </a:solidFill>
                <a:effectLst/>
              </a:rPr>
              <a:t>2:</a:t>
            </a:r>
            <a:r>
              <a:rPr lang="en-US" sz="4200" dirty="0">
                <a:solidFill>
                  <a:srgbClr val="FF6600"/>
                </a:solidFill>
                <a:effectLst/>
              </a:rPr>
              <a:t> </a:t>
            </a:r>
            <a:r>
              <a:rPr lang="en-US" sz="4200" dirty="0">
                <a:solidFill>
                  <a:srgbClr val="3366FF"/>
                </a:solidFill>
                <a:effectLst/>
              </a:rPr>
              <a:t>What do I </a:t>
            </a:r>
            <a:r>
              <a:rPr lang="en-US" sz="4200" b="1" dirty="0">
                <a:solidFill>
                  <a:srgbClr val="3366FF"/>
                </a:solidFill>
                <a:effectLst/>
              </a:rPr>
              <a:t>WONDER</a:t>
            </a:r>
            <a:r>
              <a:rPr lang="en-US" sz="4200" dirty="0" smtClean="0">
                <a:solidFill>
                  <a:srgbClr val="3366FF"/>
                </a:solidFill>
                <a:effectLst/>
              </a:rPr>
              <a:t>?</a:t>
            </a:r>
            <a:br>
              <a:rPr lang="en-US" sz="4200" dirty="0" smtClean="0">
                <a:solidFill>
                  <a:srgbClr val="3366FF"/>
                </a:solidFill>
                <a:effectLst/>
              </a:rPr>
            </a:br>
            <a:r>
              <a:rPr lang="en-US" sz="1900" dirty="0" smtClean="0">
                <a:solidFill>
                  <a:srgbClr val="3366FF"/>
                </a:solidFill>
                <a:effectLst/>
              </a:rPr>
              <a:t/>
            </a:r>
            <a:br>
              <a:rPr lang="en-US" sz="1900" dirty="0" smtClean="0">
                <a:solidFill>
                  <a:srgbClr val="3366FF"/>
                </a:solidFill>
                <a:effectLst/>
              </a:rPr>
            </a:br>
            <a:r>
              <a:rPr lang="en-US" sz="1900" dirty="0" smtClean="0">
                <a:effectLst/>
              </a:rPr>
              <a:t>Look </a:t>
            </a:r>
            <a:r>
              <a:rPr lang="en-US" sz="1900" dirty="0">
                <a:effectLst/>
              </a:rPr>
              <a:t>at things that they</a:t>
            </a:r>
            <a:r>
              <a:rPr lang="en-US" sz="1900" i="1" dirty="0">
                <a:effectLst/>
              </a:rPr>
              <a:t> can</a:t>
            </a:r>
            <a:r>
              <a:rPr lang="en-US" sz="1900" dirty="0">
                <a:effectLst/>
              </a:rPr>
              <a:t> see, and wonder about things that they </a:t>
            </a:r>
            <a:r>
              <a:rPr lang="en-US" sz="1900" i="1" dirty="0">
                <a:effectLst/>
              </a:rPr>
              <a:t>cannot </a:t>
            </a:r>
            <a:r>
              <a:rPr lang="en-US" sz="1900" dirty="0">
                <a:effectLst/>
              </a:rPr>
              <a:t>see. </a:t>
            </a:r>
            <a:r>
              <a:rPr lang="en-US" sz="1900" dirty="0" smtClean="0">
                <a:effectLst/>
              </a:rPr>
              <a:t>(</a:t>
            </a:r>
            <a:r>
              <a:rPr lang="en-US" sz="1900" dirty="0">
                <a:effectLst/>
              </a:rPr>
              <a:t>e.g., “I wonder if …. it’s still the same today?”, “I wonder who built that?”, “I wonder why…?</a:t>
            </a:r>
            <a:r>
              <a:rPr lang="en-US" sz="1600" dirty="0">
                <a:effectLst/>
              </a:rPr>
              <a:t>) </a:t>
            </a:r>
            <a:r>
              <a:rPr lang="en-US" sz="1600" dirty="0" smtClean="0">
                <a:effectLst/>
              </a:rPr>
              <a:t/>
            </a:r>
            <a:br>
              <a:rPr lang="en-US" sz="1600" dirty="0" smtClean="0">
                <a:effectLst/>
              </a:rPr>
            </a:br>
            <a:r>
              <a:rPr lang="en-US" sz="1600" dirty="0" smtClean="0">
                <a:effectLst/>
              </a:rPr>
              <a:t/>
            </a:r>
            <a:br>
              <a:rPr lang="en-US" sz="1600" dirty="0" smtClean="0">
                <a:effectLst/>
              </a:rPr>
            </a:br>
            <a:endParaRPr lang="en-US" sz="1600" dirty="0">
              <a:effectLst/>
            </a:endParaRPr>
          </a:p>
          <a:p>
            <a:pPr marL="18288" indent="0">
              <a:buNone/>
            </a:pPr>
            <a:r>
              <a:rPr lang="en-US" sz="4200" b="1" dirty="0">
                <a:solidFill>
                  <a:srgbClr val="FF6600"/>
                </a:solidFill>
                <a:effectLst/>
              </a:rPr>
              <a:t>STEP 3:</a:t>
            </a:r>
            <a:r>
              <a:rPr lang="en-US" sz="4200" dirty="0">
                <a:solidFill>
                  <a:srgbClr val="FF6600"/>
                </a:solidFill>
                <a:effectLst/>
              </a:rPr>
              <a:t> </a:t>
            </a:r>
            <a:r>
              <a:rPr lang="en-US" sz="4200" dirty="0">
                <a:solidFill>
                  <a:srgbClr val="3366FF"/>
                </a:solidFill>
                <a:effectLst/>
              </a:rPr>
              <a:t>What do I </a:t>
            </a:r>
            <a:r>
              <a:rPr lang="en-US" sz="4200" b="1" dirty="0">
                <a:solidFill>
                  <a:srgbClr val="3366FF"/>
                </a:solidFill>
                <a:effectLst/>
              </a:rPr>
              <a:t>THINK</a:t>
            </a:r>
            <a:r>
              <a:rPr lang="en-US" sz="4200" dirty="0" smtClean="0">
                <a:solidFill>
                  <a:srgbClr val="3366FF"/>
                </a:solidFill>
                <a:effectLst/>
              </a:rPr>
              <a:t>?</a:t>
            </a:r>
            <a:br>
              <a:rPr lang="en-US" sz="4200" dirty="0" smtClean="0">
                <a:solidFill>
                  <a:srgbClr val="3366FF"/>
                </a:solidFill>
                <a:effectLst/>
              </a:rPr>
            </a:br>
            <a:r>
              <a:rPr lang="en-US" sz="1700" dirty="0" smtClean="0">
                <a:effectLst/>
              </a:rPr>
              <a:t/>
            </a:r>
            <a:br>
              <a:rPr lang="en-US" sz="1700" dirty="0" smtClean="0">
                <a:effectLst/>
              </a:rPr>
            </a:br>
            <a:r>
              <a:rPr lang="en-US" sz="1900" dirty="0">
                <a:effectLst/>
              </a:rPr>
              <a:t>This is the last phase and it gives students the opportunity to make interpretations. </a:t>
            </a:r>
          </a:p>
          <a:p>
            <a:pPr marL="18288" indent="0">
              <a:buNone/>
            </a:pPr>
            <a:r>
              <a:rPr lang="en-US" sz="1900" dirty="0">
                <a:effectLst/>
              </a:rPr>
              <a:t>What can you infer from your observations</a:t>
            </a:r>
            <a:r>
              <a:rPr lang="en-US" sz="1900" dirty="0" smtClean="0">
                <a:effectLst/>
              </a:rPr>
              <a:t>?</a:t>
            </a:r>
            <a:br>
              <a:rPr lang="en-US" sz="1900" dirty="0" smtClean="0">
                <a:effectLst/>
              </a:rPr>
            </a:br>
            <a:endParaRPr lang="en-US" sz="1900" dirty="0">
              <a:effectLst/>
            </a:endParaRPr>
          </a:p>
          <a:p>
            <a:pPr marL="18288" indent="0">
              <a:buNone/>
            </a:pPr>
            <a:r>
              <a:rPr lang="en-US" sz="1900" dirty="0">
                <a:effectLst/>
              </a:rPr>
              <a:t>At this point students look to questions from the “wonder” section and look for visual evidence to answer their own questions. </a:t>
            </a:r>
            <a:r>
              <a:rPr lang="en-US" sz="1900" dirty="0" smtClean="0">
                <a:effectLst/>
              </a:rPr>
              <a:t/>
            </a:r>
            <a:br>
              <a:rPr lang="en-US" sz="1900" dirty="0" smtClean="0">
                <a:effectLst/>
              </a:rPr>
            </a:br>
            <a:endParaRPr lang="en-US" sz="1900" dirty="0">
              <a:effectLst/>
            </a:endParaRPr>
          </a:p>
          <a:p>
            <a:pPr marL="18288" indent="0">
              <a:buNone/>
            </a:pPr>
            <a:r>
              <a:rPr lang="en-US" sz="1900" dirty="0">
                <a:effectLst/>
              </a:rPr>
              <a:t>Sometimes they will be able to come up with a possible answer to their own question, and then other times they will not find what they need from visual evidence.  At this point students may look to each other, or work independently, to investigate further. </a:t>
            </a:r>
          </a:p>
          <a:p>
            <a:pPr marL="18288" indent="0">
              <a:buNone/>
            </a:pPr>
            <a:endParaRPr lang="en-US" sz="2800" dirty="0">
              <a:effectLst/>
            </a:endParaRPr>
          </a:p>
          <a:p>
            <a:endParaRPr lang="en-US" dirty="0"/>
          </a:p>
        </p:txBody>
      </p:sp>
      <p:sp>
        <p:nvSpPr>
          <p:cNvPr id="3" name="Title 2"/>
          <p:cNvSpPr>
            <a:spLocks noGrp="1"/>
          </p:cNvSpPr>
          <p:nvPr>
            <p:ph type="title"/>
          </p:nvPr>
        </p:nvSpPr>
        <p:spPr/>
        <p:txBody>
          <a:bodyPr/>
          <a:lstStyle/>
          <a:p>
            <a:pPr algn="r"/>
            <a:r>
              <a:rPr lang="en-US" dirty="0" smtClean="0">
                <a:solidFill>
                  <a:srgbClr val="FF6600"/>
                </a:solidFill>
              </a:rPr>
              <a:t>See, Wonder, Think</a:t>
            </a:r>
            <a:endParaRPr lang="en-US" dirty="0"/>
          </a:p>
        </p:txBody>
      </p:sp>
    </p:spTree>
    <p:extLst>
      <p:ext uri="{BB962C8B-B14F-4D97-AF65-F5344CB8AC3E}">
        <p14:creationId xmlns:p14="http://schemas.microsoft.com/office/powerpoint/2010/main" val="3807806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1183111"/>
            <a:ext cx="6096000" cy="3657599"/>
          </a:xfrm>
        </p:spPr>
        <p:txBody>
          <a:bodyPr>
            <a:noAutofit/>
          </a:bodyPr>
          <a:lstStyle/>
          <a:p>
            <a:pPr marL="18288" lvl="0" indent="0">
              <a:buNone/>
            </a:pPr>
            <a:r>
              <a:rPr lang="en-US" sz="1000" b="1" dirty="0" smtClean="0">
                <a:effectLst/>
              </a:rPr>
              <a:t>8</a:t>
            </a:r>
            <a:r>
              <a:rPr lang="en-US" sz="1000" b="1" dirty="0">
                <a:effectLst/>
              </a:rPr>
              <a:t>:30 – 9:00</a:t>
            </a:r>
            <a:r>
              <a:rPr lang="en-US" sz="1000" dirty="0">
                <a:effectLst/>
              </a:rPr>
              <a:t> </a:t>
            </a:r>
            <a:br>
              <a:rPr lang="en-US" sz="1000" dirty="0">
                <a:effectLst/>
              </a:rPr>
            </a:br>
            <a:r>
              <a:rPr lang="en-US" sz="1000" i="1" dirty="0">
                <a:effectLst/>
              </a:rPr>
              <a:t>Welcome! Settle in with coffee, tea, juice, and yogurt with fruit parfaits</a:t>
            </a:r>
            <a:r>
              <a:rPr lang="en-US" sz="1000" dirty="0">
                <a:effectLst/>
              </a:rPr>
              <a:t/>
            </a:r>
            <a:br>
              <a:rPr lang="en-US" sz="1000" dirty="0">
                <a:effectLst/>
              </a:rPr>
            </a:br>
            <a:r>
              <a:rPr lang="en-US" sz="1000" dirty="0" smtClean="0">
                <a:effectLst/>
              </a:rPr>
              <a:t/>
            </a:r>
            <a:br>
              <a:rPr lang="en-US" sz="1000" dirty="0" smtClean="0">
                <a:effectLst/>
              </a:rPr>
            </a:br>
            <a:r>
              <a:rPr lang="en-US" sz="1000" b="1" dirty="0" smtClean="0">
                <a:solidFill>
                  <a:srgbClr val="3366FF"/>
                </a:solidFill>
                <a:effectLst/>
              </a:rPr>
              <a:t>9</a:t>
            </a:r>
            <a:r>
              <a:rPr lang="en-US" sz="1000" b="1" dirty="0">
                <a:solidFill>
                  <a:srgbClr val="3366FF"/>
                </a:solidFill>
                <a:effectLst/>
              </a:rPr>
              <a:t>:00 – 9:20</a:t>
            </a:r>
            <a:r>
              <a:rPr lang="en-US" sz="1000" dirty="0">
                <a:solidFill>
                  <a:srgbClr val="3366FF"/>
                </a:solidFill>
                <a:effectLst/>
              </a:rPr>
              <a:t> </a:t>
            </a:r>
            <a:br>
              <a:rPr lang="en-US" sz="1000" dirty="0">
                <a:solidFill>
                  <a:srgbClr val="3366FF"/>
                </a:solidFill>
                <a:effectLst/>
              </a:rPr>
            </a:br>
            <a:r>
              <a:rPr lang="en-US" sz="1000" i="1" dirty="0">
                <a:solidFill>
                  <a:srgbClr val="3366FF"/>
                </a:solidFill>
                <a:effectLst/>
              </a:rPr>
              <a:t>Snapshot: The Day at a Glance</a:t>
            </a:r>
            <a:endParaRPr lang="en-US" sz="1000" dirty="0">
              <a:solidFill>
                <a:srgbClr val="3366FF"/>
              </a:solidFill>
              <a:effectLst/>
            </a:endParaRPr>
          </a:p>
          <a:p>
            <a:pPr marL="18288" indent="0">
              <a:buNone/>
            </a:pPr>
            <a:r>
              <a:rPr lang="en-US" sz="1000" b="1" dirty="0" smtClean="0">
                <a:solidFill>
                  <a:srgbClr val="3366FF"/>
                </a:solidFill>
                <a:effectLst/>
              </a:rPr>
              <a:t/>
            </a:r>
            <a:br>
              <a:rPr lang="en-US" sz="1000" b="1" dirty="0" smtClean="0">
                <a:solidFill>
                  <a:srgbClr val="3366FF"/>
                </a:solidFill>
                <a:effectLst/>
              </a:rPr>
            </a:br>
            <a:r>
              <a:rPr lang="en-US" sz="1000" b="1" dirty="0" smtClean="0">
                <a:solidFill>
                  <a:srgbClr val="3366FF"/>
                </a:solidFill>
                <a:effectLst/>
              </a:rPr>
              <a:t>9</a:t>
            </a:r>
            <a:r>
              <a:rPr lang="en-US" sz="1000" b="1" dirty="0">
                <a:solidFill>
                  <a:srgbClr val="3366FF"/>
                </a:solidFill>
                <a:effectLst/>
              </a:rPr>
              <a:t>:20 – 9:30</a:t>
            </a:r>
            <a:r>
              <a:rPr lang="en-US" sz="1000" dirty="0">
                <a:solidFill>
                  <a:srgbClr val="3366FF"/>
                </a:solidFill>
                <a:effectLst/>
              </a:rPr>
              <a:t> </a:t>
            </a:r>
            <a:br>
              <a:rPr lang="en-US" sz="1000" dirty="0">
                <a:solidFill>
                  <a:srgbClr val="3366FF"/>
                </a:solidFill>
                <a:effectLst/>
              </a:rPr>
            </a:br>
            <a:r>
              <a:rPr lang="en-US" sz="1000" i="1" dirty="0">
                <a:solidFill>
                  <a:srgbClr val="3366FF"/>
                </a:solidFill>
                <a:effectLst/>
              </a:rPr>
              <a:t>Assemble into Two Active Learning Groups</a:t>
            </a:r>
            <a:endParaRPr lang="en-US" sz="1000" dirty="0">
              <a:solidFill>
                <a:srgbClr val="3366FF"/>
              </a:solidFill>
              <a:effectLst/>
            </a:endParaRPr>
          </a:p>
          <a:p>
            <a:pPr marL="18288" indent="0">
              <a:buNone/>
            </a:pPr>
            <a:r>
              <a:rPr lang="en-US" sz="1000" b="1" dirty="0" smtClean="0">
                <a:solidFill>
                  <a:srgbClr val="3366FF"/>
                </a:solidFill>
                <a:effectLst/>
              </a:rPr>
              <a:t/>
            </a:r>
            <a:br>
              <a:rPr lang="en-US" sz="1000" b="1" dirty="0" smtClean="0">
                <a:solidFill>
                  <a:srgbClr val="3366FF"/>
                </a:solidFill>
                <a:effectLst/>
              </a:rPr>
            </a:br>
            <a:r>
              <a:rPr lang="en-US" sz="1000" b="1" dirty="0" smtClean="0">
                <a:solidFill>
                  <a:srgbClr val="3366FF"/>
                </a:solidFill>
                <a:effectLst/>
              </a:rPr>
              <a:t>9</a:t>
            </a:r>
            <a:r>
              <a:rPr lang="en-US" sz="1000" b="1" dirty="0">
                <a:solidFill>
                  <a:srgbClr val="3366FF"/>
                </a:solidFill>
                <a:effectLst/>
              </a:rPr>
              <a:t>:30 – 10:45</a:t>
            </a:r>
            <a:r>
              <a:rPr lang="en-US" sz="1000" dirty="0">
                <a:solidFill>
                  <a:srgbClr val="3366FF"/>
                </a:solidFill>
                <a:effectLst/>
              </a:rPr>
              <a:t> </a:t>
            </a:r>
            <a:br>
              <a:rPr lang="en-US" sz="1000" dirty="0">
                <a:solidFill>
                  <a:srgbClr val="3366FF"/>
                </a:solidFill>
                <a:effectLst/>
              </a:rPr>
            </a:br>
            <a:r>
              <a:rPr lang="en-US" sz="1000" i="1" dirty="0">
                <a:solidFill>
                  <a:srgbClr val="3366FF"/>
                </a:solidFill>
                <a:effectLst/>
              </a:rPr>
              <a:t>Artful Thinking (with Group 1)</a:t>
            </a:r>
            <a:br>
              <a:rPr lang="en-US" sz="1000" i="1" dirty="0">
                <a:solidFill>
                  <a:srgbClr val="3366FF"/>
                </a:solidFill>
                <a:effectLst/>
              </a:rPr>
            </a:br>
            <a:r>
              <a:rPr lang="en-US" sz="1000" dirty="0">
                <a:solidFill>
                  <a:srgbClr val="3366FF"/>
                </a:solidFill>
                <a:effectLst/>
              </a:rPr>
              <a:t>GROUPS ROTATE/Bio Break 10:45 -11:00</a:t>
            </a:r>
          </a:p>
          <a:p>
            <a:pPr marL="18288" indent="0">
              <a:buNone/>
            </a:pPr>
            <a:r>
              <a:rPr lang="en-US" sz="1000" b="1" dirty="0" smtClean="0">
                <a:solidFill>
                  <a:srgbClr val="3366FF"/>
                </a:solidFill>
                <a:effectLst/>
              </a:rPr>
              <a:t/>
            </a:r>
            <a:br>
              <a:rPr lang="en-US" sz="1000" b="1" dirty="0" smtClean="0">
                <a:solidFill>
                  <a:srgbClr val="3366FF"/>
                </a:solidFill>
                <a:effectLst/>
              </a:rPr>
            </a:br>
            <a:r>
              <a:rPr lang="en-US" sz="1000" b="1" dirty="0" smtClean="0">
                <a:solidFill>
                  <a:srgbClr val="3366FF"/>
                </a:solidFill>
                <a:effectLst/>
              </a:rPr>
              <a:t>11</a:t>
            </a:r>
            <a:r>
              <a:rPr lang="en-US" sz="1000" b="1" dirty="0">
                <a:solidFill>
                  <a:srgbClr val="3366FF"/>
                </a:solidFill>
                <a:effectLst/>
              </a:rPr>
              <a:t>:00 – 11:45</a:t>
            </a:r>
            <a:r>
              <a:rPr lang="en-US" sz="1000" dirty="0">
                <a:solidFill>
                  <a:srgbClr val="3366FF"/>
                </a:solidFill>
                <a:effectLst/>
              </a:rPr>
              <a:t/>
            </a:r>
            <a:br>
              <a:rPr lang="en-US" sz="1000" dirty="0">
                <a:solidFill>
                  <a:srgbClr val="3366FF"/>
                </a:solidFill>
                <a:effectLst/>
              </a:rPr>
            </a:br>
            <a:r>
              <a:rPr lang="en-US" sz="1000" i="1" dirty="0">
                <a:solidFill>
                  <a:srgbClr val="3366FF"/>
                </a:solidFill>
                <a:effectLst/>
              </a:rPr>
              <a:t>Visible Learning (with Group </a:t>
            </a:r>
            <a:r>
              <a:rPr lang="en-US" sz="1000" i="1" dirty="0" smtClean="0">
                <a:solidFill>
                  <a:srgbClr val="3366FF"/>
                </a:solidFill>
                <a:effectLst/>
              </a:rPr>
              <a:t>1)</a:t>
            </a:r>
            <a:endParaRPr lang="en-US" sz="1000" dirty="0">
              <a:solidFill>
                <a:srgbClr val="3366FF"/>
              </a:solidFill>
              <a:effectLst/>
            </a:endParaRPr>
          </a:p>
          <a:p>
            <a:pPr marL="18288" indent="0">
              <a:buNone/>
            </a:pPr>
            <a:r>
              <a:rPr lang="en-US" sz="1000" b="1" dirty="0" smtClean="0">
                <a:solidFill>
                  <a:srgbClr val="3366FF"/>
                </a:solidFill>
                <a:effectLst/>
              </a:rPr>
              <a:t/>
            </a:r>
            <a:br>
              <a:rPr lang="en-US" sz="1000" b="1" dirty="0" smtClean="0">
                <a:solidFill>
                  <a:srgbClr val="3366FF"/>
                </a:solidFill>
                <a:effectLst/>
              </a:rPr>
            </a:br>
            <a:r>
              <a:rPr lang="en-US" sz="1000" b="1" dirty="0" smtClean="0">
                <a:solidFill>
                  <a:srgbClr val="3366FF"/>
                </a:solidFill>
                <a:effectLst/>
              </a:rPr>
              <a:t>11</a:t>
            </a:r>
            <a:r>
              <a:rPr lang="en-US" sz="1000" b="1" dirty="0">
                <a:solidFill>
                  <a:srgbClr val="3366FF"/>
                </a:solidFill>
                <a:effectLst/>
              </a:rPr>
              <a:t>:45 – 12:15</a:t>
            </a:r>
            <a:r>
              <a:rPr lang="en-US" sz="1000" dirty="0">
                <a:solidFill>
                  <a:srgbClr val="3366FF"/>
                </a:solidFill>
                <a:effectLst/>
              </a:rPr>
              <a:t> </a:t>
            </a:r>
            <a:br>
              <a:rPr lang="en-US" sz="1000" dirty="0">
                <a:solidFill>
                  <a:srgbClr val="3366FF"/>
                </a:solidFill>
                <a:effectLst/>
              </a:rPr>
            </a:br>
            <a:r>
              <a:rPr lang="en-US" sz="1000" i="1" dirty="0">
                <a:solidFill>
                  <a:srgbClr val="3366FF"/>
                </a:solidFill>
                <a:effectLst/>
              </a:rPr>
              <a:t>Regroup and Recap: Highlights of the Morning, Caiman Hall</a:t>
            </a:r>
            <a:r>
              <a:rPr lang="en-US" sz="1000" dirty="0">
                <a:solidFill>
                  <a:srgbClr val="3366FF"/>
                </a:solidFill>
                <a:effectLst/>
              </a:rPr>
              <a:t/>
            </a:r>
            <a:br>
              <a:rPr lang="en-US" sz="1000" dirty="0">
                <a:solidFill>
                  <a:srgbClr val="3366FF"/>
                </a:solidFill>
                <a:effectLst/>
              </a:rPr>
            </a:br>
            <a:r>
              <a:rPr lang="en-US" sz="1000" dirty="0" smtClean="0">
                <a:solidFill>
                  <a:srgbClr val="3366FF"/>
                </a:solidFill>
                <a:effectLst/>
              </a:rPr>
              <a:t/>
            </a:r>
            <a:br>
              <a:rPr lang="en-US" sz="1000" dirty="0" smtClean="0">
                <a:solidFill>
                  <a:srgbClr val="3366FF"/>
                </a:solidFill>
                <a:effectLst/>
              </a:rPr>
            </a:br>
            <a:r>
              <a:rPr lang="en-US" sz="1000" b="1" dirty="0" smtClean="0">
                <a:solidFill>
                  <a:srgbClr val="3366FF"/>
                </a:solidFill>
                <a:effectLst/>
              </a:rPr>
              <a:t>12</a:t>
            </a:r>
            <a:r>
              <a:rPr lang="en-US" sz="1000" b="1" dirty="0">
                <a:solidFill>
                  <a:srgbClr val="3366FF"/>
                </a:solidFill>
                <a:effectLst/>
              </a:rPr>
              <a:t>:15 – 1:00</a:t>
            </a:r>
            <a:r>
              <a:rPr lang="en-US" sz="1000" dirty="0">
                <a:solidFill>
                  <a:srgbClr val="3366FF"/>
                </a:solidFill>
                <a:effectLst/>
              </a:rPr>
              <a:t> </a:t>
            </a:r>
            <a:br>
              <a:rPr lang="en-US" sz="1000" dirty="0">
                <a:solidFill>
                  <a:srgbClr val="3366FF"/>
                </a:solidFill>
                <a:effectLst/>
              </a:rPr>
            </a:br>
            <a:r>
              <a:rPr lang="en-US" sz="1000" i="1" dirty="0">
                <a:solidFill>
                  <a:srgbClr val="3366FF"/>
                </a:solidFill>
                <a:effectLst/>
              </a:rPr>
              <a:t>Hosted </a:t>
            </a:r>
            <a:r>
              <a:rPr lang="en-US" sz="1000" i="1" dirty="0" smtClean="0">
                <a:solidFill>
                  <a:srgbClr val="3366FF"/>
                </a:solidFill>
                <a:effectLst/>
              </a:rPr>
              <a:t>Soup, Salad, &amp; Sandwich </a:t>
            </a:r>
            <a:r>
              <a:rPr lang="en-US" sz="1000" i="1" dirty="0">
                <a:solidFill>
                  <a:srgbClr val="3366FF"/>
                </a:solidFill>
                <a:effectLst/>
              </a:rPr>
              <a:t>Bar Lunch in Caiman Hall</a:t>
            </a:r>
            <a:r>
              <a:rPr lang="en-US" sz="1000" dirty="0">
                <a:solidFill>
                  <a:srgbClr val="3366FF"/>
                </a:solidFill>
                <a:effectLst/>
              </a:rPr>
              <a:t/>
            </a:r>
            <a:br>
              <a:rPr lang="en-US" sz="1000" dirty="0">
                <a:solidFill>
                  <a:srgbClr val="3366FF"/>
                </a:solidFill>
                <a:effectLst/>
              </a:rPr>
            </a:br>
            <a:r>
              <a:rPr lang="en-US" sz="1000" dirty="0" smtClean="0">
                <a:solidFill>
                  <a:srgbClr val="3366FF"/>
                </a:solidFill>
                <a:effectLst/>
              </a:rPr>
              <a:t/>
            </a:r>
            <a:br>
              <a:rPr lang="en-US" sz="1000" dirty="0" smtClean="0">
                <a:solidFill>
                  <a:srgbClr val="3366FF"/>
                </a:solidFill>
                <a:effectLst/>
              </a:rPr>
            </a:br>
            <a:r>
              <a:rPr lang="en-US" sz="1000" b="1" dirty="0" smtClean="0">
                <a:solidFill>
                  <a:srgbClr val="3366FF"/>
                </a:solidFill>
                <a:effectLst/>
              </a:rPr>
              <a:t>1</a:t>
            </a:r>
            <a:r>
              <a:rPr lang="en-US" sz="1000" b="1" dirty="0">
                <a:solidFill>
                  <a:srgbClr val="3366FF"/>
                </a:solidFill>
                <a:effectLst/>
              </a:rPr>
              <a:t>:00 – 2:00</a:t>
            </a:r>
            <a:r>
              <a:rPr lang="en-US" sz="1000" dirty="0">
                <a:solidFill>
                  <a:srgbClr val="3366FF"/>
                </a:solidFill>
                <a:effectLst/>
              </a:rPr>
              <a:t/>
            </a:r>
            <a:br>
              <a:rPr lang="en-US" sz="1000" dirty="0">
                <a:solidFill>
                  <a:srgbClr val="3366FF"/>
                </a:solidFill>
                <a:effectLst/>
              </a:rPr>
            </a:br>
            <a:r>
              <a:rPr lang="en-US" sz="1000" i="1" dirty="0">
                <a:solidFill>
                  <a:srgbClr val="3366FF"/>
                </a:solidFill>
                <a:effectLst/>
              </a:rPr>
              <a:t>Interdisciplinary Magic: </a:t>
            </a:r>
            <a:br>
              <a:rPr lang="en-US" sz="1000" i="1" dirty="0">
                <a:solidFill>
                  <a:srgbClr val="3366FF"/>
                </a:solidFill>
                <a:effectLst/>
              </a:rPr>
            </a:br>
            <a:r>
              <a:rPr lang="en-US" sz="1000" i="1" dirty="0">
                <a:solidFill>
                  <a:srgbClr val="3366FF"/>
                </a:solidFill>
                <a:effectLst/>
              </a:rPr>
              <a:t>The Balance Between Dependence and Interdependence</a:t>
            </a:r>
            <a:r>
              <a:rPr lang="en-US" sz="1000" dirty="0">
                <a:solidFill>
                  <a:srgbClr val="3366FF"/>
                </a:solidFill>
                <a:effectLst/>
              </a:rPr>
              <a:t> (VAPA Room)</a:t>
            </a:r>
          </a:p>
          <a:p>
            <a:pPr marL="18288" indent="0">
              <a:buNone/>
            </a:pPr>
            <a:r>
              <a:rPr lang="en-US" sz="1000" b="1" dirty="0" smtClean="0">
                <a:solidFill>
                  <a:srgbClr val="3366FF"/>
                </a:solidFill>
                <a:effectLst/>
              </a:rPr>
              <a:t/>
            </a:r>
            <a:br>
              <a:rPr lang="en-US" sz="1000" b="1" dirty="0" smtClean="0">
                <a:solidFill>
                  <a:srgbClr val="3366FF"/>
                </a:solidFill>
                <a:effectLst/>
              </a:rPr>
            </a:br>
            <a:r>
              <a:rPr lang="en-US" sz="1000" b="1" dirty="0" smtClean="0">
                <a:solidFill>
                  <a:srgbClr val="3366FF"/>
                </a:solidFill>
                <a:effectLst/>
              </a:rPr>
              <a:t>2</a:t>
            </a:r>
            <a:r>
              <a:rPr lang="en-US" sz="1000" b="1" dirty="0">
                <a:solidFill>
                  <a:srgbClr val="3366FF"/>
                </a:solidFill>
                <a:effectLst/>
              </a:rPr>
              <a:t>:00 – 3:00</a:t>
            </a:r>
            <a:r>
              <a:rPr lang="en-US" sz="1000" dirty="0">
                <a:solidFill>
                  <a:srgbClr val="3366FF"/>
                </a:solidFill>
                <a:effectLst/>
              </a:rPr>
              <a:t/>
            </a:r>
            <a:br>
              <a:rPr lang="en-US" sz="1000" dirty="0">
                <a:solidFill>
                  <a:srgbClr val="3366FF"/>
                </a:solidFill>
                <a:effectLst/>
              </a:rPr>
            </a:br>
            <a:r>
              <a:rPr lang="en-US" sz="1000" dirty="0">
                <a:solidFill>
                  <a:srgbClr val="3366FF"/>
                </a:solidFill>
                <a:effectLst/>
              </a:rPr>
              <a:t> </a:t>
            </a:r>
            <a:r>
              <a:rPr lang="en-US" sz="1000" i="1" dirty="0">
                <a:solidFill>
                  <a:srgbClr val="3366FF"/>
                </a:solidFill>
                <a:effectLst/>
              </a:rPr>
              <a:t>Four Keys to Coaching Conversations with </a:t>
            </a:r>
            <a:r>
              <a:rPr lang="en-US" sz="1000" i="1" dirty="0" smtClean="0">
                <a:solidFill>
                  <a:srgbClr val="3366FF"/>
                </a:solidFill>
                <a:effectLst/>
              </a:rPr>
              <a:t>Confidence </a:t>
            </a:r>
            <a:r>
              <a:rPr lang="en-US" sz="1000" dirty="0" smtClean="0">
                <a:solidFill>
                  <a:srgbClr val="3366FF"/>
                </a:solidFill>
                <a:effectLst/>
              </a:rPr>
              <a:t>(Caiman Hall, all)</a:t>
            </a:r>
            <a:endParaRPr lang="en-US" sz="1000" dirty="0">
              <a:solidFill>
                <a:srgbClr val="3366FF"/>
              </a:solidFill>
              <a:effectLst/>
            </a:endParaRPr>
          </a:p>
          <a:p>
            <a:pPr marL="18288" indent="0">
              <a:buNone/>
            </a:pPr>
            <a:r>
              <a:rPr lang="en-US" sz="1000" b="1" dirty="0" smtClean="0">
                <a:solidFill>
                  <a:srgbClr val="3366FF"/>
                </a:solidFill>
                <a:effectLst/>
              </a:rPr>
              <a:t/>
            </a:r>
            <a:br>
              <a:rPr lang="en-US" sz="1000" b="1" dirty="0" smtClean="0">
                <a:solidFill>
                  <a:srgbClr val="3366FF"/>
                </a:solidFill>
                <a:effectLst/>
              </a:rPr>
            </a:br>
            <a:r>
              <a:rPr lang="en-US" sz="1000" b="1" dirty="0" smtClean="0">
                <a:solidFill>
                  <a:srgbClr val="3366FF"/>
                </a:solidFill>
                <a:effectLst/>
              </a:rPr>
              <a:t>3</a:t>
            </a:r>
            <a:r>
              <a:rPr lang="en-US" sz="1000" b="1" dirty="0">
                <a:solidFill>
                  <a:srgbClr val="3366FF"/>
                </a:solidFill>
                <a:effectLst/>
              </a:rPr>
              <a:t>:00 – 3:30</a:t>
            </a:r>
            <a:r>
              <a:rPr lang="en-US" sz="1000" dirty="0">
                <a:solidFill>
                  <a:srgbClr val="3366FF"/>
                </a:solidFill>
                <a:effectLst/>
              </a:rPr>
              <a:t/>
            </a:r>
            <a:br>
              <a:rPr lang="en-US" sz="1000" dirty="0">
                <a:solidFill>
                  <a:srgbClr val="3366FF"/>
                </a:solidFill>
                <a:effectLst/>
              </a:rPr>
            </a:br>
            <a:r>
              <a:rPr lang="en-US" sz="1000" i="1" dirty="0">
                <a:solidFill>
                  <a:srgbClr val="3366FF"/>
                </a:solidFill>
                <a:effectLst/>
              </a:rPr>
              <a:t>Recap and Rewind: Coaching 1-2-3 &amp; Closing </a:t>
            </a:r>
            <a:r>
              <a:rPr lang="en-US" sz="1000" i="1" dirty="0" smtClean="0">
                <a:solidFill>
                  <a:srgbClr val="3366FF"/>
                </a:solidFill>
                <a:effectLst/>
              </a:rPr>
              <a:t>Activity </a:t>
            </a:r>
            <a:r>
              <a:rPr lang="en-US" sz="1000" dirty="0" smtClean="0">
                <a:solidFill>
                  <a:srgbClr val="3366FF"/>
                </a:solidFill>
                <a:effectLst/>
              </a:rPr>
              <a:t>(</a:t>
            </a:r>
            <a:r>
              <a:rPr lang="en-US" sz="1000" dirty="0">
                <a:solidFill>
                  <a:srgbClr val="3366FF"/>
                </a:solidFill>
                <a:effectLst/>
              </a:rPr>
              <a:t>Caiman Hall, all)</a:t>
            </a:r>
          </a:p>
          <a:p>
            <a:pPr marL="18288" indent="0">
              <a:buNone/>
            </a:pPr>
            <a:endParaRPr lang="en-US" sz="1000" dirty="0">
              <a:solidFill>
                <a:srgbClr val="3366FF"/>
              </a:solidFill>
              <a:effectLst/>
            </a:endParaRPr>
          </a:p>
        </p:txBody>
      </p:sp>
      <p:sp>
        <p:nvSpPr>
          <p:cNvPr id="3" name="Title 2"/>
          <p:cNvSpPr>
            <a:spLocks noGrp="1"/>
          </p:cNvSpPr>
          <p:nvPr>
            <p:ph type="title"/>
          </p:nvPr>
        </p:nvSpPr>
        <p:spPr>
          <a:xfrm>
            <a:off x="772961" y="5484969"/>
            <a:ext cx="7543800" cy="914400"/>
          </a:xfrm>
        </p:spPr>
        <p:txBody>
          <a:bodyPr/>
          <a:lstStyle/>
          <a:p>
            <a:pPr algn="r"/>
            <a:r>
              <a:rPr lang="en-US" dirty="0" smtClean="0">
                <a:solidFill>
                  <a:srgbClr val="FF6600"/>
                </a:solidFill>
              </a:rPr>
              <a:t>A G E N D A</a:t>
            </a:r>
            <a:endParaRPr lang="en-US" dirty="0">
              <a:solidFill>
                <a:srgbClr val="FF6600"/>
              </a:solidFill>
            </a:endParaRPr>
          </a:p>
        </p:txBody>
      </p:sp>
      <p:sp>
        <p:nvSpPr>
          <p:cNvPr id="4" name="TextBox 3"/>
          <p:cNvSpPr txBox="1"/>
          <p:nvPr/>
        </p:nvSpPr>
        <p:spPr>
          <a:xfrm>
            <a:off x="1576359" y="159971"/>
            <a:ext cx="538738" cy="923330"/>
          </a:xfrm>
          <a:prstGeom prst="rect">
            <a:avLst/>
          </a:prstGeom>
          <a:noFill/>
        </p:spPr>
        <p:txBody>
          <a:bodyPr wrap="square" rtlCol="0">
            <a:spAutoFit/>
          </a:bodyPr>
          <a:lstStyle/>
          <a:p>
            <a:r>
              <a:rPr lang="en-US" sz="5400" dirty="0" smtClean="0"/>
              <a:t>{</a:t>
            </a:r>
            <a:endParaRPr lang="en-US" sz="5400" dirty="0"/>
          </a:p>
        </p:txBody>
      </p:sp>
    </p:spTree>
    <p:extLst>
      <p:ext uri="{BB962C8B-B14F-4D97-AF65-F5344CB8AC3E}">
        <p14:creationId xmlns:p14="http://schemas.microsoft.com/office/powerpoint/2010/main" val="2465678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diana:Desktop:Pyramids in Giza.jpg"/>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2418717" cy="1949605"/>
          </a:xfrm>
          <a:prstGeom prst="rect">
            <a:avLst/>
          </a:prstGeom>
          <a:noFill/>
          <a:ln>
            <a:noFill/>
          </a:ln>
        </p:spPr>
      </p:pic>
      <p:pic>
        <p:nvPicPr>
          <p:cNvPr id="5" name="Picture 4" descr="Macintosh HD:Users:diana:Desktop: hanging gardens of Babylon.jpg"/>
          <p:cNvPicPr/>
          <p:nvPr/>
        </p:nvPicPr>
        <p:blipFill>
          <a:blip r:embed="rId4">
            <a:extLst>
              <a:ext uri="{28A0092B-C50C-407E-A947-70E740481C1C}">
                <a14:useLocalDpi xmlns:a14="http://schemas.microsoft.com/office/drawing/2010/main" val="0"/>
              </a:ext>
            </a:extLst>
          </a:blip>
          <a:srcRect/>
          <a:stretch>
            <a:fillRect/>
          </a:stretch>
        </p:blipFill>
        <p:spPr bwMode="auto">
          <a:xfrm>
            <a:off x="2418716" y="0"/>
            <a:ext cx="2479814" cy="1949604"/>
          </a:xfrm>
          <a:prstGeom prst="rect">
            <a:avLst/>
          </a:prstGeom>
          <a:noFill/>
          <a:ln>
            <a:noFill/>
          </a:ln>
        </p:spPr>
      </p:pic>
      <p:pic>
        <p:nvPicPr>
          <p:cNvPr id="6" name="Picture 5" descr="Macintosh HD:Users:diana:Desktop:Temple of Zeus.jpg"/>
          <p:cNvPicPr/>
          <p:nvPr/>
        </p:nvPicPr>
        <p:blipFill>
          <a:blip r:embed="rId5">
            <a:extLst>
              <a:ext uri="{28A0092B-C50C-407E-A947-70E740481C1C}">
                <a14:useLocalDpi xmlns:a14="http://schemas.microsoft.com/office/drawing/2010/main" val="0"/>
              </a:ext>
            </a:extLst>
          </a:blip>
          <a:srcRect/>
          <a:stretch>
            <a:fillRect/>
          </a:stretch>
        </p:blipFill>
        <p:spPr bwMode="auto">
          <a:xfrm>
            <a:off x="4898531" y="0"/>
            <a:ext cx="2252456" cy="1949605"/>
          </a:xfrm>
          <a:prstGeom prst="rect">
            <a:avLst/>
          </a:prstGeom>
          <a:noFill/>
          <a:ln>
            <a:noFill/>
          </a:ln>
        </p:spPr>
      </p:pic>
      <p:pic>
        <p:nvPicPr>
          <p:cNvPr id="7" name="Picture 6" descr="Macintosh HD:Users:diana:Desktop:Temple of Artemis in Ephesus.jpg"/>
          <p:cNvPicPr/>
          <p:nvPr/>
        </p:nvPicPr>
        <p:blipFill>
          <a:blip r:embed="rId6">
            <a:extLst>
              <a:ext uri="{28A0092B-C50C-407E-A947-70E740481C1C}">
                <a14:useLocalDpi xmlns:a14="http://schemas.microsoft.com/office/drawing/2010/main" val="0"/>
              </a:ext>
            </a:extLst>
          </a:blip>
          <a:srcRect/>
          <a:stretch>
            <a:fillRect/>
          </a:stretch>
        </p:blipFill>
        <p:spPr bwMode="auto">
          <a:xfrm>
            <a:off x="6786965" y="0"/>
            <a:ext cx="2357035" cy="1949604"/>
          </a:xfrm>
          <a:prstGeom prst="rect">
            <a:avLst/>
          </a:prstGeom>
          <a:noFill/>
          <a:ln>
            <a:noFill/>
          </a:ln>
        </p:spPr>
      </p:pic>
      <p:pic>
        <p:nvPicPr>
          <p:cNvPr id="8" name="Picture 7" descr="Macintosh HD:Users:diana:Desktop:Mausoleum at Halicarnassus.jpg"/>
          <p:cNvPicPr/>
          <p:nvPr/>
        </p:nvPicPr>
        <p:blipFill>
          <a:blip r:embed="rId7">
            <a:extLst>
              <a:ext uri="{28A0092B-C50C-407E-A947-70E740481C1C}">
                <a14:useLocalDpi xmlns:a14="http://schemas.microsoft.com/office/drawing/2010/main" val="0"/>
              </a:ext>
            </a:extLst>
          </a:blip>
          <a:srcRect/>
          <a:stretch>
            <a:fillRect/>
          </a:stretch>
        </p:blipFill>
        <p:spPr bwMode="auto">
          <a:xfrm>
            <a:off x="-1" y="1949604"/>
            <a:ext cx="2418717" cy="1901069"/>
          </a:xfrm>
          <a:prstGeom prst="rect">
            <a:avLst/>
          </a:prstGeom>
          <a:noFill/>
          <a:ln>
            <a:noFill/>
          </a:ln>
        </p:spPr>
      </p:pic>
      <p:pic>
        <p:nvPicPr>
          <p:cNvPr id="9" name="Picture 8" descr="Macintosh HD:Users:diana:Desktop:Colossus of Rhodes.jpg"/>
          <p:cNvPicPr/>
          <p:nvPr/>
        </p:nvPicPr>
        <p:blipFill>
          <a:blip r:embed="rId8">
            <a:extLst>
              <a:ext uri="{28A0092B-C50C-407E-A947-70E740481C1C}">
                <a14:useLocalDpi xmlns:a14="http://schemas.microsoft.com/office/drawing/2010/main" val="0"/>
              </a:ext>
            </a:extLst>
          </a:blip>
          <a:srcRect/>
          <a:stretch>
            <a:fillRect/>
          </a:stretch>
        </p:blipFill>
        <p:spPr bwMode="auto">
          <a:xfrm>
            <a:off x="2418717" y="1949604"/>
            <a:ext cx="2479813" cy="1901069"/>
          </a:xfrm>
          <a:prstGeom prst="rect">
            <a:avLst/>
          </a:prstGeom>
          <a:noFill/>
          <a:ln>
            <a:noFill/>
          </a:ln>
        </p:spPr>
      </p:pic>
      <p:pic>
        <p:nvPicPr>
          <p:cNvPr id="11" name="Picture 10" descr="Macintosh HD:Users:diana:Desktop:The Treasury at Petra.jpg"/>
          <p:cNvPicPr/>
          <p:nvPr/>
        </p:nvPicPr>
        <p:blipFill>
          <a:blip r:embed="rId9">
            <a:extLst>
              <a:ext uri="{28A0092B-C50C-407E-A947-70E740481C1C}">
                <a14:useLocalDpi xmlns:a14="http://schemas.microsoft.com/office/drawing/2010/main" val="0"/>
              </a:ext>
            </a:extLst>
          </a:blip>
          <a:srcRect/>
          <a:stretch>
            <a:fillRect/>
          </a:stretch>
        </p:blipFill>
        <p:spPr bwMode="auto">
          <a:xfrm>
            <a:off x="7005378" y="1949605"/>
            <a:ext cx="2138622" cy="1901068"/>
          </a:xfrm>
          <a:prstGeom prst="rect">
            <a:avLst/>
          </a:prstGeom>
          <a:noFill/>
          <a:ln>
            <a:noFill/>
          </a:ln>
        </p:spPr>
      </p:pic>
      <p:pic>
        <p:nvPicPr>
          <p:cNvPr id="10" name="Picture 9" descr="Macintosh HD:Users:diana:Desktop:AlexandriaLighthouse.png"/>
          <p:cNvPicPr/>
          <p:nvPr/>
        </p:nvPicPr>
        <p:blipFill>
          <a:blip r:embed="rId10">
            <a:extLst>
              <a:ext uri="{28A0092B-C50C-407E-A947-70E740481C1C}">
                <a14:useLocalDpi xmlns:a14="http://schemas.microsoft.com/office/drawing/2010/main" val="0"/>
              </a:ext>
            </a:extLst>
          </a:blip>
          <a:srcRect/>
          <a:stretch>
            <a:fillRect/>
          </a:stretch>
        </p:blipFill>
        <p:spPr bwMode="auto">
          <a:xfrm>
            <a:off x="4882354" y="1949604"/>
            <a:ext cx="2438509" cy="1901069"/>
          </a:xfrm>
          <a:prstGeom prst="rect">
            <a:avLst/>
          </a:prstGeom>
          <a:noFill/>
          <a:ln>
            <a:noFill/>
          </a:ln>
        </p:spPr>
      </p:pic>
      <p:pic>
        <p:nvPicPr>
          <p:cNvPr id="12" name="Picture 11" descr="Macintosh HD:Users:diana:Desktop:Machu Picchu – Peru.jpg"/>
          <p:cNvPicPr/>
          <p:nvPr/>
        </p:nvPicPr>
        <p:blipFill>
          <a:blip r:embed="rId11">
            <a:extLst>
              <a:ext uri="{28A0092B-C50C-407E-A947-70E740481C1C}">
                <a14:useLocalDpi xmlns:a14="http://schemas.microsoft.com/office/drawing/2010/main" val="0"/>
              </a:ext>
            </a:extLst>
          </a:blip>
          <a:srcRect/>
          <a:stretch>
            <a:fillRect/>
          </a:stretch>
        </p:blipFill>
        <p:spPr bwMode="auto">
          <a:xfrm>
            <a:off x="-2" y="3850672"/>
            <a:ext cx="2418717" cy="1901067"/>
          </a:xfrm>
          <a:prstGeom prst="rect">
            <a:avLst/>
          </a:prstGeom>
          <a:noFill/>
          <a:ln>
            <a:noFill/>
          </a:ln>
        </p:spPr>
      </p:pic>
      <p:pic>
        <p:nvPicPr>
          <p:cNvPr id="13" name="Picture 12" descr="Macintosh HD:Users:diana:Desktop:The Colosseum in Rome.jpg"/>
          <p:cNvPicPr/>
          <p:nvPr/>
        </p:nvPicPr>
        <p:blipFill>
          <a:blip r:embed="rId12">
            <a:extLst>
              <a:ext uri="{28A0092B-C50C-407E-A947-70E740481C1C}">
                <a14:useLocalDpi xmlns:a14="http://schemas.microsoft.com/office/drawing/2010/main" val="0"/>
              </a:ext>
            </a:extLst>
          </a:blip>
          <a:srcRect/>
          <a:stretch>
            <a:fillRect/>
          </a:stretch>
        </p:blipFill>
        <p:spPr bwMode="auto">
          <a:xfrm>
            <a:off x="2418715" y="3850672"/>
            <a:ext cx="1981892" cy="1901067"/>
          </a:xfrm>
          <a:prstGeom prst="rect">
            <a:avLst/>
          </a:prstGeom>
          <a:noFill/>
          <a:ln>
            <a:noFill/>
          </a:ln>
        </p:spPr>
      </p:pic>
      <p:pic>
        <p:nvPicPr>
          <p:cNvPr id="14" name="Picture 13" descr="Macintosh HD:Users:diana:Desktop:Great wall of China.jpg"/>
          <p:cNvPicPr/>
          <p:nvPr/>
        </p:nvPicPr>
        <p:blipFill>
          <a:blip r:embed="rId13">
            <a:extLst>
              <a:ext uri="{28A0092B-C50C-407E-A947-70E740481C1C}">
                <a14:useLocalDpi xmlns:a14="http://schemas.microsoft.com/office/drawing/2010/main" val="0"/>
              </a:ext>
            </a:extLst>
          </a:blip>
          <a:srcRect/>
          <a:stretch>
            <a:fillRect/>
          </a:stretch>
        </p:blipFill>
        <p:spPr bwMode="auto">
          <a:xfrm>
            <a:off x="4400606" y="3850672"/>
            <a:ext cx="2499609" cy="1901067"/>
          </a:xfrm>
          <a:prstGeom prst="rect">
            <a:avLst/>
          </a:prstGeom>
          <a:noFill/>
          <a:ln>
            <a:noFill/>
          </a:ln>
        </p:spPr>
      </p:pic>
      <p:pic>
        <p:nvPicPr>
          <p:cNvPr id="15" name="Picture 14" descr="Macintosh HD:Users:diana:Desktop:The Statue of Jesus in Rio.jpg"/>
          <p:cNvPicPr/>
          <p:nvPr/>
        </p:nvPicPr>
        <p:blipFill>
          <a:blip r:embed="rId14">
            <a:extLst>
              <a:ext uri="{28A0092B-C50C-407E-A947-70E740481C1C}">
                <a14:useLocalDpi xmlns:a14="http://schemas.microsoft.com/office/drawing/2010/main" val="0"/>
              </a:ext>
            </a:extLst>
          </a:blip>
          <a:srcRect/>
          <a:stretch>
            <a:fillRect/>
          </a:stretch>
        </p:blipFill>
        <p:spPr bwMode="auto">
          <a:xfrm>
            <a:off x="6900214" y="3850673"/>
            <a:ext cx="2243786" cy="1901066"/>
          </a:xfrm>
          <a:prstGeom prst="rect">
            <a:avLst/>
          </a:prstGeom>
          <a:noFill/>
          <a:ln>
            <a:noFill/>
          </a:ln>
        </p:spPr>
      </p:pic>
      <p:pic>
        <p:nvPicPr>
          <p:cNvPr id="16" name="Picture 15" descr="Macintosh HD:Users:diana:Desktop:Chichen Itza, Mexico – The Mayan city.jpg"/>
          <p:cNvPicPr/>
          <p:nvPr/>
        </p:nvPicPr>
        <p:blipFill>
          <a:blip r:embed="rId15">
            <a:extLst>
              <a:ext uri="{28A0092B-C50C-407E-A947-70E740481C1C}">
                <a14:useLocalDpi xmlns:a14="http://schemas.microsoft.com/office/drawing/2010/main" val="0"/>
              </a:ext>
            </a:extLst>
          </a:blip>
          <a:srcRect/>
          <a:stretch>
            <a:fillRect/>
          </a:stretch>
        </p:blipFill>
        <p:spPr bwMode="auto">
          <a:xfrm>
            <a:off x="1769477" y="3446188"/>
            <a:ext cx="1298479" cy="1106261"/>
          </a:xfrm>
          <a:prstGeom prst="rect">
            <a:avLst/>
          </a:prstGeom>
          <a:noFill/>
          <a:ln>
            <a:noFill/>
          </a:ln>
        </p:spPr>
      </p:pic>
      <p:pic>
        <p:nvPicPr>
          <p:cNvPr id="17" name="Picture 16" descr="Macintosh HD:Users:diana:Desktop:The Taj Mahal –India.jpg"/>
          <p:cNvPicPr/>
          <p:nvPr/>
        </p:nvPicPr>
        <p:blipFill>
          <a:blip r:embed="rId16">
            <a:extLst>
              <a:ext uri="{28A0092B-C50C-407E-A947-70E740481C1C}">
                <a14:useLocalDpi xmlns:a14="http://schemas.microsoft.com/office/drawing/2010/main" val="0"/>
              </a:ext>
            </a:extLst>
          </a:blip>
          <a:srcRect/>
          <a:stretch>
            <a:fillRect/>
          </a:stretch>
        </p:blipFill>
        <p:spPr bwMode="auto">
          <a:xfrm>
            <a:off x="6333963" y="1325996"/>
            <a:ext cx="1634048" cy="1247216"/>
          </a:xfrm>
          <a:prstGeom prst="rect">
            <a:avLst/>
          </a:prstGeom>
          <a:noFill/>
          <a:ln>
            <a:noFill/>
          </a:ln>
        </p:spPr>
      </p:pic>
      <p:sp>
        <p:nvSpPr>
          <p:cNvPr id="18" name="Title 2"/>
          <p:cNvSpPr>
            <a:spLocks noGrp="1"/>
          </p:cNvSpPr>
          <p:nvPr>
            <p:ph type="title"/>
          </p:nvPr>
        </p:nvSpPr>
        <p:spPr>
          <a:xfrm>
            <a:off x="777902" y="5751739"/>
            <a:ext cx="7543800" cy="914400"/>
          </a:xfrm>
        </p:spPr>
        <p:txBody>
          <a:bodyPr/>
          <a:lstStyle/>
          <a:p>
            <a:r>
              <a:rPr lang="en-US" dirty="0" smtClean="0">
                <a:solidFill>
                  <a:srgbClr val="FF6600"/>
                </a:solidFill>
              </a:rPr>
              <a:t>Explore </a:t>
            </a:r>
            <a:r>
              <a:rPr lang="en-US" i="1" dirty="0" smtClean="0">
                <a:solidFill>
                  <a:srgbClr val="FF6600"/>
                </a:solidFill>
              </a:rPr>
              <a:t>Our Story</a:t>
            </a:r>
            <a:endParaRPr lang="en-US" i="1" dirty="0">
              <a:solidFill>
                <a:srgbClr val="FF6600"/>
              </a:solidFill>
            </a:endParaRPr>
          </a:p>
        </p:txBody>
      </p:sp>
      <p:sp>
        <p:nvSpPr>
          <p:cNvPr id="19" name="Rectangle 18"/>
          <p:cNvSpPr/>
          <p:nvPr/>
        </p:nvSpPr>
        <p:spPr>
          <a:xfrm flipH="1">
            <a:off x="7499041" y="3857123"/>
            <a:ext cx="1666058" cy="246221"/>
          </a:xfrm>
          <a:prstGeom prst="rect">
            <a:avLst/>
          </a:prstGeom>
        </p:spPr>
        <p:txBody>
          <a:bodyPr wrap="square">
            <a:spAutoFit/>
          </a:bodyPr>
          <a:lstStyle/>
          <a:p>
            <a:r>
              <a:rPr lang="en-US" sz="1000" dirty="0" smtClean="0">
                <a:solidFill>
                  <a:srgbClr val="7F7F7F"/>
                </a:solidFill>
              </a:rPr>
              <a:t>(Fabulous Traveling, 2017)</a:t>
            </a:r>
            <a:endParaRPr lang="en-US" sz="1000" dirty="0">
              <a:solidFill>
                <a:srgbClr val="7F7F7F"/>
              </a:solidFill>
            </a:endParaRPr>
          </a:p>
        </p:txBody>
      </p:sp>
    </p:spTree>
    <p:extLst>
      <p:ext uri="{BB962C8B-B14F-4D97-AF65-F5344CB8AC3E}">
        <p14:creationId xmlns:p14="http://schemas.microsoft.com/office/powerpoint/2010/main" val="1514369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diana:Desktop:Pyramids in Giza.jpg"/>
          <p:cNvPicPr/>
          <p:nvPr/>
        </p:nvPicPr>
        <p:blipFill>
          <a:blip r:embed="rId3">
            <a:alphaModFix amt="36000"/>
            <a:extLst>
              <a:ext uri="{28A0092B-C50C-407E-A947-70E740481C1C}">
                <a14:useLocalDpi xmlns:a14="http://schemas.microsoft.com/office/drawing/2010/main" val="0"/>
              </a:ext>
            </a:extLst>
          </a:blip>
          <a:srcRect/>
          <a:stretch>
            <a:fillRect/>
          </a:stretch>
        </p:blipFill>
        <p:spPr bwMode="auto">
          <a:xfrm>
            <a:off x="-3" y="-1"/>
            <a:ext cx="2418717" cy="1949605"/>
          </a:xfrm>
          <a:prstGeom prst="rect">
            <a:avLst/>
          </a:prstGeom>
          <a:noFill/>
          <a:ln>
            <a:noFill/>
          </a:ln>
        </p:spPr>
      </p:pic>
      <p:pic>
        <p:nvPicPr>
          <p:cNvPr id="5" name="Picture 4" descr="Macintosh HD:Users:diana:Desktop: hanging gardens of Babylon.jpg"/>
          <p:cNvPicPr/>
          <p:nvPr/>
        </p:nvPicPr>
        <p:blipFill>
          <a:blip r:embed="rId4">
            <a:alphaModFix amt="45000"/>
            <a:extLst>
              <a:ext uri="{28A0092B-C50C-407E-A947-70E740481C1C}">
                <a14:useLocalDpi xmlns:a14="http://schemas.microsoft.com/office/drawing/2010/main" val="0"/>
              </a:ext>
            </a:extLst>
          </a:blip>
          <a:srcRect/>
          <a:stretch>
            <a:fillRect/>
          </a:stretch>
        </p:blipFill>
        <p:spPr bwMode="auto">
          <a:xfrm>
            <a:off x="2418716" y="0"/>
            <a:ext cx="2479814" cy="1949604"/>
          </a:xfrm>
          <a:prstGeom prst="rect">
            <a:avLst/>
          </a:prstGeom>
          <a:noFill/>
          <a:ln>
            <a:noFill/>
          </a:ln>
        </p:spPr>
      </p:pic>
      <p:pic>
        <p:nvPicPr>
          <p:cNvPr id="6" name="Picture 5" descr="Macintosh HD:Users:diana:Desktop:Temple of Zeus.jpg"/>
          <p:cNvPicPr/>
          <p:nvPr/>
        </p:nvPicPr>
        <p:blipFill>
          <a:blip r:embed="rId5">
            <a:alphaModFix amt="75000"/>
            <a:extLst>
              <a:ext uri="{28A0092B-C50C-407E-A947-70E740481C1C}">
                <a14:useLocalDpi xmlns:a14="http://schemas.microsoft.com/office/drawing/2010/main" val="0"/>
              </a:ext>
            </a:extLst>
          </a:blip>
          <a:srcRect/>
          <a:stretch>
            <a:fillRect/>
          </a:stretch>
        </p:blipFill>
        <p:spPr bwMode="auto">
          <a:xfrm>
            <a:off x="4553822" y="0"/>
            <a:ext cx="2252456" cy="1949605"/>
          </a:xfrm>
          <a:prstGeom prst="rect">
            <a:avLst/>
          </a:prstGeom>
          <a:noFill/>
          <a:ln>
            <a:noFill/>
          </a:ln>
        </p:spPr>
      </p:pic>
      <p:pic>
        <p:nvPicPr>
          <p:cNvPr id="7" name="Picture 6" descr="Macintosh HD:Users:diana:Desktop:Temple of Artemis in Ephesus.jpg"/>
          <p:cNvPicPr/>
          <p:nvPr/>
        </p:nvPicPr>
        <p:blipFill>
          <a:blip r:embed="rId6">
            <a:alphaModFix amt="60000"/>
            <a:extLst>
              <a:ext uri="{28A0092B-C50C-407E-A947-70E740481C1C}">
                <a14:useLocalDpi xmlns:a14="http://schemas.microsoft.com/office/drawing/2010/main" val="0"/>
              </a:ext>
            </a:extLst>
          </a:blip>
          <a:srcRect/>
          <a:stretch>
            <a:fillRect/>
          </a:stretch>
        </p:blipFill>
        <p:spPr bwMode="auto">
          <a:xfrm>
            <a:off x="6786965" y="0"/>
            <a:ext cx="2357035" cy="1949604"/>
          </a:xfrm>
          <a:prstGeom prst="rect">
            <a:avLst/>
          </a:prstGeom>
          <a:noFill/>
          <a:ln>
            <a:noFill/>
          </a:ln>
        </p:spPr>
      </p:pic>
      <p:pic>
        <p:nvPicPr>
          <p:cNvPr id="8" name="Picture 7" descr="Macintosh HD:Users:diana:Desktop:Mausoleum at Halicarnassus.jpg"/>
          <p:cNvPicPr/>
          <p:nvPr/>
        </p:nvPicPr>
        <p:blipFill>
          <a:blip r:embed="rId7">
            <a:alphaModFix amt="42000"/>
            <a:extLst>
              <a:ext uri="{28A0092B-C50C-407E-A947-70E740481C1C}">
                <a14:useLocalDpi xmlns:a14="http://schemas.microsoft.com/office/drawing/2010/main" val="0"/>
              </a:ext>
            </a:extLst>
          </a:blip>
          <a:srcRect/>
          <a:stretch>
            <a:fillRect/>
          </a:stretch>
        </p:blipFill>
        <p:spPr bwMode="auto">
          <a:xfrm>
            <a:off x="-2724" y="1957695"/>
            <a:ext cx="2418717" cy="1901069"/>
          </a:xfrm>
          <a:prstGeom prst="rect">
            <a:avLst/>
          </a:prstGeom>
          <a:noFill/>
          <a:ln>
            <a:noFill/>
          </a:ln>
        </p:spPr>
      </p:pic>
      <p:pic>
        <p:nvPicPr>
          <p:cNvPr id="9" name="Picture 8" descr="Macintosh HD:Users:diana:Desktop:Colossus of Rhodes.jpg"/>
          <p:cNvPicPr/>
          <p:nvPr/>
        </p:nvPicPr>
        <p:blipFill>
          <a:blip r:embed="rId8">
            <a:alphaModFix amt="40000"/>
            <a:extLst>
              <a:ext uri="{28A0092B-C50C-407E-A947-70E740481C1C}">
                <a14:useLocalDpi xmlns:a14="http://schemas.microsoft.com/office/drawing/2010/main" val="0"/>
              </a:ext>
            </a:extLst>
          </a:blip>
          <a:srcRect/>
          <a:stretch>
            <a:fillRect/>
          </a:stretch>
        </p:blipFill>
        <p:spPr bwMode="auto">
          <a:xfrm>
            <a:off x="2418717" y="1949604"/>
            <a:ext cx="2479813" cy="1901069"/>
          </a:xfrm>
          <a:prstGeom prst="rect">
            <a:avLst/>
          </a:prstGeom>
          <a:noFill/>
          <a:ln>
            <a:noFill/>
          </a:ln>
        </p:spPr>
      </p:pic>
      <p:pic>
        <p:nvPicPr>
          <p:cNvPr id="10" name="Picture 9" descr="Macintosh HD:Users:diana:Desktop:The Treasury at Petra.jpg"/>
          <p:cNvPicPr/>
          <p:nvPr/>
        </p:nvPicPr>
        <p:blipFill>
          <a:blip r:embed="rId9">
            <a:alphaModFix amt="34000"/>
            <a:extLst>
              <a:ext uri="{28A0092B-C50C-407E-A947-70E740481C1C}">
                <a14:useLocalDpi xmlns:a14="http://schemas.microsoft.com/office/drawing/2010/main" val="0"/>
              </a:ext>
            </a:extLst>
          </a:blip>
          <a:srcRect/>
          <a:stretch>
            <a:fillRect/>
          </a:stretch>
        </p:blipFill>
        <p:spPr bwMode="auto">
          <a:xfrm>
            <a:off x="7005378" y="1949605"/>
            <a:ext cx="2138622" cy="1901068"/>
          </a:xfrm>
          <a:prstGeom prst="rect">
            <a:avLst/>
          </a:prstGeom>
          <a:noFill/>
          <a:ln>
            <a:noFill/>
          </a:ln>
        </p:spPr>
      </p:pic>
      <p:pic>
        <p:nvPicPr>
          <p:cNvPr id="11" name="Picture 10" descr="Macintosh HD:Users:diana:Desktop:AlexandriaLighthouse.png"/>
          <p:cNvPicPr/>
          <p:nvPr/>
        </p:nvPicPr>
        <p:blipFill>
          <a:blip r:embed="rId10">
            <a:alphaModFix amt="56000"/>
            <a:extLst>
              <a:ext uri="{28A0092B-C50C-407E-A947-70E740481C1C}">
                <a14:useLocalDpi xmlns:a14="http://schemas.microsoft.com/office/drawing/2010/main" val="0"/>
              </a:ext>
            </a:extLst>
          </a:blip>
          <a:srcRect/>
          <a:stretch>
            <a:fillRect/>
          </a:stretch>
        </p:blipFill>
        <p:spPr bwMode="auto">
          <a:xfrm>
            <a:off x="4879218" y="1949605"/>
            <a:ext cx="2438509" cy="1901069"/>
          </a:xfrm>
          <a:prstGeom prst="rect">
            <a:avLst/>
          </a:prstGeom>
          <a:noFill/>
          <a:ln>
            <a:noFill/>
          </a:ln>
        </p:spPr>
      </p:pic>
      <p:pic>
        <p:nvPicPr>
          <p:cNvPr id="12" name="Picture 11" descr="Macintosh HD:Users:diana:Desktop:Machu Picchu – Peru.jpg"/>
          <p:cNvPicPr/>
          <p:nvPr/>
        </p:nvPicPr>
        <p:blipFill>
          <a:blip r:embed="rId11">
            <a:alphaModFix amt="57000"/>
            <a:extLst>
              <a:ext uri="{28A0092B-C50C-407E-A947-70E740481C1C}">
                <a14:useLocalDpi xmlns:a14="http://schemas.microsoft.com/office/drawing/2010/main" val="0"/>
              </a:ext>
            </a:extLst>
          </a:blip>
          <a:srcRect/>
          <a:stretch>
            <a:fillRect/>
          </a:stretch>
        </p:blipFill>
        <p:spPr bwMode="auto">
          <a:xfrm>
            <a:off x="-2" y="3850672"/>
            <a:ext cx="2418717" cy="1901067"/>
          </a:xfrm>
          <a:prstGeom prst="rect">
            <a:avLst/>
          </a:prstGeom>
          <a:noFill/>
          <a:ln>
            <a:noFill/>
          </a:ln>
        </p:spPr>
      </p:pic>
      <p:pic>
        <p:nvPicPr>
          <p:cNvPr id="13" name="Picture 12" descr="Macintosh HD:Users:diana:Desktop:The Colosseum in Rome.jpg"/>
          <p:cNvPicPr/>
          <p:nvPr/>
        </p:nvPicPr>
        <p:blipFill>
          <a:blip r:embed="rId12">
            <a:alphaModFix amt="50000"/>
            <a:extLst>
              <a:ext uri="{28A0092B-C50C-407E-A947-70E740481C1C}">
                <a14:useLocalDpi xmlns:a14="http://schemas.microsoft.com/office/drawing/2010/main" val="0"/>
              </a:ext>
            </a:extLst>
          </a:blip>
          <a:srcRect/>
          <a:stretch>
            <a:fillRect/>
          </a:stretch>
        </p:blipFill>
        <p:spPr bwMode="auto">
          <a:xfrm>
            <a:off x="2418714" y="3850674"/>
            <a:ext cx="1981892" cy="1901067"/>
          </a:xfrm>
          <a:prstGeom prst="rect">
            <a:avLst/>
          </a:prstGeom>
          <a:noFill/>
          <a:ln>
            <a:noFill/>
          </a:ln>
        </p:spPr>
      </p:pic>
      <p:pic>
        <p:nvPicPr>
          <p:cNvPr id="14" name="Picture 13" descr="Macintosh HD:Users:diana:Desktop:Great wall of China.jpg"/>
          <p:cNvPicPr/>
          <p:nvPr/>
        </p:nvPicPr>
        <p:blipFill>
          <a:blip r:embed="rId13">
            <a:alphaModFix amt="47000"/>
            <a:extLst>
              <a:ext uri="{28A0092B-C50C-407E-A947-70E740481C1C}">
                <a14:useLocalDpi xmlns:a14="http://schemas.microsoft.com/office/drawing/2010/main" val="0"/>
              </a:ext>
            </a:extLst>
          </a:blip>
          <a:srcRect/>
          <a:stretch>
            <a:fillRect/>
          </a:stretch>
        </p:blipFill>
        <p:spPr bwMode="auto">
          <a:xfrm>
            <a:off x="4408694" y="3842584"/>
            <a:ext cx="2499609" cy="1901067"/>
          </a:xfrm>
          <a:prstGeom prst="rect">
            <a:avLst/>
          </a:prstGeom>
          <a:noFill/>
          <a:ln>
            <a:noFill/>
          </a:ln>
        </p:spPr>
      </p:pic>
      <p:pic>
        <p:nvPicPr>
          <p:cNvPr id="15" name="Picture 14" descr="Macintosh HD:Users:diana:Desktop:The Statue of Jesus in Rio.jpg"/>
          <p:cNvPicPr/>
          <p:nvPr/>
        </p:nvPicPr>
        <p:blipFill>
          <a:blip r:embed="rId14">
            <a:alphaModFix amt="46000"/>
            <a:extLst>
              <a:ext uri="{28A0092B-C50C-407E-A947-70E740481C1C}">
                <a14:useLocalDpi xmlns:a14="http://schemas.microsoft.com/office/drawing/2010/main" val="0"/>
              </a:ext>
            </a:extLst>
          </a:blip>
          <a:srcRect/>
          <a:stretch>
            <a:fillRect/>
          </a:stretch>
        </p:blipFill>
        <p:spPr bwMode="auto">
          <a:xfrm>
            <a:off x="6900214" y="3850673"/>
            <a:ext cx="2243786" cy="1901066"/>
          </a:xfrm>
          <a:prstGeom prst="rect">
            <a:avLst/>
          </a:prstGeom>
          <a:noFill/>
          <a:ln>
            <a:noFill/>
          </a:ln>
        </p:spPr>
      </p:pic>
      <p:pic>
        <p:nvPicPr>
          <p:cNvPr id="16" name="Picture 15" descr="Macintosh HD:Users:diana:Desktop:Chichen Itza, Mexico – The Mayan city.jpg"/>
          <p:cNvPicPr/>
          <p:nvPr/>
        </p:nvPicPr>
        <p:blipFill>
          <a:blip r:embed="rId15">
            <a:extLst>
              <a:ext uri="{28A0092B-C50C-407E-A947-70E740481C1C}">
                <a14:useLocalDpi xmlns:a14="http://schemas.microsoft.com/office/drawing/2010/main" val="0"/>
              </a:ext>
            </a:extLst>
          </a:blip>
          <a:srcRect/>
          <a:stretch>
            <a:fillRect/>
          </a:stretch>
        </p:blipFill>
        <p:spPr bwMode="auto">
          <a:xfrm>
            <a:off x="1769477" y="3446188"/>
            <a:ext cx="1298479" cy="1106261"/>
          </a:xfrm>
          <a:prstGeom prst="rect">
            <a:avLst/>
          </a:prstGeom>
          <a:noFill/>
          <a:ln>
            <a:noFill/>
          </a:ln>
        </p:spPr>
      </p:pic>
      <p:pic>
        <p:nvPicPr>
          <p:cNvPr id="17" name="Picture 16" descr="Macintosh HD:Users:diana:Desktop:The Taj Mahal –India.jpg"/>
          <p:cNvPicPr/>
          <p:nvPr/>
        </p:nvPicPr>
        <p:blipFill>
          <a:blip r:embed="rId16">
            <a:alphaModFix amt="77000"/>
            <a:extLst>
              <a:ext uri="{28A0092B-C50C-407E-A947-70E740481C1C}">
                <a14:useLocalDpi xmlns:a14="http://schemas.microsoft.com/office/drawing/2010/main" val="0"/>
              </a:ext>
            </a:extLst>
          </a:blip>
          <a:srcRect/>
          <a:stretch>
            <a:fillRect/>
          </a:stretch>
        </p:blipFill>
        <p:spPr bwMode="auto">
          <a:xfrm>
            <a:off x="6333963" y="1325996"/>
            <a:ext cx="1634048" cy="1247216"/>
          </a:xfrm>
          <a:prstGeom prst="rect">
            <a:avLst/>
          </a:prstGeom>
          <a:noFill/>
          <a:ln>
            <a:noFill/>
          </a:ln>
        </p:spPr>
      </p:pic>
      <p:sp>
        <p:nvSpPr>
          <p:cNvPr id="18" name="Title 2"/>
          <p:cNvSpPr>
            <a:spLocks noGrp="1"/>
          </p:cNvSpPr>
          <p:nvPr>
            <p:ph type="title"/>
          </p:nvPr>
        </p:nvSpPr>
        <p:spPr>
          <a:xfrm>
            <a:off x="777902" y="5751739"/>
            <a:ext cx="7543800" cy="914400"/>
          </a:xfrm>
        </p:spPr>
        <p:txBody>
          <a:bodyPr/>
          <a:lstStyle/>
          <a:p>
            <a:r>
              <a:rPr lang="en-US" dirty="0" smtClean="0">
                <a:solidFill>
                  <a:srgbClr val="FF6600"/>
                </a:solidFill>
              </a:rPr>
              <a:t>Explore </a:t>
            </a:r>
            <a:r>
              <a:rPr lang="en-US" i="1" dirty="0" smtClean="0">
                <a:solidFill>
                  <a:srgbClr val="FF6600"/>
                </a:solidFill>
              </a:rPr>
              <a:t>Our Story</a:t>
            </a:r>
            <a:endParaRPr lang="en-US" i="1" dirty="0">
              <a:solidFill>
                <a:srgbClr val="FF6600"/>
              </a:solidFill>
            </a:endParaRPr>
          </a:p>
        </p:txBody>
      </p:sp>
      <p:sp>
        <p:nvSpPr>
          <p:cNvPr id="19" name="Rectangle 18"/>
          <p:cNvSpPr/>
          <p:nvPr/>
        </p:nvSpPr>
        <p:spPr>
          <a:xfrm>
            <a:off x="413446" y="1229624"/>
            <a:ext cx="1803036" cy="246221"/>
          </a:xfrm>
          <a:prstGeom prst="rect">
            <a:avLst/>
          </a:prstGeom>
        </p:spPr>
        <p:txBody>
          <a:bodyPr wrap="square">
            <a:spAutoFit/>
          </a:bodyPr>
          <a:lstStyle/>
          <a:p>
            <a:r>
              <a:rPr lang="en-US" sz="1000" b="1" dirty="0"/>
              <a:t>Pyramids in Giza – Egypt</a:t>
            </a:r>
            <a:endParaRPr lang="en-US" sz="1000" dirty="0"/>
          </a:p>
        </p:txBody>
      </p:sp>
      <p:sp>
        <p:nvSpPr>
          <p:cNvPr id="20" name="Rectangle 19"/>
          <p:cNvSpPr/>
          <p:nvPr/>
        </p:nvSpPr>
        <p:spPr>
          <a:xfrm>
            <a:off x="413446" y="1479104"/>
            <a:ext cx="1859662" cy="400110"/>
          </a:xfrm>
          <a:prstGeom prst="rect">
            <a:avLst/>
          </a:prstGeom>
        </p:spPr>
        <p:txBody>
          <a:bodyPr wrap="square">
            <a:spAutoFit/>
          </a:bodyPr>
          <a:lstStyle/>
          <a:p>
            <a:r>
              <a:rPr lang="en-US" sz="1000" b="1" dirty="0" smtClean="0"/>
              <a:t>Hanging Gardens of Babylon, Mesopotamia  </a:t>
            </a:r>
            <a:r>
              <a:rPr lang="en-US" sz="1000" b="1" dirty="0" smtClean="0">
                <a:solidFill>
                  <a:srgbClr val="0000FF"/>
                </a:solidFill>
              </a:rPr>
              <a:t>&gt;</a:t>
            </a:r>
            <a:endParaRPr lang="en-US" sz="1000" dirty="0">
              <a:solidFill>
                <a:srgbClr val="0000FF"/>
              </a:solidFill>
            </a:endParaRPr>
          </a:p>
        </p:txBody>
      </p:sp>
      <p:sp>
        <p:nvSpPr>
          <p:cNvPr id="22" name="Rectangle 21"/>
          <p:cNvSpPr/>
          <p:nvPr/>
        </p:nvSpPr>
        <p:spPr>
          <a:xfrm>
            <a:off x="2918010" y="2019214"/>
            <a:ext cx="1859662" cy="246221"/>
          </a:xfrm>
          <a:prstGeom prst="rect">
            <a:avLst/>
          </a:prstGeom>
        </p:spPr>
        <p:txBody>
          <a:bodyPr wrap="square">
            <a:spAutoFit/>
          </a:bodyPr>
          <a:lstStyle/>
          <a:p>
            <a:r>
              <a:rPr lang="en-US" sz="1000" b="1" dirty="0"/>
              <a:t>Colossus of Rhodes – Greece</a:t>
            </a:r>
            <a:endParaRPr lang="en-US" sz="1000" dirty="0"/>
          </a:p>
        </p:txBody>
      </p:sp>
      <p:sp>
        <p:nvSpPr>
          <p:cNvPr id="23" name="Rectangle 22"/>
          <p:cNvSpPr/>
          <p:nvPr/>
        </p:nvSpPr>
        <p:spPr>
          <a:xfrm>
            <a:off x="5020829" y="3522585"/>
            <a:ext cx="2073531" cy="246221"/>
          </a:xfrm>
          <a:prstGeom prst="rect">
            <a:avLst/>
          </a:prstGeom>
        </p:spPr>
        <p:txBody>
          <a:bodyPr wrap="square">
            <a:spAutoFit/>
          </a:bodyPr>
          <a:lstStyle/>
          <a:p>
            <a:r>
              <a:rPr lang="en-US" sz="1000" b="1" dirty="0"/>
              <a:t>Alexandria Lighthouse – Egypt</a:t>
            </a:r>
            <a:endParaRPr lang="en-US" sz="1000" dirty="0"/>
          </a:p>
        </p:txBody>
      </p:sp>
      <p:sp>
        <p:nvSpPr>
          <p:cNvPr id="24" name="Rectangle 23"/>
          <p:cNvSpPr/>
          <p:nvPr/>
        </p:nvSpPr>
        <p:spPr>
          <a:xfrm>
            <a:off x="7968011" y="1111921"/>
            <a:ext cx="1214731" cy="861774"/>
          </a:xfrm>
          <a:prstGeom prst="rect">
            <a:avLst/>
          </a:prstGeom>
        </p:spPr>
        <p:txBody>
          <a:bodyPr wrap="square">
            <a:spAutoFit/>
          </a:bodyPr>
          <a:lstStyle/>
          <a:p>
            <a:r>
              <a:rPr lang="en-US" sz="1000" b="1" dirty="0"/>
              <a:t>Temple of Artemis </a:t>
            </a:r>
            <a:r>
              <a:rPr lang="en-US" sz="1000" b="1" dirty="0" smtClean="0"/>
              <a:t>in </a:t>
            </a:r>
            <a:r>
              <a:rPr lang="en-US" sz="1000" b="1" dirty="0"/>
              <a:t>Ephesus – Greek Empire, Modern Day Turkey</a:t>
            </a:r>
            <a:endParaRPr lang="en-US" sz="1000" dirty="0"/>
          </a:p>
        </p:txBody>
      </p:sp>
      <p:sp>
        <p:nvSpPr>
          <p:cNvPr id="25" name="Rectangle 24"/>
          <p:cNvSpPr/>
          <p:nvPr/>
        </p:nvSpPr>
        <p:spPr>
          <a:xfrm>
            <a:off x="7314184" y="3522585"/>
            <a:ext cx="1859662" cy="246221"/>
          </a:xfrm>
          <a:prstGeom prst="rect">
            <a:avLst/>
          </a:prstGeom>
        </p:spPr>
        <p:txBody>
          <a:bodyPr wrap="square">
            <a:spAutoFit/>
          </a:bodyPr>
          <a:lstStyle/>
          <a:p>
            <a:r>
              <a:rPr lang="en-US" sz="1000" b="1" dirty="0" smtClean="0"/>
              <a:t>The Treasury – Petra, Jordan</a:t>
            </a:r>
            <a:endParaRPr lang="en-US" sz="1000" dirty="0"/>
          </a:p>
        </p:txBody>
      </p:sp>
      <p:sp>
        <p:nvSpPr>
          <p:cNvPr id="26" name="Rectangle 25"/>
          <p:cNvSpPr/>
          <p:nvPr/>
        </p:nvSpPr>
        <p:spPr>
          <a:xfrm>
            <a:off x="341530" y="5355732"/>
            <a:ext cx="1415772" cy="246221"/>
          </a:xfrm>
          <a:prstGeom prst="rect">
            <a:avLst/>
          </a:prstGeom>
        </p:spPr>
        <p:txBody>
          <a:bodyPr wrap="none">
            <a:spAutoFit/>
          </a:bodyPr>
          <a:lstStyle/>
          <a:p>
            <a:r>
              <a:rPr lang="en-US" sz="1000" b="1" dirty="0" smtClean="0"/>
              <a:t>Machu Picchu – Peru</a:t>
            </a:r>
            <a:endParaRPr lang="en-US" sz="1000" dirty="0"/>
          </a:p>
        </p:txBody>
      </p:sp>
      <p:sp>
        <p:nvSpPr>
          <p:cNvPr id="27" name="Rectangle 26"/>
          <p:cNvSpPr/>
          <p:nvPr/>
        </p:nvSpPr>
        <p:spPr>
          <a:xfrm>
            <a:off x="2457476" y="5355731"/>
            <a:ext cx="1811589" cy="246221"/>
          </a:xfrm>
          <a:prstGeom prst="rect">
            <a:avLst/>
          </a:prstGeom>
        </p:spPr>
        <p:txBody>
          <a:bodyPr wrap="none">
            <a:spAutoFit/>
          </a:bodyPr>
          <a:lstStyle/>
          <a:p>
            <a:r>
              <a:rPr lang="en-US" sz="1000" b="1" dirty="0"/>
              <a:t>The Coliseum – Rome, Italy</a:t>
            </a:r>
            <a:endParaRPr lang="en-US" sz="1000" dirty="0"/>
          </a:p>
        </p:txBody>
      </p:sp>
      <p:sp>
        <p:nvSpPr>
          <p:cNvPr id="28" name="Rectangle 27"/>
          <p:cNvSpPr/>
          <p:nvPr/>
        </p:nvSpPr>
        <p:spPr>
          <a:xfrm>
            <a:off x="4571999" y="3914006"/>
            <a:ext cx="1354107" cy="246221"/>
          </a:xfrm>
          <a:prstGeom prst="rect">
            <a:avLst/>
          </a:prstGeom>
        </p:spPr>
        <p:txBody>
          <a:bodyPr wrap="none">
            <a:spAutoFit/>
          </a:bodyPr>
          <a:lstStyle/>
          <a:p>
            <a:r>
              <a:rPr lang="en-US" sz="1000" b="1" dirty="0" smtClean="0"/>
              <a:t>Great Wall of China</a:t>
            </a:r>
            <a:endParaRPr lang="en-US" sz="1000" dirty="0"/>
          </a:p>
        </p:txBody>
      </p:sp>
      <p:sp>
        <p:nvSpPr>
          <p:cNvPr id="29" name="Rectangle 28"/>
          <p:cNvSpPr/>
          <p:nvPr/>
        </p:nvSpPr>
        <p:spPr>
          <a:xfrm>
            <a:off x="7022880" y="3912243"/>
            <a:ext cx="1890261" cy="400110"/>
          </a:xfrm>
          <a:prstGeom prst="rect">
            <a:avLst/>
          </a:prstGeom>
        </p:spPr>
        <p:txBody>
          <a:bodyPr wrap="none">
            <a:spAutoFit/>
          </a:bodyPr>
          <a:lstStyle/>
          <a:p>
            <a:r>
              <a:rPr lang="en-US" sz="1000" b="1" dirty="0"/>
              <a:t>Christ the Redeemer Statue – </a:t>
            </a:r>
            <a:endParaRPr lang="en-US" sz="1000" b="1" dirty="0" smtClean="0"/>
          </a:p>
          <a:p>
            <a:r>
              <a:rPr lang="en-US" sz="1000" b="1" dirty="0" smtClean="0"/>
              <a:t>Rio </a:t>
            </a:r>
            <a:r>
              <a:rPr lang="en-US" sz="1000" b="1" dirty="0"/>
              <a:t>de Janeiro, Brazil</a:t>
            </a:r>
            <a:endParaRPr lang="en-US" sz="1000" dirty="0"/>
          </a:p>
        </p:txBody>
      </p:sp>
      <p:sp>
        <p:nvSpPr>
          <p:cNvPr id="21" name="Rectangle 20"/>
          <p:cNvSpPr/>
          <p:nvPr/>
        </p:nvSpPr>
        <p:spPr>
          <a:xfrm>
            <a:off x="1274507" y="2001081"/>
            <a:ext cx="1125308" cy="861774"/>
          </a:xfrm>
          <a:prstGeom prst="rect">
            <a:avLst/>
          </a:prstGeom>
        </p:spPr>
        <p:txBody>
          <a:bodyPr wrap="square">
            <a:spAutoFit/>
          </a:bodyPr>
          <a:lstStyle/>
          <a:p>
            <a:r>
              <a:rPr lang="en-US" sz="1000" b="1" dirty="0"/>
              <a:t>Mausoleum at Halicarnassus – Persian Empire, Modern Day Turkey</a:t>
            </a:r>
            <a:endParaRPr lang="en-US" sz="1000" dirty="0"/>
          </a:p>
        </p:txBody>
      </p:sp>
      <p:sp>
        <p:nvSpPr>
          <p:cNvPr id="30" name="Rectangle 29"/>
          <p:cNvSpPr/>
          <p:nvPr/>
        </p:nvSpPr>
        <p:spPr>
          <a:xfrm>
            <a:off x="6725382" y="-52009"/>
            <a:ext cx="1907747" cy="400110"/>
          </a:xfrm>
          <a:prstGeom prst="rect">
            <a:avLst/>
          </a:prstGeom>
        </p:spPr>
        <p:txBody>
          <a:bodyPr wrap="square">
            <a:spAutoFit/>
          </a:bodyPr>
          <a:lstStyle/>
          <a:p>
            <a:r>
              <a:rPr lang="en-US" sz="1000" b="1" dirty="0" smtClean="0">
                <a:solidFill>
                  <a:srgbClr val="0000FF"/>
                </a:solidFill>
              </a:rPr>
              <a:t>&lt;</a:t>
            </a:r>
            <a:r>
              <a:rPr lang="en-US" sz="1000" b="1" dirty="0" smtClean="0">
                <a:solidFill>
                  <a:srgbClr val="FF6600"/>
                </a:solidFill>
              </a:rPr>
              <a:t> </a:t>
            </a:r>
            <a:r>
              <a:rPr lang="en-US" sz="1000" b="1" dirty="0" smtClean="0"/>
              <a:t>Temple </a:t>
            </a:r>
            <a:r>
              <a:rPr lang="en-US" sz="1000" b="1" dirty="0"/>
              <a:t>of Zeus – </a:t>
            </a:r>
            <a:endParaRPr lang="en-US" sz="1000" b="1" dirty="0" smtClean="0"/>
          </a:p>
          <a:p>
            <a:r>
              <a:rPr lang="en-US" sz="1000" b="1" dirty="0" smtClean="0"/>
              <a:t>   Athens</a:t>
            </a:r>
            <a:r>
              <a:rPr lang="en-US" sz="1000" b="1" dirty="0"/>
              <a:t>, Greece</a:t>
            </a:r>
            <a:endParaRPr lang="en-US" sz="1000" dirty="0"/>
          </a:p>
        </p:txBody>
      </p:sp>
      <p:sp>
        <p:nvSpPr>
          <p:cNvPr id="31" name="Rectangle 30"/>
          <p:cNvSpPr/>
          <p:nvPr/>
        </p:nvSpPr>
        <p:spPr>
          <a:xfrm>
            <a:off x="6425396" y="2265435"/>
            <a:ext cx="1479892" cy="246221"/>
          </a:xfrm>
          <a:prstGeom prst="rect">
            <a:avLst/>
          </a:prstGeom>
        </p:spPr>
        <p:txBody>
          <a:bodyPr wrap="none">
            <a:spAutoFit/>
          </a:bodyPr>
          <a:lstStyle/>
          <a:p>
            <a:r>
              <a:rPr lang="en-US" sz="1000" b="1" dirty="0"/>
              <a:t>The Taj Mahal – India</a:t>
            </a:r>
            <a:endParaRPr lang="en-US" sz="1000" dirty="0"/>
          </a:p>
        </p:txBody>
      </p:sp>
      <p:sp>
        <p:nvSpPr>
          <p:cNvPr id="32" name="Rectangle 31"/>
          <p:cNvSpPr/>
          <p:nvPr/>
        </p:nvSpPr>
        <p:spPr>
          <a:xfrm>
            <a:off x="1711800" y="4255723"/>
            <a:ext cx="1412779" cy="246221"/>
          </a:xfrm>
          <a:prstGeom prst="rect">
            <a:avLst/>
          </a:prstGeom>
        </p:spPr>
        <p:txBody>
          <a:bodyPr wrap="none">
            <a:spAutoFit/>
          </a:bodyPr>
          <a:lstStyle/>
          <a:p>
            <a:r>
              <a:rPr lang="en-US" sz="1000" b="1" dirty="0"/>
              <a:t>Chichen Itza, Mexico </a:t>
            </a:r>
            <a:endParaRPr lang="en-US" sz="1000" dirty="0"/>
          </a:p>
        </p:txBody>
      </p:sp>
      <p:sp>
        <p:nvSpPr>
          <p:cNvPr id="2" name="Rectangle 1"/>
          <p:cNvSpPr/>
          <p:nvPr/>
        </p:nvSpPr>
        <p:spPr>
          <a:xfrm flipH="1">
            <a:off x="7019467" y="5491227"/>
            <a:ext cx="1666058" cy="246221"/>
          </a:xfrm>
          <a:prstGeom prst="rect">
            <a:avLst/>
          </a:prstGeom>
        </p:spPr>
        <p:txBody>
          <a:bodyPr wrap="square">
            <a:spAutoFit/>
          </a:bodyPr>
          <a:lstStyle/>
          <a:p>
            <a:r>
              <a:rPr lang="en-US" sz="1000" dirty="0" smtClean="0">
                <a:solidFill>
                  <a:srgbClr val="7F7F7F"/>
                </a:solidFill>
              </a:rPr>
              <a:t>(Fabulous Traveling, 2017)</a:t>
            </a:r>
            <a:endParaRPr lang="en-US" sz="1000" dirty="0">
              <a:solidFill>
                <a:srgbClr val="7F7F7F"/>
              </a:solidFill>
            </a:endParaRPr>
          </a:p>
        </p:txBody>
      </p:sp>
    </p:spTree>
    <p:extLst>
      <p:ext uri="{BB962C8B-B14F-4D97-AF65-F5344CB8AC3E}">
        <p14:creationId xmlns:p14="http://schemas.microsoft.com/office/powerpoint/2010/main" val="2165030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1616325" y="625636"/>
            <a:ext cx="6613276" cy="4429392"/>
          </a:xfrm>
        </p:spPr>
        <p:txBody>
          <a:bodyPr>
            <a:normAutofit fontScale="77500" lnSpcReduction="20000"/>
          </a:bodyPr>
          <a:lstStyle/>
          <a:p>
            <a:pPr marL="18288" lvl="0" indent="0">
              <a:lnSpc>
                <a:spcPct val="170000"/>
              </a:lnSpc>
              <a:buNone/>
            </a:pPr>
            <a:r>
              <a:rPr lang="en-US" sz="4200" b="1" dirty="0" smtClean="0">
                <a:solidFill>
                  <a:srgbClr val="3366FF"/>
                </a:solidFill>
                <a:effectLst/>
              </a:rPr>
              <a:t>PART </a:t>
            </a:r>
            <a:r>
              <a:rPr lang="en-US" sz="4200" b="1" dirty="0">
                <a:solidFill>
                  <a:srgbClr val="3366FF"/>
                </a:solidFill>
                <a:effectLst/>
              </a:rPr>
              <a:t>II: </a:t>
            </a:r>
            <a:r>
              <a:rPr lang="en-US" sz="4200" b="1" dirty="0" smtClean="0">
                <a:solidFill>
                  <a:srgbClr val="3366FF"/>
                </a:solidFill>
                <a:effectLst/>
              </a:rPr>
              <a:t/>
            </a:r>
            <a:br>
              <a:rPr lang="en-US" sz="4200" b="1" dirty="0" smtClean="0">
                <a:solidFill>
                  <a:srgbClr val="3366FF"/>
                </a:solidFill>
                <a:effectLst/>
              </a:rPr>
            </a:br>
            <a:r>
              <a:rPr lang="en-US" sz="4200" b="1" dirty="0" smtClean="0">
                <a:solidFill>
                  <a:srgbClr val="3366FF"/>
                </a:solidFill>
                <a:effectLst/>
              </a:rPr>
              <a:t>Layered </a:t>
            </a:r>
            <a:r>
              <a:rPr lang="en-US" sz="4200" b="1" dirty="0">
                <a:solidFill>
                  <a:srgbClr val="3366FF"/>
                </a:solidFill>
                <a:effectLst/>
              </a:rPr>
              <a:t>Learning Comes Alive</a:t>
            </a:r>
            <a:endParaRPr lang="en-US" sz="4200" dirty="0">
              <a:solidFill>
                <a:srgbClr val="3366FF"/>
              </a:solidFill>
              <a:effectLst/>
            </a:endParaRPr>
          </a:p>
          <a:p>
            <a:pPr marL="18288" indent="0">
              <a:lnSpc>
                <a:spcPct val="170000"/>
              </a:lnSpc>
              <a:buNone/>
            </a:pPr>
            <a:r>
              <a:rPr lang="en-US" sz="2200" dirty="0">
                <a:effectLst/>
              </a:rPr>
              <a:t>Analyze Integrated Lessons to understand </a:t>
            </a:r>
            <a:r>
              <a:rPr lang="en-US" sz="2200" u="sng" dirty="0">
                <a:effectLst/>
                <a:hlinkClick r:id="rId3"/>
              </a:rPr>
              <a:t>layered curriculum</a:t>
            </a:r>
            <a:r>
              <a:rPr lang="en-US" sz="2200" dirty="0">
                <a:effectLst/>
              </a:rPr>
              <a:t> to meet the needs of all students by including multiple modalities and Intelligences as aligned across subject matter, California State Standards, and  Common Core State Standards. </a:t>
            </a:r>
            <a:r>
              <a:rPr lang="en-US" sz="2200" i="1" dirty="0">
                <a:effectLst/>
              </a:rPr>
              <a:t>*Please note: Standards will be listed as links on final documentation for Signature assignment. Please see Appendix C after references. </a:t>
            </a:r>
            <a:br>
              <a:rPr lang="en-US" sz="2200" i="1" dirty="0">
                <a:effectLst/>
              </a:rPr>
            </a:br>
            <a:endParaRPr lang="en-US" sz="2200" dirty="0">
              <a:effectLst/>
            </a:endParaRPr>
          </a:p>
          <a:p>
            <a:pPr>
              <a:lnSpc>
                <a:spcPct val="170000"/>
              </a:lnSpc>
            </a:pPr>
            <a:endParaRPr lang="en-US" dirty="0"/>
          </a:p>
        </p:txBody>
      </p:sp>
      <p:sp>
        <p:nvSpPr>
          <p:cNvPr id="5" name="Title 2"/>
          <p:cNvSpPr>
            <a:spLocks noGrp="1"/>
          </p:cNvSpPr>
          <p:nvPr>
            <p:ph type="title"/>
          </p:nvPr>
        </p:nvSpPr>
        <p:spPr>
          <a:xfrm>
            <a:off x="777240" y="4876800"/>
            <a:ext cx="7543800" cy="914400"/>
          </a:xfrm>
        </p:spPr>
        <p:txBody>
          <a:bodyPr/>
          <a:lstStyle/>
          <a:p>
            <a:r>
              <a:rPr lang="en-US" sz="4000" dirty="0" smtClean="0">
                <a:solidFill>
                  <a:srgbClr val="FF6600"/>
                </a:solidFill>
                <a:effectLst/>
              </a:rPr>
              <a:t>3 PARTS : 1 </a:t>
            </a:r>
            <a:r>
              <a:rPr lang="en-US" sz="4000" i="1" dirty="0" smtClean="0">
                <a:solidFill>
                  <a:srgbClr val="FF6600"/>
                </a:solidFill>
                <a:effectLst/>
              </a:rPr>
              <a:t>extraordinary day!</a:t>
            </a:r>
            <a:endParaRPr lang="en-US" sz="4000" i="1" dirty="0"/>
          </a:p>
        </p:txBody>
      </p:sp>
    </p:spTree>
    <p:extLst>
      <p:ext uri="{BB962C8B-B14F-4D97-AF65-F5344CB8AC3E}">
        <p14:creationId xmlns:p14="http://schemas.microsoft.com/office/powerpoint/2010/main" val="1665110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cintosh HD:Users:diana:Desktop:Screen Shot 2017-02-12 at 2.14.46 PM.png"/>
          <p:cNvPicPr>
            <a:picLocks noGrp="1"/>
          </p:cNvPicPr>
          <p:nvPr>
            <p:ph idx="1"/>
          </p:nvPr>
        </p:nvPicPr>
        <p:blipFill>
          <a:blip r:embed="rId3">
            <a:extLst>
              <a:ext uri="{28A0092B-C50C-407E-A947-70E740481C1C}">
                <a14:useLocalDpi xmlns:a14="http://schemas.microsoft.com/office/drawing/2010/main" val="0"/>
              </a:ext>
            </a:extLst>
          </a:blip>
          <a:srcRect l="2976" r="2976"/>
          <a:stretch>
            <a:fillRect/>
          </a:stretch>
        </p:blipFill>
        <p:spPr bwMode="auto">
          <a:prstGeom prst="rect">
            <a:avLst/>
          </a:prstGeom>
          <a:noFill/>
          <a:ln>
            <a:noFill/>
          </a:ln>
        </p:spPr>
      </p:pic>
      <p:sp>
        <p:nvSpPr>
          <p:cNvPr id="6" name="Title 2"/>
          <p:cNvSpPr>
            <a:spLocks noGrp="1"/>
          </p:cNvSpPr>
          <p:nvPr>
            <p:ph type="title"/>
          </p:nvPr>
        </p:nvSpPr>
        <p:spPr>
          <a:xfrm>
            <a:off x="777240" y="4876800"/>
            <a:ext cx="7543800" cy="914400"/>
          </a:xfrm>
        </p:spPr>
        <p:txBody>
          <a:bodyPr/>
          <a:lstStyle/>
          <a:p>
            <a:r>
              <a:rPr lang="en-US" sz="4800" dirty="0">
                <a:solidFill>
                  <a:srgbClr val="FF6600"/>
                </a:solidFill>
                <a:effectLst/>
              </a:rPr>
              <a:t>Interdisciplinary Magic</a:t>
            </a:r>
            <a:endParaRPr lang="en-US" dirty="0"/>
          </a:p>
        </p:txBody>
      </p:sp>
      <p:sp>
        <p:nvSpPr>
          <p:cNvPr id="7" name="Rectangle 6"/>
          <p:cNvSpPr/>
          <p:nvPr/>
        </p:nvSpPr>
        <p:spPr>
          <a:xfrm>
            <a:off x="2137207" y="5791200"/>
            <a:ext cx="6725933" cy="646331"/>
          </a:xfrm>
          <a:prstGeom prst="rect">
            <a:avLst/>
          </a:prstGeom>
        </p:spPr>
        <p:txBody>
          <a:bodyPr wrap="square">
            <a:spAutoFit/>
          </a:bodyPr>
          <a:lstStyle/>
          <a:p>
            <a:r>
              <a:rPr lang="en-US" dirty="0"/>
              <a:t>Multi-age groups working in parallel become interconnected through performance tasks and hands-on learning experiences. </a:t>
            </a:r>
          </a:p>
        </p:txBody>
      </p:sp>
    </p:spTree>
    <p:extLst>
      <p:ext uri="{BB962C8B-B14F-4D97-AF65-F5344CB8AC3E}">
        <p14:creationId xmlns:p14="http://schemas.microsoft.com/office/powerpoint/2010/main" val="2812341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nSpc>
                <a:spcPct val="200000"/>
              </a:lnSpc>
            </a:pPr>
            <a:r>
              <a:rPr lang="en-US" dirty="0" smtClean="0">
                <a:solidFill>
                  <a:srgbClr val="3366FF"/>
                </a:solidFill>
              </a:rPr>
              <a:t>Choices.</a:t>
            </a:r>
            <a:endParaRPr lang="en-US" dirty="0">
              <a:solidFill>
                <a:srgbClr val="3366F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1999341"/>
              </p:ext>
            </p:extLst>
          </p:nvPr>
        </p:nvGraphicFramePr>
        <p:xfrm>
          <a:off x="2133600" y="685800"/>
          <a:ext cx="6719366" cy="5811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7738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685801"/>
            <a:ext cx="6096000" cy="4605511"/>
          </a:xfrm>
        </p:spPr>
        <p:txBody>
          <a:bodyPr>
            <a:normAutofit fontScale="70000" lnSpcReduction="20000"/>
          </a:bodyPr>
          <a:lstStyle/>
          <a:p>
            <a:pPr lvl="0">
              <a:lnSpc>
                <a:spcPct val="120000"/>
              </a:lnSpc>
            </a:pPr>
            <a:r>
              <a:rPr lang="en-US" dirty="0">
                <a:solidFill>
                  <a:schemeClr val="tx1">
                    <a:lumMod val="50000"/>
                  </a:schemeClr>
                </a:solidFill>
                <a:effectLst/>
              </a:rPr>
              <a:t>Students have </a:t>
            </a:r>
            <a:r>
              <a:rPr lang="en-US" dirty="0">
                <a:solidFill>
                  <a:srgbClr val="3366FF"/>
                </a:solidFill>
                <a:effectLst/>
              </a:rPr>
              <a:t>choices in how they will learn the </a:t>
            </a:r>
            <a:r>
              <a:rPr lang="en-US" dirty="0" smtClean="0">
                <a:solidFill>
                  <a:srgbClr val="3366FF"/>
                </a:solidFill>
                <a:effectLst/>
              </a:rPr>
              <a:t>content.</a:t>
            </a:r>
            <a:endParaRPr lang="en-US" dirty="0">
              <a:solidFill>
                <a:srgbClr val="3366FF"/>
              </a:solidFill>
              <a:effectLst/>
            </a:endParaRPr>
          </a:p>
          <a:p>
            <a:pPr lvl="0">
              <a:lnSpc>
                <a:spcPct val="120000"/>
              </a:lnSpc>
            </a:pPr>
            <a:r>
              <a:rPr lang="en-US" dirty="0">
                <a:solidFill>
                  <a:schemeClr val="tx1">
                    <a:lumMod val="50000"/>
                  </a:schemeClr>
                </a:solidFill>
                <a:effectLst/>
              </a:rPr>
              <a:t>Students </a:t>
            </a:r>
            <a:r>
              <a:rPr lang="en-US" dirty="0">
                <a:solidFill>
                  <a:srgbClr val="3366FF"/>
                </a:solidFill>
                <a:effectLst/>
              </a:rPr>
              <a:t>exhibit excellent on-task behavior.</a:t>
            </a:r>
          </a:p>
          <a:p>
            <a:pPr lvl="0">
              <a:lnSpc>
                <a:spcPct val="120000"/>
              </a:lnSpc>
            </a:pPr>
            <a:r>
              <a:rPr lang="en-US" dirty="0">
                <a:solidFill>
                  <a:schemeClr val="tx1">
                    <a:lumMod val="50000"/>
                  </a:schemeClr>
                </a:solidFill>
                <a:effectLst/>
              </a:rPr>
              <a:t>Students </a:t>
            </a:r>
            <a:r>
              <a:rPr lang="en-US" dirty="0">
                <a:solidFill>
                  <a:srgbClr val="3366FF"/>
                </a:solidFill>
                <a:effectLst/>
              </a:rPr>
              <a:t>work collaboratively.</a:t>
            </a:r>
          </a:p>
          <a:p>
            <a:pPr lvl="0">
              <a:lnSpc>
                <a:spcPct val="120000"/>
              </a:lnSpc>
            </a:pPr>
            <a:r>
              <a:rPr lang="en-US" dirty="0">
                <a:solidFill>
                  <a:schemeClr val="tx1">
                    <a:lumMod val="50000"/>
                  </a:schemeClr>
                </a:solidFill>
                <a:effectLst/>
              </a:rPr>
              <a:t>Multi-age </a:t>
            </a:r>
            <a:r>
              <a:rPr lang="en-US" dirty="0">
                <a:solidFill>
                  <a:srgbClr val="3366FF"/>
                </a:solidFill>
                <a:effectLst/>
              </a:rPr>
              <a:t>teams</a:t>
            </a:r>
            <a:r>
              <a:rPr lang="en-US" dirty="0">
                <a:solidFill>
                  <a:schemeClr val="tx1">
                    <a:lumMod val="50000"/>
                  </a:schemeClr>
                </a:solidFill>
                <a:effectLst/>
              </a:rPr>
              <a:t> formed within the </a:t>
            </a:r>
            <a:r>
              <a:rPr lang="en-US" dirty="0">
                <a:solidFill>
                  <a:srgbClr val="3366FF"/>
                </a:solidFill>
                <a:effectLst/>
              </a:rPr>
              <a:t>multi-age classes</a:t>
            </a:r>
          </a:p>
          <a:p>
            <a:pPr lvl="0">
              <a:lnSpc>
                <a:spcPct val="120000"/>
              </a:lnSpc>
            </a:pPr>
            <a:r>
              <a:rPr lang="en-US" dirty="0">
                <a:solidFill>
                  <a:schemeClr val="tx1">
                    <a:lumMod val="50000"/>
                  </a:schemeClr>
                </a:solidFill>
                <a:effectLst/>
              </a:rPr>
              <a:t>Students are engrossed both as </a:t>
            </a:r>
            <a:r>
              <a:rPr lang="en-US" dirty="0">
                <a:solidFill>
                  <a:srgbClr val="3366FF"/>
                </a:solidFill>
                <a:effectLst/>
              </a:rPr>
              <a:t>presenters and as the audience </a:t>
            </a:r>
            <a:r>
              <a:rPr lang="en-US" dirty="0">
                <a:solidFill>
                  <a:schemeClr val="tx1">
                    <a:lumMod val="50000"/>
                  </a:schemeClr>
                </a:solidFill>
                <a:effectLst/>
              </a:rPr>
              <a:t>for the half-day performance based learning labs</a:t>
            </a:r>
          </a:p>
          <a:p>
            <a:pPr lvl="0">
              <a:lnSpc>
                <a:spcPct val="120000"/>
              </a:lnSpc>
            </a:pPr>
            <a:r>
              <a:rPr lang="en-US" dirty="0">
                <a:solidFill>
                  <a:schemeClr val="tx1">
                    <a:lumMod val="50000"/>
                  </a:schemeClr>
                </a:solidFill>
                <a:effectLst/>
              </a:rPr>
              <a:t>Students use a </a:t>
            </a:r>
            <a:r>
              <a:rPr lang="en-US" dirty="0">
                <a:solidFill>
                  <a:srgbClr val="3366FF"/>
                </a:solidFill>
                <a:effectLst/>
              </a:rPr>
              <a:t>wide range of presentation products</a:t>
            </a:r>
            <a:r>
              <a:rPr lang="en-US" dirty="0">
                <a:solidFill>
                  <a:schemeClr val="tx1">
                    <a:lumMod val="50000"/>
                  </a:schemeClr>
                </a:solidFill>
                <a:effectLst/>
              </a:rPr>
              <a:t>, such as video, debate, sculpture, and so on.</a:t>
            </a:r>
          </a:p>
          <a:p>
            <a:pPr lvl="0">
              <a:lnSpc>
                <a:spcPct val="120000"/>
              </a:lnSpc>
            </a:pPr>
            <a:r>
              <a:rPr lang="en-US" dirty="0">
                <a:solidFill>
                  <a:schemeClr val="tx1">
                    <a:lumMod val="50000"/>
                  </a:schemeClr>
                </a:solidFill>
                <a:effectLst/>
              </a:rPr>
              <a:t>Students </a:t>
            </a:r>
            <a:r>
              <a:rPr lang="en-US" dirty="0">
                <a:solidFill>
                  <a:srgbClr val="3366FF"/>
                </a:solidFill>
                <a:effectLst/>
              </a:rPr>
              <a:t>demonstrate depth of understanding</a:t>
            </a:r>
            <a:r>
              <a:rPr lang="en-US" dirty="0">
                <a:solidFill>
                  <a:schemeClr val="tx1">
                    <a:lumMod val="50000"/>
                  </a:schemeClr>
                </a:solidFill>
                <a:effectLst/>
              </a:rPr>
              <a:t> of topics as a result of their sustained interest around various questions (e.g., Essential Questions: Is it ever okay to act against civil authority? What circumstances might require unity at all cost?).</a:t>
            </a:r>
          </a:p>
          <a:p>
            <a:pPr lvl="0">
              <a:lnSpc>
                <a:spcPct val="120000"/>
              </a:lnSpc>
            </a:pPr>
            <a:r>
              <a:rPr lang="en-US" dirty="0">
                <a:solidFill>
                  <a:srgbClr val="3366FF"/>
                </a:solidFill>
                <a:effectLst/>
              </a:rPr>
              <a:t>Fewer recess problems</a:t>
            </a:r>
            <a:r>
              <a:rPr lang="en-US" dirty="0">
                <a:solidFill>
                  <a:schemeClr val="tx1">
                    <a:lumMod val="50000"/>
                  </a:schemeClr>
                </a:solidFill>
                <a:effectLst/>
              </a:rPr>
              <a:t> occurred during this two-week period (Drake &amp; Burns, 2017).</a:t>
            </a:r>
          </a:p>
          <a:p>
            <a:pPr lvl="0">
              <a:lnSpc>
                <a:spcPct val="120000"/>
              </a:lnSpc>
            </a:pPr>
            <a:r>
              <a:rPr lang="en-US" dirty="0">
                <a:solidFill>
                  <a:srgbClr val="3366FF"/>
                </a:solidFill>
                <a:effectLst/>
              </a:rPr>
              <a:t>Teachers feel deeply satisfied with the unity, process, and the results.</a:t>
            </a:r>
          </a:p>
          <a:p>
            <a:endParaRPr lang="en-US" dirty="0"/>
          </a:p>
        </p:txBody>
      </p:sp>
      <p:sp>
        <p:nvSpPr>
          <p:cNvPr id="3" name="Title 2"/>
          <p:cNvSpPr>
            <a:spLocks noGrp="1"/>
          </p:cNvSpPr>
          <p:nvPr>
            <p:ph type="title"/>
          </p:nvPr>
        </p:nvSpPr>
        <p:spPr/>
        <p:txBody>
          <a:bodyPr/>
          <a:lstStyle/>
          <a:p>
            <a:r>
              <a:rPr lang="en-US" sz="5400" dirty="0">
                <a:solidFill>
                  <a:srgbClr val="FF6600"/>
                </a:solidFill>
                <a:effectLst/>
              </a:rPr>
              <a:t>Interdisciplinary Magic</a:t>
            </a:r>
            <a:endParaRPr lang="en-US" dirty="0"/>
          </a:p>
        </p:txBody>
      </p:sp>
    </p:spTree>
    <p:extLst>
      <p:ext uri="{BB962C8B-B14F-4D97-AF65-F5344CB8AC3E}">
        <p14:creationId xmlns:p14="http://schemas.microsoft.com/office/powerpoint/2010/main" val="3539992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xperientialLearning_UNIT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650" y="488846"/>
            <a:ext cx="4064000" cy="3048000"/>
          </a:xfrm>
          <a:prstGeom prst="rect">
            <a:avLst/>
          </a:prstGeom>
        </p:spPr>
      </p:pic>
      <p:pic>
        <p:nvPicPr>
          <p:cNvPr id="9" name="Picture 8" descr="FridaMAT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929" y="1049929"/>
            <a:ext cx="3953914" cy="2965435"/>
          </a:xfrm>
          <a:prstGeom prst="rect">
            <a:avLst/>
          </a:prstGeom>
        </p:spPr>
      </p:pic>
      <p:pic>
        <p:nvPicPr>
          <p:cNvPr id="8" name="Content Placeholder 7" descr="TEAMart1.jpg"/>
          <p:cNvPicPr>
            <a:picLocks noGrp="1" noChangeAspect="1"/>
          </p:cNvPicPr>
          <p:nvPr>
            <p:ph idx="1"/>
          </p:nvPr>
        </p:nvPicPr>
        <p:blipFill>
          <a:blip r:embed="rId5">
            <a:extLst>
              <a:ext uri="{28A0092B-C50C-407E-A947-70E740481C1C}">
                <a14:useLocalDpi xmlns:a14="http://schemas.microsoft.com/office/drawing/2010/main" val="0"/>
              </a:ext>
            </a:extLst>
          </a:blip>
          <a:srcRect t="27500" b="27500"/>
          <a:stretch>
            <a:fillRect/>
          </a:stretch>
        </p:blipFill>
        <p:spPr>
          <a:xfrm rot="10800000">
            <a:off x="3332451" y="2916463"/>
            <a:ext cx="3249798" cy="2197801"/>
          </a:xfrm>
        </p:spPr>
      </p:pic>
      <p:pic>
        <p:nvPicPr>
          <p:cNvPr id="10" name="Picture 9" descr="TheTECHguru.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3767" y="0"/>
            <a:ext cx="2055393" cy="1541545"/>
          </a:xfrm>
          <a:prstGeom prst="rect">
            <a:avLst/>
          </a:prstGeom>
        </p:spPr>
      </p:pic>
      <p:pic>
        <p:nvPicPr>
          <p:cNvPr id="13" name="Picture 12" descr="BuddyART.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7941" y="4949380"/>
            <a:ext cx="2490709" cy="1868032"/>
          </a:xfrm>
          <a:prstGeom prst="rect">
            <a:avLst/>
          </a:prstGeom>
        </p:spPr>
      </p:pic>
      <p:sp>
        <p:nvSpPr>
          <p:cNvPr id="3" name="Title 2"/>
          <p:cNvSpPr>
            <a:spLocks noGrp="1"/>
          </p:cNvSpPr>
          <p:nvPr>
            <p:ph type="title"/>
          </p:nvPr>
        </p:nvSpPr>
        <p:spPr/>
        <p:txBody>
          <a:bodyPr/>
          <a:lstStyle/>
          <a:p>
            <a:r>
              <a:rPr lang="en-US" dirty="0" smtClean="0">
                <a:solidFill>
                  <a:srgbClr val="FF6600"/>
                </a:solidFill>
              </a:rPr>
              <a:t>Project-Based Learning</a:t>
            </a:r>
            <a:endParaRPr lang="en-US" dirty="0">
              <a:solidFill>
                <a:srgbClr val="FF6600"/>
              </a:solidFill>
            </a:endParaRPr>
          </a:p>
        </p:txBody>
      </p:sp>
      <p:sp>
        <p:nvSpPr>
          <p:cNvPr id="11" name="TextBox 10"/>
          <p:cNvSpPr txBox="1"/>
          <p:nvPr/>
        </p:nvSpPr>
        <p:spPr>
          <a:xfrm>
            <a:off x="1576359" y="461925"/>
            <a:ext cx="538738" cy="923330"/>
          </a:xfrm>
          <a:prstGeom prst="rect">
            <a:avLst/>
          </a:prstGeom>
          <a:noFill/>
        </p:spPr>
        <p:txBody>
          <a:bodyPr wrap="square" rtlCol="0">
            <a:spAutoFit/>
          </a:bodyPr>
          <a:lstStyle/>
          <a:p>
            <a:r>
              <a:rPr lang="en-US" sz="5400" dirty="0" smtClean="0"/>
              <a:t>{</a:t>
            </a:r>
            <a:endParaRPr lang="en-US" sz="5400" dirty="0"/>
          </a:p>
        </p:txBody>
      </p:sp>
    </p:spTree>
    <p:extLst>
      <p:ext uri="{BB962C8B-B14F-4D97-AF65-F5344CB8AC3E}">
        <p14:creationId xmlns:p14="http://schemas.microsoft.com/office/powerpoint/2010/main" val="2192426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sz="3600" dirty="0" smtClean="0">
                <a:solidFill>
                  <a:srgbClr val="FF6600"/>
                </a:solidFill>
                <a:effectLst/>
              </a:rPr>
              <a:t>Layered Learning Comes Alive!</a:t>
            </a:r>
            <a:endParaRPr lang="en-US" sz="3600" dirty="0"/>
          </a:p>
        </p:txBody>
      </p:sp>
      <p:pic>
        <p:nvPicPr>
          <p:cNvPr id="4" name="Picture 3" descr="Macintosh HD:Users:diana:Desktop:Screen Shot 2017-02-12 at 2.00.17 PM.png"/>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85801"/>
            <a:ext cx="6096000" cy="3657599"/>
          </a:xfrm>
          <a:prstGeom prst="rect">
            <a:avLst/>
          </a:prstGeom>
          <a:noFill/>
          <a:ln>
            <a:noFill/>
          </a:ln>
        </p:spPr>
      </p:pic>
      <p:sp>
        <p:nvSpPr>
          <p:cNvPr id="5" name="Rectangle 4"/>
          <p:cNvSpPr/>
          <p:nvPr/>
        </p:nvSpPr>
        <p:spPr>
          <a:xfrm>
            <a:off x="7298473" y="4384357"/>
            <a:ext cx="931127" cy="246221"/>
          </a:xfrm>
          <a:prstGeom prst="rect">
            <a:avLst/>
          </a:prstGeom>
        </p:spPr>
        <p:txBody>
          <a:bodyPr wrap="none">
            <a:spAutoFit/>
          </a:bodyPr>
          <a:lstStyle/>
          <a:p>
            <a:r>
              <a:rPr lang="en-US" sz="1000" dirty="0">
                <a:solidFill>
                  <a:schemeClr val="bg1">
                    <a:lumMod val="65000"/>
                    <a:lumOff val="35000"/>
                  </a:schemeClr>
                </a:solidFill>
              </a:rPr>
              <a:t>(Evans, 2016) </a:t>
            </a:r>
          </a:p>
        </p:txBody>
      </p:sp>
    </p:spTree>
    <p:extLst>
      <p:ext uri="{BB962C8B-B14F-4D97-AF65-F5344CB8AC3E}">
        <p14:creationId xmlns:p14="http://schemas.microsoft.com/office/powerpoint/2010/main" val="3950721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diana:Desktop:ApproachesToIntegration.png"/>
          <p:cNvPicPr/>
          <p:nvPr/>
        </p:nvPicPr>
        <p:blipFill>
          <a:blip r:embed="rId3">
            <a:extLst>
              <a:ext uri="{28A0092B-C50C-407E-A947-70E740481C1C}">
                <a14:useLocalDpi xmlns:a14="http://schemas.microsoft.com/office/drawing/2010/main" val="0"/>
              </a:ext>
            </a:extLst>
          </a:blip>
          <a:srcRect/>
          <a:stretch>
            <a:fillRect/>
          </a:stretch>
        </p:blipFill>
        <p:spPr bwMode="auto">
          <a:xfrm>
            <a:off x="405299" y="111917"/>
            <a:ext cx="5701209" cy="6574942"/>
          </a:xfrm>
          <a:prstGeom prst="rect">
            <a:avLst/>
          </a:prstGeom>
          <a:noFill/>
          <a:ln>
            <a:noFill/>
          </a:ln>
        </p:spPr>
      </p:pic>
      <p:sp>
        <p:nvSpPr>
          <p:cNvPr id="3" name="Title 2"/>
          <p:cNvSpPr>
            <a:spLocks noGrp="1"/>
          </p:cNvSpPr>
          <p:nvPr>
            <p:ph type="title"/>
          </p:nvPr>
        </p:nvSpPr>
        <p:spPr>
          <a:xfrm>
            <a:off x="1161857" y="4876800"/>
            <a:ext cx="7844791" cy="914400"/>
          </a:xfrm>
        </p:spPr>
        <p:txBody>
          <a:bodyPr/>
          <a:lstStyle/>
          <a:p>
            <a:pPr algn="r"/>
            <a:r>
              <a:rPr lang="en-US" dirty="0" smtClean="0">
                <a:solidFill>
                  <a:srgbClr val="FF6600"/>
                </a:solidFill>
              </a:rPr>
              <a:t>3 Ways : 1 Concept</a:t>
            </a:r>
            <a:endParaRPr lang="en-US" dirty="0">
              <a:solidFill>
                <a:srgbClr val="FF6600"/>
              </a:solidFill>
            </a:endParaRPr>
          </a:p>
        </p:txBody>
      </p:sp>
      <p:sp>
        <p:nvSpPr>
          <p:cNvPr id="5" name="Rectangle 4"/>
          <p:cNvSpPr/>
          <p:nvPr/>
        </p:nvSpPr>
        <p:spPr>
          <a:xfrm>
            <a:off x="4669872" y="6611779"/>
            <a:ext cx="1436636" cy="246221"/>
          </a:xfrm>
          <a:prstGeom prst="rect">
            <a:avLst/>
          </a:prstGeom>
        </p:spPr>
        <p:txBody>
          <a:bodyPr wrap="none">
            <a:spAutoFit/>
          </a:bodyPr>
          <a:lstStyle/>
          <a:p>
            <a:r>
              <a:rPr lang="en-US" sz="1000" dirty="0" smtClean="0">
                <a:solidFill>
                  <a:schemeClr val="bg1">
                    <a:lumMod val="65000"/>
                    <a:lumOff val="35000"/>
                  </a:schemeClr>
                </a:solidFill>
              </a:rPr>
              <a:t>(Drake &amp; Burns,</a:t>
            </a:r>
            <a:r>
              <a:rPr lang="en-US" sz="1000" dirty="0">
                <a:solidFill>
                  <a:schemeClr val="bg1">
                    <a:lumMod val="65000"/>
                    <a:lumOff val="35000"/>
                  </a:schemeClr>
                </a:solidFill>
              </a:rPr>
              <a:t> </a:t>
            </a:r>
            <a:r>
              <a:rPr lang="en-US" sz="1000" dirty="0" smtClean="0">
                <a:solidFill>
                  <a:schemeClr val="bg1">
                    <a:lumMod val="65000"/>
                    <a:lumOff val="35000"/>
                  </a:schemeClr>
                </a:solidFill>
              </a:rPr>
              <a:t>2004) </a:t>
            </a:r>
            <a:endParaRPr lang="en-US" sz="1000" dirty="0">
              <a:solidFill>
                <a:schemeClr val="bg1">
                  <a:lumMod val="65000"/>
                  <a:lumOff val="35000"/>
                </a:schemeClr>
              </a:solidFill>
            </a:endParaRPr>
          </a:p>
        </p:txBody>
      </p:sp>
    </p:spTree>
    <p:extLst>
      <p:ext uri="{BB962C8B-B14F-4D97-AF65-F5344CB8AC3E}">
        <p14:creationId xmlns:p14="http://schemas.microsoft.com/office/powerpoint/2010/main" val="1730829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5267564"/>
            <a:ext cx="7543800" cy="914400"/>
          </a:xfrm>
        </p:spPr>
        <p:txBody>
          <a:bodyPr/>
          <a:lstStyle/>
          <a:p>
            <a:r>
              <a:rPr lang="en-US" dirty="0" smtClean="0">
                <a:solidFill>
                  <a:srgbClr val="FF6600"/>
                </a:solidFill>
              </a:rPr>
              <a:t>The ADDIE Model</a:t>
            </a:r>
            <a:endParaRPr lang="en-US" dirty="0">
              <a:solidFill>
                <a:srgbClr val="FF6600"/>
              </a:solidFill>
            </a:endParaRPr>
          </a:p>
        </p:txBody>
      </p:sp>
      <p:sp>
        <p:nvSpPr>
          <p:cNvPr id="5" name="Content Placeholder 4"/>
          <p:cNvSpPr>
            <a:spLocks noGrp="1"/>
          </p:cNvSpPr>
          <p:nvPr>
            <p:ph idx="1"/>
          </p:nvPr>
        </p:nvSpPr>
        <p:spPr>
          <a:xfrm>
            <a:off x="987951" y="694682"/>
            <a:ext cx="6096000" cy="3657599"/>
          </a:xfrm>
        </p:spPr>
        <p:txBody>
          <a:bodyPr>
            <a:normAutofit/>
          </a:bodyPr>
          <a:lstStyle/>
          <a:p>
            <a:pPr marL="18288" indent="0">
              <a:buNone/>
            </a:pPr>
            <a:r>
              <a:rPr lang="en-US" sz="3200" dirty="0" smtClean="0">
                <a:solidFill>
                  <a:srgbClr val="FF6600"/>
                </a:solidFill>
              </a:rPr>
              <a:t>A</a:t>
            </a:r>
            <a:r>
              <a:rPr lang="en-US" sz="3200" dirty="0" smtClean="0">
                <a:solidFill>
                  <a:srgbClr val="3366FF"/>
                </a:solidFill>
              </a:rPr>
              <a:t>nalyze</a:t>
            </a:r>
          </a:p>
          <a:p>
            <a:pPr marL="18288" indent="0">
              <a:buNone/>
            </a:pPr>
            <a:r>
              <a:rPr lang="en-US" sz="3200" dirty="0" smtClean="0">
                <a:solidFill>
                  <a:srgbClr val="FF6600"/>
                </a:solidFill>
              </a:rPr>
              <a:t>D</a:t>
            </a:r>
            <a:r>
              <a:rPr lang="en-US" sz="3200" dirty="0" smtClean="0">
                <a:solidFill>
                  <a:srgbClr val="3366FF"/>
                </a:solidFill>
              </a:rPr>
              <a:t>esign</a:t>
            </a:r>
          </a:p>
          <a:p>
            <a:pPr marL="18288" indent="0">
              <a:buNone/>
            </a:pPr>
            <a:r>
              <a:rPr lang="en-US" sz="3200" dirty="0" smtClean="0">
                <a:solidFill>
                  <a:srgbClr val="FF6600"/>
                </a:solidFill>
              </a:rPr>
              <a:t>D</a:t>
            </a:r>
            <a:r>
              <a:rPr lang="en-US" sz="3200" dirty="0" smtClean="0">
                <a:solidFill>
                  <a:srgbClr val="3366FF"/>
                </a:solidFill>
              </a:rPr>
              <a:t>evelop</a:t>
            </a:r>
          </a:p>
          <a:p>
            <a:pPr marL="18288" indent="0">
              <a:buNone/>
            </a:pPr>
            <a:r>
              <a:rPr lang="en-US" sz="3200" dirty="0" smtClean="0">
                <a:solidFill>
                  <a:srgbClr val="FF6600"/>
                </a:solidFill>
              </a:rPr>
              <a:t>I</a:t>
            </a:r>
            <a:r>
              <a:rPr lang="en-US" sz="3200" dirty="0" smtClean="0">
                <a:solidFill>
                  <a:srgbClr val="3366FF"/>
                </a:solidFill>
              </a:rPr>
              <a:t>mplement</a:t>
            </a:r>
          </a:p>
          <a:p>
            <a:pPr marL="18288" indent="0">
              <a:buNone/>
            </a:pPr>
            <a:r>
              <a:rPr lang="en-US" sz="3200" dirty="0" smtClean="0">
                <a:solidFill>
                  <a:srgbClr val="FF6600"/>
                </a:solidFill>
              </a:rPr>
              <a:t>E</a:t>
            </a:r>
            <a:r>
              <a:rPr lang="en-US" sz="3200" dirty="0" smtClean="0">
                <a:solidFill>
                  <a:srgbClr val="3366FF"/>
                </a:solidFill>
              </a:rPr>
              <a:t>valuate</a:t>
            </a:r>
            <a:endParaRPr lang="en-US" sz="3200" dirty="0">
              <a:solidFill>
                <a:srgbClr val="3366FF"/>
              </a:solidFill>
            </a:endParaRPr>
          </a:p>
        </p:txBody>
      </p:sp>
      <p:pic>
        <p:nvPicPr>
          <p:cNvPr id="7" name="Picture 6" descr="ADDIEmode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3759" y="1459195"/>
            <a:ext cx="4554305" cy="2630159"/>
          </a:xfrm>
          <a:prstGeom prst="rect">
            <a:avLst/>
          </a:prstGeom>
        </p:spPr>
      </p:pic>
      <p:pic>
        <p:nvPicPr>
          <p:cNvPr id="8" name="Picture 7" descr="TheTECHguru.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4286" y="0"/>
            <a:ext cx="2107650" cy="1580737"/>
          </a:xfrm>
          <a:prstGeom prst="rect">
            <a:avLst/>
          </a:prstGeom>
        </p:spPr>
      </p:pic>
      <p:pic>
        <p:nvPicPr>
          <p:cNvPr id="10" name="Picture 9" descr="TEAMart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4287" y="3410129"/>
            <a:ext cx="2107650" cy="1647205"/>
          </a:xfrm>
          <a:prstGeom prst="rect">
            <a:avLst/>
          </a:prstGeom>
        </p:spPr>
      </p:pic>
    </p:spTree>
    <p:extLst>
      <p:ext uri="{BB962C8B-B14F-4D97-AF65-F5344CB8AC3E}">
        <p14:creationId xmlns:p14="http://schemas.microsoft.com/office/powerpoint/2010/main" val="3474771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685801"/>
            <a:ext cx="6096000" cy="4190999"/>
          </a:xfrm>
        </p:spPr>
        <p:txBody>
          <a:bodyPr>
            <a:normAutofit fontScale="70000" lnSpcReduction="20000"/>
          </a:bodyPr>
          <a:lstStyle/>
          <a:p>
            <a:pPr marL="18288" indent="0">
              <a:buNone/>
            </a:pPr>
            <a:endParaRPr lang="en-US" sz="1800" b="1" dirty="0">
              <a:solidFill>
                <a:srgbClr val="FF6600"/>
              </a:solidFill>
              <a:effectLst/>
            </a:endParaRPr>
          </a:p>
          <a:p>
            <a:pPr marL="18288" indent="0">
              <a:lnSpc>
                <a:spcPct val="140000"/>
              </a:lnSpc>
              <a:buNone/>
            </a:pPr>
            <a:r>
              <a:rPr lang="en-US" sz="1800" dirty="0" smtClean="0">
                <a:solidFill>
                  <a:srgbClr val="FF6600"/>
                </a:solidFill>
                <a:effectLst/>
              </a:rPr>
              <a:t>O B J E C T I V E S </a:t>
            </a:r>
            <a:br>
              <a:rPr lang="en-US" sz="1800" dirty="0" smtClean="0">
                <a:solidFill>
                  <a:srgbClr val="FF6600"/>
                </a:solidFill>
                <a:effectLst/>
              </a:rPr>
            </a:br>
            <a:endParaRPr lang="en-US" sz="1800" dirty="0" smtClean="0">
              <a:solidFill>
                <a:srgbClr val="FF6600"/>
              </a:solidFill>
              <a:effectLst/>
            </a:endParaRPr>
          </a:p>
          <a:p>
            <a:pPr marL="18288" indent="0">
              <a:lnSpc>
                <a:spcPct val="140000"/>
              </a:lnSpc>
              <a:buNone/>
            </a:pPr>
            <a:endParaRPr lang="en-US" sz="1800" dirty="0">
              <a:solidFill>
                <a:srgbClr val="FF6600"/>
              </a:solidFill>
              <a:effectLst/>
            </a:endParaRPr>
          </a:p>
          <a:p>
            <a:pPr marL="361188" indent="-342900">
              <a:lnSpc>
                <a:spcPct val="140000"/>
              </a:lnSpc>
              <a:buFont typeface="+mj-lt"/>
              <a:buAutoNum type="arabicPeriod"/>
            </a:pPr>
            <a:r>
              <a:rPr lang="en-US" sz="1800" dirty="0">
                <a:solidFill>
                  <a:srgbClr val="3366FF"/>
                </a:solidFill>
                <a:effectLst/>
              </a:rPr>
              <a:t>Develop routines and skills in and Visible </a:t>
            </a:r>
            <a:r>
              <a:rPr lang="en-US" sz="1800" dirty="0" smtClean="0">
                <a:solidFill>
                  <a:srgbClr val="3366FF"/>
                </a:solidFill>
                <a:effectLst/>
              </a:rPr>
              <a:t>Learning </a:t>
            </a:r>
            <a:r>
              <a:rPr lang="en-US" sz="1800" dirty="0">
                <a:solidFill>
                  <a:srgbClr val="3366FF"/>
                </a:solidFill>
                <a:effectLst/>
              </a:rPr>
              <a:t>and Artful Thinking to promote self-directed, cooperative, and collaborative students</a:t>
            </a:r>
            <a:br>
              <a:rPr lang="en-US" sz="1800" dirty="0">
                <a:solidFill>
                  <a:srgbClr val="3366FF"/>
                </a:solidFill>
                <a:effectLst/>
              </a:rPr>
            </a:br>
            <a:r>
              <a:rPr lang="en-US" sz="1800" dirty="0">
                <a:solidFill>
                  <a:srgbClr val="FFFFFF"/>
                </a:solidFill>
                <a:effectLst/>
              </a:rPr>
              <a:t>(Focus: Critical Thinking &amp; Behavior)</a:t>
            </a:r>
            <a:br>
              <a:rPr lang="en-US" sz="1800" dirty="0">
                <a:solidFill>
                  <a:srgbClr val="FFFFFF"/>
                </a:solidFill>
                <a:effectLst/>
              </a:rPr>
            </a:br>
            <a:endParaRPr lang="en-US" sz="1800" dirty="0">
              <a:solidFill>
                <a:srgbClr val="FFFFFF"/>
              </a:solidFill>
              <a:effectLst/>
            </a:endParaRPr>
          </a:p>
          <a:p>
            <a:pPr marL="361188" indent="-342900">
              <a:lnSpc>
                <a:spcPct val="140000"/>
              </a:lnSpc>
              <a:buFont typeface="+mj-lt"/>
              <a:buAutoNum type="arabicPeriod"/>
            </a:pPr>
            <a:r>
              <a:rPr lang="en-US" sz="1800" dirty="0">
                <a:solidFill>
                  <a:srgbClr val="3366FF"/>
                </a:solidFill>
                <a:effectLst/>
              </a:rPr>
              <a:t>Understand how to analyze integrated lesson </a:t>
            </a:r>
            <a:r>
              <a:rPr lang="en-US" sz="1800" dirty="0" smtClean="0">
                <a:solidFill>
                  <a:srgbClr val="3366FF"/>
                </a:solidFill>
                <a:effectLst/>
              </a:rPr>
              <a:t>essentials/Layered Learning </a:t>
            </a:r>
            <a:r>
              <a:rPr lang="en-US" sz="1800" dirty="0">
                <a:solidFill>
                  <a:srgbClr val="3366FF"/>
                </a:solidFill>
                <a:effectLst/>
              </a:rPr>
              <a:t>including design, delivery, assessment, and reflection components to meet the needs of all students by including multiple modalities and Intelligences as aligned to California State Standards and Common Core State Standards </a:t>
            </a:r>
            <a:br>
              <a:rPr lang="en-US" sz="1800" dirty="0">
                <a:solidFill>
                  <a:srgbClr val="3366FF"/>
                </a:solidFill>
                <a:effectLst/>
              </a:rPr>
            </a:br>
            <a:r>
              <a:rPr lang="en-US" sz="1800" dirty="0">
                <a:effectLst/>
              </a:rPr>
              <a:t>(Focus: Curriculum Design, Integration, &amp; Assessment)</a:t>
            </a:r>
            <a:br>
              <a:rPr lang="en-US" sz="1800" dirty="0">
                <a:effectLst/>
              </a:rPr>
            </a:br>
            <a:endParaRPr lang="en-US" sz="1800" dirty="0">
              <a:effectLst/>
            </a:endParaRPr>
          </a:p>
          <a:p>
            <a:pPr marL="361188" indent="-342900">
              <a:lnSpc>
                <a:spcPct val="140000"/>
              </a:lnSpc>
              <a:buFont typeface="+mj-lt"/>
              <a:buAutoNum type="arabicPeriod"/>
            </a:pPr>
            <a:r>
              <a:rPr lang="en-US" sz="1800" dirty="0">
                <a:solidFill>
                  <a:srgbClr val="3366FF"/>
                </a:solidFill>
                <a:effectLst/>
              </a:rPr>
              <a:t>Utilize reflection to self-evaluate with </a:t>
            </a:r>
            <a:r>
              <a:rPr lang="en-US" sz="1800" dirty="0" smtClean="0">
                <a:solidFill>
                  <a:srgbClr val="3366FF"/>
                </a:solidFill>
                <a:effectLst/>
              </a:rPr>
              <a:t>clear, measureable </a:t>
            </a:r>
            <a:r>
              <a:rPr lang="en-US" sz="1800" dirty="0">
                <a:solidFill>
                  <a:srgbClr val="3366FF"/>
                </a:solidFill>
                <a:effectLst/>
              </a:rPr>
              <a:t>goals in mind</a:t>
            </a:r>
            <a:br>
              <a:rPr lang="en-US" sz="1800" dirty="0">
                <a:solidFill>
                  <a:srgbClr val="3366FF"/>
                </a:solidFill>
                <a:effectLst/>
              </a:rPr>
            </a:br>
            <a:r>
              <a:rPr lang="en-US" sz="1800" dirty="0">
                <a:solidFill>
                  <a:srgbClr val="FFFFFF"/>
                </a:solidFill>
                <a:effectLst/>
              </a:rPr>
              <a:t>(Focus: Coaching, Confidence, &amp; Self-Analysis</a:t>
            </a:r>
            <a:r>
              <a:rPr lang="en-US" sz="1800" dirty="0" smtClean="0">
                <a:solidFill>
                  <a:srgbClr val="FFFFFF"/>
                </a:solidFill>
                <a:effectLst/>
              </a:rPr>
              <a:t>)</a:t>
            </a:r>
            <a:endParaRPr lang="en-US" sz="1400" dirty="0" smtClean="0">
              <a:effectLst/>
            </a:endParaRPr>
          </a:p>
          <a:p>
            <a:pPr marL="361188" indent="-342900">
              <a:buFont typeface="+mj-lt"/>
              <a:buAutoNum type="arabicPeriod"/>
            </a:pPr>
            <a:endParaRPr lang="en-US" sz="1800" dirty="0">
              <a:effectLst/>
            </a:endParaRPr>
          </a:p>
          <a:p>
            <a:pPr marL="361188" lvl="0" indent="-342900">
              <a:buFont typeface="+mj-lt"/>
              <a:buAutoNum type="arabicPeriod"/>
            </a:pPr>
            <a:endParaRPr lang="en-US" sz="1600" dirty="0">
              <a:effectLst/>
            </a:endParaRPr>
          </a:p>
          <a:p>
            <a:pPr marL="18288" indent="0">
              <a:buNone/>
            </a:pPr>
            <a:endParaRPr lang="en-US" sz="1600" dirty="0"/>
          </a:p>
        </p:txBody>
      </p:sp>
      <p:sp>
        <p:nvSpPr>
          <p:cNvPr id="3" name="Title 2"/>
          <p:cNvSpPr>
            <a:spLocks noGrp="1"/>
          </p:cNvSpPr>
          <p:nvPr>
            <p:ph type="title"/>
          </p:nvPr>
        </p:nvSpPr>
        <p:spPr/>
        <p:txBody>
          <a:bodyPr/>
          <a:lstStyle/>
          <a:p>
            <a:r>
              <a:rPr lang="en-US" sz="4800" dirty="0">
                <a:solidFill>
                  <a:srgbClr val="FF6600"/>
                </a:solidFill>
                <a:effectLst/>
              </a:rPr>
              <a:t>Interdisciplinary Magic</a:t>
            </a:r>
            <a:endParaRPr lang="en-US" dirty="0"/>
          </a:p>
        </p:txBody>
      </p:sp>
      <p:sp>
        <p:nvSpPr>
          <p:cNvPr id="4" name="Rectangle 3"/>
          <p:cNvSpPr/>
          <p:nvPr/>
        </p:nvSpPr>
        <p:spPr>
          <a:xfrm>
            <a:off x="2137207" y="5791200"/>
            <a:ext cx="6725933" cy="646331"/>
          </a:xfrm>
          <a:prstGeom prst="rect">
            <a:avLst/>
          </a:prstGeom>
        </p:spPr>
        <p:txBody>
          <a:bodyPr wrap="square">
            <a:spAutoFit/>
          </a:bodyPr>
          <a:lstStyle/>
          <a:p>
            <a:r>
              <a:rPr lang="en-US" dirty="0"/>
              <a:t>Multi-age groups working in parallel become interconnected through performance tasks and hands-on learning experiences. </a:t>
            </a:r>
          </a:p>
        </p:txBody>
      </p:sp>
      <p:sp>
        <p:nvSpPr>
          <p:cNvPr id="5" name="TextBox 4"/>
          <p:cNvSpPr txBox="1"/>
          <p:nvPr/>
        </p:nvSpPr>
        <p:spPr>
          <a:xfrm>
            <a:off x="1576359" y="461925"/>
            <a:ext cx="538738" cy="923330"/>
          </a:xfrm>
          <a:prstGeom prst="rect">
            <a:avLst/>
          </a:prstGeom>
          <a:noFill/>
        </p:spPr>
        <p:txBody>
          <a:bodyPr wrap="square" rtlCol="0">
            <a:spAutoFit/>
          </a:bodyPr>
          <a:lstStyle/>
          <a:p>
            <a:r>
              <a:rPr lang="en-US" sz="5400" dirty="0" smtClean="0"/>
              <a:t>{</a:t>
            </a:r>
            <a:endParaRPr lang="en-US" sz="5400" dirty="0"/>
          </a:p>
        </p:txBody>
      </p:sp>
    </p:spTree>
    <p:extLst>
      <p:ext uri="{BB962C8B-B14F-4D97-AF65-F5344CB8AC3E}">
        <p14:creationId xmlns:p14="http://schemas.microsoft.com/office/powerpoint/2010/main" val="2796420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dirty="0"/>
          </a:p>
        </p:txBody>
      </p:sp>
      <p:grpSp>
        <p:nvGrpSpPr>
          <p:cNvPr id="10" name="Group 9"/>
          <p:cNvGrpSpPr/>
          <p:nvPr/>
        </p:nvGrpSpPr>
        <p:grpSpPr>
          <a:xfrm>
            <a:off x="629703" y="135110"/>
            <a:ext cx="7772400" cy="6540500"/>
            <a:chOff x="629703" y="135110"/>
            <a:chExt cx="7772400" cy="6540500"/>
          </a:xfrm>
        </p:grpSpPr>
        <p:pic>
          <p:nvPicPr>
            <p:cNvPr id="6" name="Picture 5" descr="ADDIE_model_IL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03" y="135110"/>
              <a:ext cx="7772400" cy="6540500"/>
            </a:xfrm>
            <a:prstGeom prst="rect">
              <a:avLst/>
            </a:prstGeom>
          </p:spPr>
        </p:pic>
        <p:grpSp>
          <p:nvGrpSpPr>
            <p:cNvPr id="9" name="Group 8"/>
            <p:cNvGrpSpPr/>
            <p:nvPr/>
          </p:nvGrpSpPr>
          <p:grpSpPr>
            <a:xfrm>
              <a:off x="3470331" y="2240169"/>
              <a:ext cx="2103231" cy="2103231"/>
              <a:chOff x="3470331" y="2240169"/>
              <a:chExt cx="2103231" cy="2103231"/>
            </a:xfrm>
          </p:grpSpPr>
          <p:sp>
            <p:nvSpPr>
              <p:cNvPr id="7" name="Oval 6"/>
              <p:cNvSpPr/>
              <p:nvPr/>
            </p:nvSpPr>
            <p:spPr>
              <a:xfrm>
                <a:off x="3470331" y="2240169"/>
                <a:ext cx="2103231" cy="21032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3607851" y="2750479"/>
                <a:ext cx="1747300" cy="1077218"/>
              </a:xfrm>
              <a:prstGeom prst="rect">
                <a:avLst/>
              </a:prstGeom>
              <a:noFill/>
            </p:spPr>
            <p:txBody>
              <a:bodyPr wrap="square" rtlCol="0">
                <a:spAutoFit/>
              </a:bodyPr>
              <a:lstStyle/>
              <a:p>
                <a:pPr algn="ctr"/>
                <a:r>
                  <a:rPr lang="en-US" sz="3200" dirty="0" smtClean="0">
                    <a:solidFill>
                      <a:srgbClr val="FFFF00"/>
                    </a:solidFill>
                  </a:rPr>
                  <a:t>Meet</a:t>
                </a:r>
              </a:p>
              <a:p>
                <a:pPr algn="ctr"/>
                <a:r>
                  <a:rPr lang="en-US" sz="3200" dirty="0" smtClean="0">
                    <a:solidFill>
                      <a:srgbClr val="FFFF00"/>
                    </a:solidFill>
                  </a:rPr>
                  <a:t>ADDIE</a:t>
                </a:r>
                <a:endParaRPr lang="en-US" sz="3200" dirty="0">
                  <a:solidFill>
                    <a:srgbClr val="FFFF00"/>
                  </a:solidFill>
                </a:endParaRPr>
              </a:p>
            </p:txBody>
          </p:sp>
        </p:grpSp>
      </p:grpSp>
    </p:spTree>
    <p:extLst>
      <p:ext uri="{BB962C8B-B14F-4D97-AF65-F5344CB8AC3E}">
        <p14:creationId xmlns:p14="http://schemas.microsoft.com/office/powerpoint/2010/main" val="3392192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oupSalad.jpg"/>
          <p:cNvPicPr>
            <a:picLocks noGrp="1" noChangeAspect="1"/>
          </p:cNvPicPr>
          <p:nvPr>
            <p:ph idx="1"/>
          </p:nvPr>
        </p:nvPicPr>
        <p:blipFill>
          <a:blip r:embed="rId3">
            <a:extLst>
              <a:ext uri="{28A0092B-C50C-407E-A947-70E740481C1C}">
                <a14:useLocalDpi xmlns:a14="http://schemas.microsoft.com/office/drawing/2010/main" val="0"/>
              </a:ext>
            </a:extLst>
          </a:blip>
          <a:srcRect t="4895" b="4895"/>
          <a:stretch>
            <a:fillRect/>
          </a:stretch>
        </p:blipFill>
        <p:spPr/>
      </p:pic>
      <p:sp>
        <p:nvSpPr>
          <p:cNvPr id="3" name="Title 2"/>
          <p:cNvSpPr>
            <a:spLocks noGrp="1"/>
          </p:cNvSpPr>
          <p:nvPr>
            <p:ph type="title"/>
          </p:nvPr>
        </p:nvSpPr>
        <p:spPr/>
        <p:txBody>
          <a:bodyPr/>
          <a:lstStyle/>
          <a:p>
            <a:r>
              <a:rPr lang="en-US" i="1" dirty="0">
                <a:solidFill>
                  <a:srgbClr val="FF6600"/>
                </a:solidFill>
              </a:rPr>
              <a:t>Enjoy your lunch.</a:t>
            </a:r>
            <a:endParaRPr lang="en-US" dirty="0"/>
          </a:p>
        </p:txBody>
      </p:sp>
      <p:sp>
        <p:nvSpPr>
          <p:cNvPr id="6" name="TextBox 5"/>
          <p:cNvSpPr txBox="1"/>
          <p:nvPr/>
        </p:nvSpPr>
        <p:spPr>
          <a:xfrm>
            <a:off x="5941575" y="710441"/>
            <a:ext cx="2271099" cy="276999"/>
          </a:xfrm>
          <a:prstGeom prst="rect">
            <a:avLst/>
          </a:prstGeom>
          <a:noFill/>
        </p:spPr>
        <p:txBody>
          <a:bodyPr wrap="none" rtlCol="0">
            <a:spAutoFit/>
          </a:bodyPr>
          <a:lstStyle/>
          <a:p>
            <a:r>
              <a:rPr lang="en-US" sz="1200" dirty="0" smtClean="0">
                <a:solidFill>
                  <a:schemeClr val="tx1">
                    <a:lumMod val="50000"/>
                  </a:schemeClr>
                </a:solidFill>
              </a:rPr>
              <a:t>(“Spice of</a:t>
            </a:r>
            <a:r>
              <a:rPr lang="en-US" sz="1200" dirty="0">
                <a:solidFill>
                  <a:schemeClr val="tx1">
                    <a:lumMod val="50000"/>
                  </a:schemeClr>
                </a:solidFill>
              </a:rPr>
              <a:t> </a:t>
            </a:r>
            <a:r>
              <a:rPr lang="en-US" sz="1200" dirty="0" smtClean="0">
                <a:solidFill>
                  <a:schemeClr val="tx1">
                    <a:lumMod val="50000"/>
                  </a:schemeClr>
                </a:solidFill>
              </a:rPr>
              <a:t>Life Catering”, 2013)</a:t>
            </a:r>
            <a:endParaRPr lang="en-US" sz="1200" dirty="0">
              <a:solidFill>
                <a:schemeClr val="tx1">
                  <a:lumMod val="50000"/>
                </a:schemeClr>
              </a:solidFill>
            </a:endParaRPr>
          </a:p>
        </p:txBody>
      </p:sp>
    </p:spTree>
    <p:extLst>
      <p:ext uri="{BB962C8B-B14F-4D97-AF65-F5344CB8AC3E}">
        <p14:creationId xmlns:p14="http://schemas.microsoft.com/office/powerpoint/2010/main" val="3399096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1616325" y="625636"/>
            <a:ext cx="6613276" cy="4429392"/>
          </a:xfrm>
        </p:spPr>
        <p:txBody>
          <a:bodyPr>
            <a:normAutofit fontScale="77500" lnSpcReduction="20000"/>
          </a:bodyPr>
          <a:lstStyle/>
          <a:p>
            <a:pPr marL="18288" indent="0">
              <a:lnSpc>
                <a:spcPct val="170000"/>
              </a:lnSpc>
              <a:buNone/>
            </a:pPr>
            <a:r>
              <a:rPr lang="en-US" sz="4200" b="1" dirty="0" smtClean="0">
                <a:solidFill>
                  <a:srgbClr val="3366FF"/>
                </a:solidFill>
                <a:effectLst/>
              </a:rPr>
              <a:t>PART III: Four Keys to Coaching Conversations with Confidence</a:t>
            </a:r>
            <a:r>
              <a:rPr lang="en-US" sz="4200" dirty="0" smtClean="0">
                <a:solidFill>
                  <a:srgbClr val="3366FF"/>
                </a:solidFill>
                <a:effectLst/>
              </a:rPr>
              <a:t/>
            </a:r>
            <a:br>
              <a:rPr lang="en-US" sz="4200" dirty="0" smtClean="0">
                <a:solidFill>
                  <a:srgbClr val="3366FF"/>
                </a:solidFill>
                <a:effectLst/>
              </a:rPr>
            </a:br>
            <a:r>
              <a:rPr lang="en-US" sz="2400" dirty="0" smtClean="0">
                <a:effectLst/>
              </a:rPr>
              <a:t>Improve observational feedback and communication to improve school performance during coach-teacher conversations by using four types of conversations: Reflective, Facilitating, Coaching, and Directing.</a:t>
            </a:r>
            <a:br>
              <a:rPr lang="en-US" sz="2400" dirty="0" smtClean="0">
                <a:effectLst/>
              </a:rPr>
            </a:br>
            <a:r>
              <a:rPr lang="en-US" sz="1500" dirty="0" smtClean="0">
                <a:solidFill>
                  <a:schemeClr val="tx1">
                    <a:lumMod val="50000"/>
                  </a:schemeClr>
                </a:solidFill>
                <a:effectLst/>
              </a:rPr>
              <a:t> (Marzano, 2017)</a:t>
            </a:r>
          </a:p>
          <a:p>
            <a:pPr>
              <a:lnSpc>
                <a:spcPct val="170000"/>
              </a:lnSpc>
            </a:pPr>
            <a:endParaRPr lang="en-US" dirty="0"/>
          </a:p>
        </p:txBody>
      </p:sp>
      <p:sp>
        <p:nvSpPr>
          <p:cNvPr id="5" name="Title 2"/>
          <p:cNvSpPr>
            <a:spLocks noGrp="1"/>
          </p:cNvSpPr>
          <p:nvPr>
            <p:ph type="title"/>
          </p:nvPr>
        </p:nvSpPr>
        <p:spPr>
          <a:xfrm>
            <a:off x="777240" y="4876800"/>
            <a:ext cx="7543800" cy="914400"/>
          </a:xfrm>
        </p:spPr>
        <p:txBody>
          <a:bodyPr/>
          <a:lstStyle/>
          <a:p>
            <a:r>
              <a:rPr lang="en-US" sz="4000" dirty="0" smtClean="0">
                <a:solidFill>
                  <a:srgbClr val="FF6600"/>
                </a:solidFill>
                <a:effectLst/>
              </a:rPr>
              <a:t>3 PARTS : 1 </a:t>
            </a:r>
            <a:r>
              <a:rPr lang="en-US" sz="4000" i="1" dirty="0" smtClean="0">
                <a:solidFill>
                  <a:srgbClr val="FF6600"/>
                </a:solidFill>
                <a:effectLst/>
              </a:rPr>
              <a:t>extraordinary day!</a:t>
            </a:r>
            <a:endParaRPr lang="en-US" sz="4000" i="1" dirty="0"/>
          </a:p>
        </p:txBody>
      </p:sp>
    </p:spTree>
    <p:extLst>
      <p:ext uri="{BB962C8B-B14F-4D97-AF65-F5344CB8AC3E}">
        <p14:creationId xmlns:p14="http://schemas.microsoft.com/office/powerpoint/2010/main" val="1827002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BCNews - What Makes Great Teachers.png"/>
          <p:cNvPicPr>
            <a:picLocks noGrp="1" noChangeAspect="1"/>
          </p:cNvPicPr>
          <p:nvPr>
            <p:ph idx="1"/>
          </p:nvPr>
        </p:nvPicPr>
        <p:blipFill>
          <a:blip r:embed="rId3">
            <a:extLst>
              <a:ext uri="{28A0092B-C50C-407E-A947-70E740481C1C}">
                <a14:useLocalDpi xmlns:a14="http://schemas.microsoft.com/office/drawing/2010/main" val="0"/>
              </a:ext>
            </a:extLst>
          </a:blip>
          <a:srcRect t="10446" b="10446"/>
          <a:stretch>
            <a:fillRect/>
          </a:stretch>
        </p:blipFill>
        <p:spPr>
          <a:xfrm>
            <a:off x="2124718" y="677488"/>
            <a:ext cx="6096000" cy="3657599"/>
          </a:xfrm>
        </p:spPr>
      </p:pic>
      <p:sp>
        <p:nvSpPr>
          <p:cNvPr id="5" name="Title 4"/>
          <p:cNvSpPr>
            <a:spLocks noGrp="1"/>
          </p:cNvSpPr>
          <p:nvPr>
            <p:ph type="title"/>
          </p:nvPr>
        </p:nvSpPr>
        <p:spPr>
          <a:xfrm>
            <a:off x="777240" y="5710190"/>
            <a:ext cx="7543800" cy="621638"/>
          </a:xfrm>
        </p:spPr>
        <p:txBody>
          <a:bodyPr/>
          <a:lstStyle/>
          <a:p>
            <a:r>
              <a:rPr lang="en-US" sz="3200" b="1" dirty="0" smtClean="0">
                <a:solidFill>
                  <a:srgbClr val="FF6600"/>
                </a:solidFill>
                <a:effectLst/>
              </a:rPr>
              <a:t/>
            </a:r>
            <a:br>
              <a:rPr lang="en-US" sz="3200" b="1" dirty="0" smtClean="0">
                <a:solidFill>
                  <a:srgbClr val="FF6600"/>
                </a:solidFill>
                <a:effectLst/>
              </a:rPr>
            </a:br>
            <a:r>
              <a:rPr lang="en-US" sz="3200" b="1" dirty="0">
                <a:solidFill>
                  <a:srgbClr val="FF6600"/>
                </a:solidFill>
                <a:effectLst/>
              </a:rPr>
              <a:t/>
            </a:r>
            <a:br>
              <a:rPr lang="en-US" sz="3200" b="1" dirty="0">
                <a:solidFill>
                  <a:srgbClr val="FF6600"/>
                </a:solidFill>
                <a:effectLst/>
              </a:rPr>
            </a:br>
            <a:r>
              <a:rPr lang="en-US" sz="3200" b="1" dirty="0" smtClean="0">
                <a:solidFill>
                  <a:srgbClr val="FF6600"/>
                </a:solidFill>
                <a:effectLst/>
              </a:rPr>
              <a:t/>
            </a:r>
            <a:br>
              <a:rPr lang="en-US" sz="3200" b="1" dirty="0" smtClean="0">
                <a:solidFill>
                  <a:srgbClr val="FF6600"/>
                </a:solidFill>
                <a:effectLst/>
              </a:rPr>
            </a:br>
            <a:r>
              <a:rPr lang="en-US" sz="3200" b="1" dirty="0">
                <a:solidFill>
                  <a:srgbClr val="FF6600"/>
                </a:solidFill>
                <a:effectLst/>
              </a:rPr>
              <a:t/>
            </a:r>
            <a:br>
              <a:rPr lang="en-US" sz="3200" b="1" dirty="0">
                <a:solidFill>
                  <a:srgbClr val="FF6600"/>
                </a:solidFill>
                <a:effectLst/>
              </a:rPr>
            </a:br>
            <a:r>
              <a:rPr lang="en-US" sz="3200" b="1" dirty="0" smtClean="0">
                <a:solidFill>
                  <a:srgbClr val="FF6600"/>
                </a:solidFill>
                <a:effectLst/>
              </a:rPr>
              <a:t/>
            </a:r>
            <a:br>
              <a:rPr lang="en-US" sz="3200" b="1" dirty="0" smtClean="0">
                <a:solidFill>
                  <a:srgbClr val="FF6600"/>
                </a:solidFill>
                <a:effectLst/>
              </a:rPr>
            </a:br>
            <a:r>
              <a:rPr lang="en-US" sz="3200" b="1" dirty="0">
                <a:solidFill>
                  <a:srgbClr val="FF6600"/>
                </a:solidFill>
                <a:effectLst/>
              </a:rPr>
              <a:t/>
            </a:r>
            <a:br>
              <a:rPr lang="en-US" sz="3200" b="1" dirty="0">
                <a:solidFill>
                  <a:srgbClr val="FF6600"/>
                </a:solidFill>
                <a:effectLst/>
              </a:rPr>
            </a:br>
            <a:r>
              <a:rPr lang="en-US" sz="3200" b="1" dirty="0" smtClean="0">
                <a:solidFill>
                  <a:srgbClr val="FF6600"/>
                </a:solidFill>
                <a:effectLst/>
              </a:rPr>
              <a:t/>
            </a:r>
            <a:br>
              <a:rPr lang="en-US" sz="3200" b="1" dirty="0" smtClean="0">
                <a:solidFill>
                  <a:srgbClr val="FF6600"/>
                </a:solidFill>
                <a:effectLst/>
              </a:rPr>
            </a:br>
            <a:r>
              <a:rPr lang="en-US" sz="3200" b="1" dirty="0">
                <a:solidFill>
                  <a:srgbClr val="FF6600"/>
                </a:solidFill>
                <a:effectLst/>
              </a:rPr>
              <a:t/>
            </a:r>
            <a:br>
              <a:rPr lang="en-US" sz="3200" b="1" dirty="0">
                <a:solidFill>
                  <a:srgbClr val="FF6600"/>
                </a:solidFill>
                <a:effectLst/>
              </a:rPr>
            </a:br>
            <a:r>
              <a:rPr lang="en-US" sz="3200" b="1" dirty="0" smtClean="0">
                <a:solidFill>
                  <a:srgbClr val="FF6600"/>
                </a:solidFill>
                <a:effectLst/>
              </a:rPr>
              <a:t/>
            </a:r>
            <a:br>
              <a:rPr lang="en-US" sz="3200" b="1" dirty="0" smtClean="0">
                <a:solidFill>
                  <a:srgbClr val="FF6600"/>
                </a:solidFill>
                <a:effectLst/>
              </a:rPr>
            </a:br>
            <a:r>
              <a:rPr lang="en-US" sz="3200" b="1" dirty="0" smtClean="0">
                <a:solidFill>
                  <a:srgbClr val="FF6600"/>
                </a:solidFill>
                <a:effectLst/>
              </a:rPr>
              <a:t>Four </a:t>
            </a:r>
            <a:r>
              <a:rPr lang="en-US" sz="3200" b="1" dirty="0">
                <a:solidFill>
                  <a:srgbClr val="FF6600"/>
                </a:solidFill>
                <a:effectLst/>
              </a:rPr>
              <a:t>Keys to Coaching </a:t>
            </a:r>
            <a:r>
              <a:rPr lang="en-US" sz="3200" b="1" dirty="0" smtClean="0">
                <a:solidFill>
                  <a:srgbClr val="FF6600"/>
                </a:solidFill>
                <a:effectLst/>
              </a:rPr>
              <a:t/>
            </a:r>
            <a:br>
              <a:rPr lang="en-US" sz="3200" b="1" dirty="0" smtClean="0">
                <a:solidFill>
                  <a:srgbClr val="FF6600"/>
                </a:solidFill>
                <a:effectLst/>
              </a:rPr>
            </a:br>
            <a:r>
              <a:rPr lang="en-US" sz="3200" b="1" dirty="0" smtClean="0">
                <a:solidFill>
                  <a:srgbClr val="FF6600"/>
                </a:solidFill>
                <a:effectLst/>
              </a:rPr>
              <a:t>Conversations </a:t>
            </a:r>
            <a:r>
              <a:rPr lang="en-US" sz="3200" b="1" dirty="0">
                <a:solidFill>
                  <a:srgbClr val="FF6600"/>
                </a:solidFill>
                <a:effectLst/>
              </a:rPr>
              <a:t>with Confidence</a:t>
            </a:r>
            <a:r>
              <a:rPr lang="en-US" sz="3200" dirty="0">
                <a:solidFill>
                  <a:srgbClr val="3366FF"/>
                </a:solidFill>
                <a:effectLst/>
              </a:rPr>
              <a:t/>
            </a:r>
            <a:br>
              <a:rPr lang="en-US" sz="3200" dirty="0">
                <a:solidFill>
                  <a:srgbClr val="3366FF"/>
                </a:solidFill>
                <a:effectLst/>
              </a:rPr>
            </a:br>
            <a:endParaRPr lang="en-US" sz="3200" dirty="0"/>
          </a:p>
        </p:txBody>
      </p:sp>
      <p:sp>
        <p:nvSpPr>
          <p:cNvPr id="8" name="TextBox 7"/>
          <p:cNvSpPr txBox="1"/>
          <p:nvPr/>
        </p:nvSpPr>
        <p:spPr>
          <a:xfrm>
            <a:off x="6676945" y="683798"/>
            <a:ext cx="1428321" cy="276999"/>
          </a:xfrm>
          <a:prstGeom prst="rect">
            <a:avLst/>
          </a:prstGeom>
          <a:noFill/>
        </p:spPr>
        <p:txBody>
          <a:bodyPr wrap="none" rtlCol="0">
            <a:spAutoFit/>
          </a:bodyPr>
          <a:lstStyle/>
          <a:p>
            <a:r>
              <a:rPr lang="en-US" sz="1200" dirty="0" smtClean="0">
                <a:solidFill>
                  <a:schemeClr val="bg1">
                    <a:lumMod val="65000"/>
                    <a:lumOff val="35000"/>
                  </a:schemeClr>
                </a:solidFill>
              </a:rPr>
              <a:t>(ABC News, 2010)</a:t>
            </a:r>
            <a:endParaRPr lang="en-US" sz="1200" dirty="0">
              <a:solidFill>
                <a:schemeClr val="bg1">
                  <a:lumMod val="65000"/>
                  <a:lumOff val="35000"/>
                </a:schemeClr>
              </a:solidFill>
            </a:endParaRPr>
          </a:p>
        </p:txBody>
      </p:sp>
    </p:spTree>
    <p:extLst>
      <p:ext uri="{BB962C8B-B14F-4D97-AF65-F5344CB8AC3E}">
        <p14:creationId xmlns:p14="http://schemas.microsoft.com/office/powerpoint/2010/main" val="240499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777240" y="5710190"/>
            <a:ext cx="7543800" cy="621638"/>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smtClean="0">
                <a:solidFill>
                  <a:srgbClr val="FF6600"/>
                </a:solidFill>
                <a:effectLst/>
              </a:rPr>
              <a:t/>
            </a:r>
            <a:br>
              <a:rPr lang="en-US" sz="3200" b="1" dirty="0" smtClean="0">
                <a:solidFill>
                  <a:srgbClr val="FF6600"/>
                </a:solidFill>
                <a:effectLst/>
              </a:rPr>
            </a:br>
            <a:r>
              <a:rPr lang="en-US" sz="3200" b="1" dirty="0" smtClean="0">
                <a:solidFill>
                  <a:srgbClr val="FF6600"/>
                </a:solidFill>
                <a:effectLst/>
              </a:rPr>
              <a:t/>
            </a:r>
            <a:br>
              <a:rPr lang="en-US" sz="3200" b="1" dirty="0" smtClean="0">
                <a:solidFill>
                  <a:srgbClr val="FF6600"/>
                </a:solidFill>
                <a:effectLst/>
              </a:rPr>
            </a:br>
            <a:r>
              <a:rPr lang="en-US" sz="3200" b="1" dirty="0" smtClean="0">
                <a:solidFill>
                  <a:srgbClr val="FF6600"/>
                </a:solidFill>
                <a:effectLst/>
              </a:rPr>
              <a:t/>
            </a:r>
            <a:br>
              <a:rPr lang="en-US" sz="3200" b="1" dirty="0" smtClean="0">
                <a:solidFill>
                  <a:srgbClr val="FF6600"/>
                </a:solidFill>
                <a:effectLst/>
              </a:rPr>
            </a:br>
            <a:r>
              <a:rPr lang="en-US" sz="3200" b="1" dirty="0" smtClean="0">
                <a:solidFill>
                  <a:srgbClr val="FF6600"/>
                </a:solidFill>
                <a:effectLst/>
              </a:rPr>
              <a:t/>
            </a:r>
            <a:br>
              <a:rPr lang="en-US" sz="3200" b="1" dirty="0" smtClean="0">
                <a:solidFill>
                  <a:srgbClr val="FF6600"/>
                </a:solidFill>
                <a:effectLst/>
              </a:rPr>
            </a:br>
            <a:r>
              <a:rPr lang="en-US" sz="3200" b="1" dirty="0" smtClean="0">
                <a:solidFill>
                  <a:srgbClr val="FF6600"/>
                </a:solidFill>
                <a:effectLst/>
              </a:rPr>
              <a:t/>
            </a:r>
            <a:br>
              <a:rPr lang="en-US" sz="3200" b="1" dirty="0" smtClean="0">
                <a:solidFill>
                  <a:srgbClr val="FF6600"/>
                </a:solidFill>
                <a:effectLst/>
              </a:rPr>
            </a:br>
            <a:r>
              <a:rPr lang="en-US" sz="3200" b="1" dirty="0" smtClean="0">
                <a:solidFill>
                  <a:srgbClr val="FF6600"/>
                </a:solidFill>
                <a:effectLst/>
              </a:rPr>
              <a:t>Four Keys to Coaching </a:t>
            </a:r>
            <a:br>
              <a:rPr lang="en-US" sz="3200" b="1" dirty="0" smtClean="0">
                <a:solidFill>
                  <a:srgbClr val="FF6600"/>
                </a:solidFill>
                <a:effectLst/>
              </a:rPr>
            </a:br>
            <a:r>
              <a:rPr lang="en-US" sz="3200" b="1" dirty="0" smtClean="0">
                <a:solidFill>
                  <a:srgbClr val="FF6600"/>
                </a:solidFill>
                <a:effectLst/>
              </a:rPr>
              <a:t>Conversations with Confidence</a:t>
            </a:r>
            <a:endParaRPr lang="en-US" sz="3200" dirty="0"/>
          </a:p>
        </p:txBody>
      </p:sp>
      <p:sp>
        <p:nvSpPr>
          <p:cNvPr id="2" name="Content Placeholder 1"/>
          <p:cNvSpPr>
            <a:spLocks noGrp="1"/>
          </p:cNvSpPr>
          <p:nvPr>
            <p:ph idx="1"/>
          </p:nvPr>
        </p:nvSpPr>
        <p:spPr>
          <a:xfrm>
            <a:off x="2133600" y="685802"/>
            <a:ext cx="6096000" cy="3887678"/>
          </a:xfrm>
        </p:spPr>
        <p:txBody>
          <a:bodyPr/>
          <a:lstStyle/>
          <a:p>
            <a:pPr marL="18288" indent="0">
              <a:buNone/>
            </a:pPr>
            <a:r>
              <a:rPr lang="en-US" i="1" dirty="0">
                <a:solidFill>
                  <a:srgbClr val="3366FF"/>
                </a:solidFill>
                <a:effectLst/>
              </a:rPr>
              <a:t>The need is urgent; teachers work at the frontier of everything education is meant to do. Public education itself grapples intimately with big changes in America, from new languages to health epidemics to economic imperatives. Our answer to the challenge of improving teachers' training will influence the experience children have in classrooms -- and the skills with which children enter adult life -- for years to come. </a:t>
            </a:r>
            <a:r>
              <a:rPr lang="en-US" i="1" dirty="0" smtClean="0">
                <a:solidFill>
                  <a:srgbClr val="3366FF"/>
                </a:solidFill>
                <a:effectLst/>
              </a:rPr>
              <a:t/>
            </a:r>
            <a:br>
              <a:rPr lang="en-US" i="1" dirty="0" smtClean="0">
                <a:solidFill>
                  <a:srgbClr val="3366FF"/>
                </a:solidFill>
                <a:effectLst/>
              </a:rPr>
            </a:br>
            <a:r>
              <a:rPr lang="en-US" i="1" dirty="0" smtClean="0">
                <a:effectLst/>
              </a:rPr>
              <a:t>It's </a:t>
            </a:r>
            <a:r>
              <a:rPr lang="en-US" i="1" dirty="0">
                <a:effectLst/>
              </a:rPr>
              <a:t>a question of what kind of future we want to create.</a:t>
            </a:r>
            <a:r>
              <a:rPr lang="en-US" dirty="0">
                <a:effectLst/>
              </a:rPr>
              <a:t> </a:t>
            </a:r>
            <a:r>
              <a:rPr lang="en-US" sz="1200" dirty="0">
                <a:solidFill>
                  <a:srgbClr val="3366FF"/>
                </a:solidFill>
                <a:effectLst/>
              </a:rPr>
              <a:t>(Rubenstein, 2017)</a:t>
            </a:r>
          </a:p>
          <a:p>
            <a:endParaRPr lang="en-US" dirty="0"/>
          </a:p>
        </p:txBody>
      </p:sp>
    </p:spTree>
    <p:extLst>
      <p:ext uri="{BB962C8B-B14F-4D97-AF65-F5344CB8AC3E}">
        <p14:creationId xmlns:p14="http://schemas.microsoft.com/office/powerpoint/2010/main" val="263729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777240" y="5710190"/>
            <a:ext cx="7543800" cy="621638"/>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smtClean="0">
                <a:solidFill>
                  <a:srgbClr val="FF6600"/>
                </a:solidFill>
                <a:effectLst/>
              </a:rPr>
              <a:t/>
            </a:r>
            <a:br>
              <a:rPr lang="en-US" sz="3200" b="1" dirty="0" smtClean="0">
                <a:solidFill>
                  <a:srgbClr val="FF6600"/>
                </a:solidFill>
                <a:effectLst/>
              </a:rPr>
            </a:br>
            <a:r>
              <a:rPr lang="en-US" sz="3200" b="1" dirty="0" smtClean="0">
                <a:solidFill>
                  <a:srgbClr val="FF6600"/>
                </a:solidFill>
                <a:effectLst/>
              </a:rPr>
              <a:t/>
            </a:r>
            <a:br>
              <a:rPr lang="en-US" sz="3200" b="1" dirty="0" smtClean="0">
                <a:solidFill>
                  <a:srgbClr val="FF6600"/>
                </a:solidFill>
                <a:effectLst/>
              </a:rPr>
            </a:br>
            <a:r>
              <a:rPr lang="en-US" sz="3200" b="1" dirty="0" smtClean="0">
                <a:solidFill>
                  <a:srgbClr val="FF6600"/>
                </a:solidFill>
                <a:effectLst/>
              </a:rPr>
              <a:t/>
            </a:r>
            <a:br>
              <a:rPr lang="en-US" sz="3200" b="1" dirty="0" smtClean="0">
                <a:solidFill>
                  <a:srgbClr val="FF6600"/>
                </a:solidFill>
                <a:effectLst/>
              </a:rPr>
            </a:br>
            <a:r>
              <a:rPr lang="en-US" sz="3200" b="1" dirty="0" smtClean="0">
                <a:solidFill>
                  <a:srgbClr val="FF6600"/>
                </a:solidFill>
                <a:effectLst/>
              </a:rPr>
              <a:t/>
            </a:r>
            <a:br>
              <a:rPr lang="en-US" sz="3200" b="1" dirty="0" smtClean="0">
                <a:solidFill>
                  <a:srgbClr val="FF6600"/>
                </a:solidFill>
                <a:effectLst/>
              </a:rPr>
            </a:br>
            <a:r>
              <a:rPr lang="en-US" sz="3200" b="1" dirty="0" smtClean="0">
                <a:solidFill>
                  <a:srgbClr val="FF6600"/>
                </a:solidFill>
                <a:effectLst/>
              </a:rPr>
              <a:t/>
            </a:r>
            <a:br>
              <a:rPr lang="en-US" sz="3200" b="1" dirty="0" smtClean="0">
                <a:solidFill>
                  <a:srgbClr val="FF6600"/>
                </a:solidFill>
                <a:effectLst/>
              </a:rPr>
            </a:br>
            <a:r>
              <a:rPr lang="en-US" sz="3200" b="1" dirty="0" smtClean="0">
                <a:solidFill>
                  <a:srgbClr val="FF6600"/>
                </a:solidFill>
                <a:effectLst/>
              </a:rPr>
              <a:t>Four Keys to Coaching </a:t>
            </a:r>
            <a:br>
              <a:rPr lang="en-US" sz="3200" b="1" dirty="0" smtClean="0">
                <a:solidFill>
                  <a:srgbClr val="FF6600"/>
                </a:solidFill>
                <a:effectLst/>
              </a:rPr>
            </a:br>
            <a:r>
              <a:rPr lang="en-US" sz="3200" b="1" dirty="0" smtClean="0">
                <a:solidFill>
                  <a:srgbClr val="FF6600"/>
                </a:solidFill>
                <a:effectLst/>
              </a:rPr>
              <a:t>Conversations with Confidence</a:t>
            </a:r>
            <a:endParaRPr lang="en-US" sz="3200" dirty="0"/>
          </a:p>
        </p:txBody>
      </p:sp>
      <p:sp>
        <p:nvSpPr>
          <p:cNvPr id="2" name="Content Placeholder 1"/>
          <p:cNvSpPr>
            <a:spLocks noGrp="1"/>
          </p:cNvSpPr>
          <p:nvPr>
            <p:ph idx="1"/>
          </p:nvPr>
        </p:nvSpPr>
        <p:spPr>
          <a:xfrm>
            <a:off x="2133600" y="685801"/>
            <a:ext cx="6096000" cy="4091932"/>
          </a:xfrm>
        </p:spPr>
        <p:txBody>
          <a:bodyPr>
            <a:normAutofit lnSpcReduction="10000"/>
          </a:bodyPr>
          <a:lstStyle/>
          <a:p>
            <a:pPr lvl="0"/>
            <a:r>
              <a:rPr lang="en-US" sz="2400" b="1" dirty="0">
                <a:effectLst/>
              </a:rPr>
              <a:t>How can you encourage your teachers to become learners again?</a:t>
            </a:r>
            <a:br>
              <a:rPr lang="en-US" sz="2400" b="1" dirty="0">
                <a:effectLst/>
              </a:rPr>
            </a:br>
            <a:endParaRPr lang="en-US" sz="2400" b="1" dirty="0">
              <a:effectLst/>
            </a:endParaRPr>
          </a:p>
          <a:p>
            <a:pPr lvl="0"/>
            <a:r>
              <a:rPr lang="en-US" sz="2400" b="1" dirty="0">
                <a:solidFill>
                  <a:srgbClr val="3366FF"/>
                </a:solidFill>
                <a:effectLst/>
              </a:rPr>
              <a:t>What type of support did you notice in this video that you would like to implement into your school site</a:t>
            </a:r>
            <a:r>
              <a:rPr lang="en-US" sz="2400" b="1" dirty="0" smtClean="0">
                <a:solidFill>
                  <a:srgbClr val="3366FF"/>
                </a:solidFill>
                <a:effectLst/>
              </a:rPr>
              <a:t>?</a:t>
            </a:r>
            <a:endParaRPr lang="en-US" sz="2400" b="1" dirty="0">
              <a:solidFill>
                <a:srgbClr val="3366FF"/>
              </a:solidFill>
              <a:effectLst/>
            </a:endParaRPr>
          </a:p>
          <a:p>
            <a:pPr marL="171450" lvl="0" indent="-171450">
              <a:buFont typeface="Arial"/>
              <a:buChar char="•"/>
            </a:pPr>
            <a:endParaRPr lang="en-US" sz="2400" dirty="0">
              <a:solidFill>
                <a:srgbClr val="3366FF"/>
              </a:solidFill>
              <a:effectLst/>
            </a:endParaRPr>
          </a:p>
          <a:p>
            <a:pPr lvl="0"/>
            <a:r>
              <a:rPr lang="en-US" sz="2400" b="1" dirty="0">
                <a:solidFill>
                  <a:srgbClr val="3366FF"/>
                </a:solidFill>
                <a:effectLst/>
              </a:rPr>
              <a:t>How can you, as the </a:t>
            </a:r>
            <a:r>
              <a:rPr lang="en-US" sz="2400" b="1" dirty="0" smtClean="0">
                <a:solidFill>
                  <a:srgbClr val="3366FF"/>
                </a:solidFill>
                <a:effectLst/>
              </a:rPr>
              <a:t>principal or teacher leader, </a:t>
            </a:r>
            <a:r>
              <a:rPr lang="en-US" sz="2400" b="1" dirty="0">
                <a:solidFill>
                  <a:srgbClr val="3366FF"/>
                </a:solidFill>
                <a:effectLst/>
              </a:rPr>
              <a:t>continue to grow and learn in your position?</a:t>
            </a:r>
            <a:br>
              <a:rPr lang="en-US" sz="2400" b="1" dirty="0">
                <a:solidFill>
                  <a:srgbClr val="3366FF"/>
                </a:solidFill>
                <a:effectLst/>
              </a:rPr>
            </a:br>
            <a:endParaRPr lang="en-US" sz="2400" b="1" dirty="0">
              <a:solidFill>
                <a:srgbClr val="3366FF"/>
              </a:solidFill>
              <a:effectLst/>
            </a:endParaRPr>
          </a:p>
        </p:txBody>
      </p:sp>
    </p:spTree>
    <p:extLst>
      <p:ext uri="{BB962C8B-B14F-4D97-AF65-F5344CB8AC3E}">
        <p14:creationId xmlns:p14="http://schemas.microsoft.com/office/powerpoint/2010/main" val="2157129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777240" y="5710190"/>
            <a:ext cx="7543800" cy="621638"/>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smtClean="0">
                <a:solidFill>
                  <a:srgbClr val="FF6600"/>
                </a:solidFill>
                <a:effectLst/>
              </a:rPr>
              <a:t/>
            </a:r>
            <a:br>
              <a:rPr lang="en-US" sz="3200" b="1" dirty="0" smtClean="0">
                <a:solidFill>
                  <a:srgbClr val="FF6600"/>
                </a:solidFill>
                <a:effectLst/>
              </a:rPr>
            </a:br>
            <a:r>
              <a:rPr lang="en-US" sz="3200" b="1" dirty="0" smtClean="0">
                <a:solidFill>
                  <a:srgbClr val="FF6600"/>
                </a:solidFill>
                <a:effectLst/>
              </a:rPr>
              <a:t> </a:t>
            </a:r>
            <a:br>
              <a:rPr lang="en-US" sz="3200" b="1" dirty="0" smtClean="0">
                <a:solidFill>
                  <a:srgbClr val="FF6600"/>
                </a:solidFill>
                <a:effectLst/>
              </a:rPr>
            </a:br>
            <a:r>
              <a:rPr lang="en-US" sz="3200" b="1" dirty="0" smtClean="0">
                <a:solidFill>
                  <a:srgbClr val="FF6600"/>
                </a:solidFill>
                <a:effectLst/>
              </a:rPr>
              <a:t/>
            </a:r>
            <a:br>
              <a:rPr lang="en-US" sz="3200" b="1" dirty="0" smtClean="0">
                <a:solidFill>
                  <a:srgbClr val="FF6600"/>
                </a:solidFill>
                <a:effectLst/>
              </a:rPr>
            </a:br>
            <a:r>
              <a:rPr lang="en-US" sz="3200" b="1" dirty="0" smtClean="0">
                <a:solidFill>
                  <a:srgbClr val="FF6600"/>
                </a:solidFill>
                <a:effectLst/>
              </a:rPr>
              <a:t/>
            </a:r>
            <a:br>
              <a:rPr lang="en-US" sz="3200" b="1" dirty="0" smtClean="0">
                <a:solidFill>
                  <a:srgbClr val="FF6600"/>
                </a:solidFill>
                <a:effectLst/>
              </a:rPr>
            </a:br>
            <a:r>
              <a:rPr lang="en-US" sz="3200" b="1" dirty="0" smtClean="0">
                <a:solidFill>
                  <a:srgbClr val="FF6600"/>
                </a:solidFill>
                <a:effectLst/>
              </a:rPr>
              <a:t/>
            </a:r>
            <a:br>
              <a:rPr lang="en-US" sz="3200" b="1" dirty="0" smtClean="0">
                <a:solidFill>
                  <a:srgbClr val="FF6600"/>
                </a:solidFill>
                <a:effectLst/>
              </a:rPr>
            </a:br>
            <a:r>
              <a:rPr lang="en-US" sz="3200" b="1" dirty="0" smtClean="0">
                <a:solidFill>
                  <a:srgbClr val="FF6600"/>
                </a:solidFill>
                <a:effectLst/>
              </a:rPr>
              <a:t>Four Keys to Coaching </a:t>
            </a:r>
            <a:br>
              <a:rPr lang="en-US" sz="3200" b="1" dirty="0" smtClean="0">
                <a:solidFill>
                  <a:srgbClr val="FF6600"/>
                </a:solidFill>
                <a:effectLst/>
              </a:rPr>
            </a:br>
            <a:r>
              <a:rPr lang="en-US" sz="3200" b="1" dirty="0" smtClean="0">
                <a:solidFill>
                  <a:srgbClr val="FF6600"/>
                </a:solidFill>
                <a:effectLst/>
              </a:rPr>
              <a:t>Conversations with Confidence</a:t>
            </a:r>
            <a:endParaRPr lang="en-US" sz="3200" dirty="0"/>
          </a:p>
        </p:txBody>
      </p:sp>
      <p:sp>
        <p:nvSpPr>
          <p:cNvPr id="2" name="Content Placeholder 1"/>
          <p:cNvSpPr>
            <a:spLocks noGrp="1"/>
          </p:cNvSpPr>
          <p:nvPr>
            <p:ph idx="1"/>
          </p:nvPr>
        </p:nvSpPr>
        <p:spPr>
          <a:xfrm>
            <a:off x="2133600" y="1129851"/>
            <a:ext cx="6096000" cy="3657599"/>
          </a:xfrm>
        </p:spPr>
        <p:txBody>
          <a:bodyPr>
            <a:normAutofit fontScale="92500" lnSpcReduction="10000"/>
          </a:bodyPr>
          <a:lstStyle/>
          <a:p>
            <a:r>
              <a:rPr lang="en-US" sz="2400" dirty="0" smtClean="0">
                <a:solidFill>
                  <a:srgbClr val="3366FF"/>
                </a:solidFill>
                <a:effectLst/>
              </a:rPr>
              <a:t>Reflective </a:t>
            </a:r>
            <a:r>
              <a:rPr lang="en-US" sz="1800" b="1" dirty="0" smtClean="0">
                <a:effectLst/>
              </a:rPr>
              <a:t>conversations</a:t>
            </a:r>
            <a:r>
              <a:rPr lang="en-US" sz="1800" dirty="0" smtClean="0">
                <a:effectLst/>
              </a:rPr>
              <a:t> </a:t>
            </a:r>
            <a:r>
              <a:rPr lang="en-US" sz="1800" i="1" dirty="0">
                <a:effectLst/>
              </a:rPr>
              <a:t>are designed to help </a:t>
            </a:r>
            <a:r>
              <a:rPr lang="en-US" sz="1800" i="1" dirty="0" smtClean="0">
                <a:effectLst/>
              </a:rPr>
              <a:t/>
            </a:r>
            <a:br>
              <a:rPr lang="en-US" sz="1800" i="1" dirty="0" smtClean="0">
                <a:effectLst/>
              </a:rPr>
            </a:br>
            <a:r>
              <a:rPr lang="en-US" sz="1800" i="1" dirty="0" smtClean="0">
                <a:effectLst/>
              </a:rPr>
              <a:t>teacher recognize </a:t>
            </a:r>
            <a:r>
              <a:rPr lang="en-US" sz="1800" i="1" dirty="0">
                <a:effectLst/>
              </a:rPr>
              <a:t>the beliefs and behaviors that affect their </a:t>
            </a:r>
            <a:r>
              <a:rPr lang="en-US" sz="1800" i="1" dirty="0" smtClean="0">
                <a:effectLst/>
              </a:rPr>
              <a:t/>
            </a:r>
            <a:br>
              <a:rPr lang="en-US" sz="1800" i="1" dirty="0" smtClean="0">
                <a:effectLst/>
              </a:rPr>
            </a:br>
            <a:r>
              <a:rPr lang="en-US" sz="1800" i="1" dirty="0" smtClean="0">
                <a:effectLst/>
              </a:rPr>
              <a:t>classroom’s practice.</a:t>
            </a:r>
            <a:br>
              <a:rPr lang="en-US" sz="1800" i="1" dirty="0" smtClean="0">
                <a:effectLst/>
              </a:rPr>
            </a:br>
            <a:endParaRPr lang="en-US" sz="2400" i="1" dirty="0">
              <a:solidFill>
                <a:srgbClr val="3366FF"/>
              </a:solidFill>
              <a:effectLst/>
            </a:endParaRPr>
          </a:p>
          <a:p>
            <a:r>
              <a:rPr lang="en-US" sz="2400" dirty="0" smtClean="0">
                <a:solidFill>
                  <a:srgbClr val="3366FF"/>
                </a:solidFill>
                <a:effectLst/>
              </a:rPr>
              <a:t>Facilitating </a:t>
            </a:r>
            <a:r>
              <a:rPr lang="en-US" sz="1800" b="1" dirty="0">
                <a:effectLst/>
              </a:rPr>
              <a:t>conversations</a:t>
            </a:r>
            <a:r>
              <a:rPr lang="en-US" sz="1800" dirty="0">
                <a:effectLst/>
              </a:rPr>
              <a:t> </a:t>
            </a:r>
            <a:r>
              <a:rPr lang="en-US" sz="1800" i="1" dirty="0">
                <a:effectLst/>
              </a:rPr>
              <a:t>are designed to help </a:t>
            </a:r>
            <a:r>
              <a:rPr lang="en-US" sz="1800" i="1" dirty="0" smtClean="0">
                <a:effectLst/>
              </a:rPr>
              <a:t/>
            </a:r>
            <a:br>
              <a:rPr lang="en-US" sz="1800" i="1" dirty="0" smtClean="0">
                <a:effectLst/>
              </a:rPr>
            </a:br>
            <a:r>
              <a:rPr lang="en-US" sz="1800" i="1" dirty="0" smtClean="0">
                <a:effectLst/>
              </a:rPr>
              <a:t>teachers </a:t>
            </a:r>
            <a:r>
              <a:rPr lang="en-US" sz="1800" i="1" dirty="0">
                <a:effectLst/>
              </a:rPr>
              <a:t>set goals</a:t>
            </a:r>
            <a:r>
              <a:rPr lang="en-US" sz="1800" i="1" dirty="0" smtClean="0">
                <a:effectLst/>
              </a:rPr>
              <a:t>.</a:t>
            </a:r>
            <a:br>
              <a:rPr lang="en-US" sz="1800" i="1" dirty="0" smtClean="0">
                <a:effectLst/>
              </a:rPr>
            </a:br>
            <a:endParaRPr lang="en-US" sz="2400" i="1" dirty="0">
              <a:solidFill>
                <a:srgbClr val="3366FF"/>
              </a:solidFill>
              <a:effectLst/>
            </a:endParaRPr>
          </a:p>
          <a:p>
            <a:r>
              <a:rPr lang="en-US" sz="2400" dirty="0">
                <a:solidFill>
                  <a:srgbClr val="3366FF"/>
                </a:solidFill>
                <a:effectLst/>
              </a:rPr>
              <a:t> </a:t>
            </a:r>
            <a:r>
              <a:rPr lang="en-US" sz="2400" dirty="0" smtClean="0">
                <a:solidFill>
                  <a:srgbClr val="3366FF"/>
                </a:solidFill>
                <a:effectLst/>
              </a:rPr>
              <a:t>Coaching </a:t>
            </a:r>
            <a:r>
              <a:rPr lang="en-US" sz="1800" b="1" dirty="0" smtClean="0">
                <a:effectLst/>
              </a:rPr>
              <a:t>conversations</a:t>
            </a:r>
            <a:r>
              <a:rPr lang="en-US" sz="1800" dirty="0" smtClean="0">
                <a:effectLst/>
              </a:rPr>
              <a:t> </a:t>
            </a:r>
            <a:r>
              <a:rPr lang="en-US" sz="1800" i="1" dirty="0">
                <a:effectLst/>
              </a:rPr>
              <a:t>are designed to move teachers closer to accomplishing their goals</a:t>
            </a:r>
            <a:r>
              <a:rPr lang="en-US" sz="1800" i="1" dirty="0" smtClean="0">
                <a:effectLst/>
              </a:rPr>
              <a:t>.</a:t>
            </a:r>
            <a:br>
              <a:rPr lang="en-US" sz="1800" i="1" dirty="0" smtClean="0">
                <a:effectLst/>
              </a:rPr>
            </a:br>
            <a:endParaRPr lang="en-US" sz="2400" dirty="0">
              <a:solidFill>
                <a:srgbClr val="3366FF"/>
              </a:solidFill>
              <a:effectLst/>
            </a:endParaRPr>
          </a:p>
          <a:p>
            <a:r>
              <a:rPr lang="en-US" sz="2400" dirty="0" smtClean="0">
                <a:solidFill>
                  <a:srgbClr val="3366FF"/>
                </a:solidFill>
                <a:effectLst/>
              </a:rPr>
              <a:t>Directing </a:t>
            </a:r>
            <a:r>
              <a:rPr lang="en-US" sz="1800" b="1" dirty="0">
                <a:effectLst/>
              </a:rPr>
              <a:t>conversations</a:t>
            </a:r>
            <a:r>
              <a:rPr lang="en-US" sz="1800" dirty="0">
                <a:effectLst/>
              </a:rPr>
              <a:t> </a:t>
            </a:r>
            <a:r>
              <a:rPr lang="en-US" sz="1800" i="1" dirty="0">
                <a:effectLst/>
              </a:rPr>
              <a:t>are designed to prompt </a:t>
            </a:r>
            <a:r>
              <a:rPr lang="en-US" sz="1800" i="1" dirty="0" smtClean="0">
                <a:effectLst/>
              </a:rPr>
              <a:t/>
            </a:r>
            <a:br>
              <a:rPr lang="en-US" sz="1800" i="1" dirty="0" smtClean="0">
                <a:effectLst/>
              </a:rPr>
            </a:br>
            <a:r>
              <a:rPr lang="en-US" sz="1800" i="1" dirty="0" smtClean="0">
                <a:effectLst/>
              </a:rPr>
              <a:t>a </a:t>
            </a:r>
            <a:r>
              <a:rPr lang="en-US" sz="1800" i="1" dirty="0">
                <a:effectLst/>
              </a:rPr>
              <a:t>teacher to action</a:t>
            </a:r>
            <a:r>
              <a:rPr lang="en-US" sz="1800" i="1" dirty="0" smtClean="0">
                <a:effectLst/>
              </a:rPr>
              <a:t>. </a:t>
            </a:r>
            <a:r>
              <a:rPr lang="en-US" sz="1300" dirty="0" smtClean="0">
                <a:solidFill>
                  <a:schemeClr val="bg1">
                    <a:lumMod val="50000"/>
                    <a:lumOff val="50000"/>
                  </a:schemeClr>
                </a:solidFill>
                <a:effectLst/>
              </a:rPr>
              <a:t>(Marzano, 2017</a:t>
            </a:r>
            <a:r>
              <a:rPr lang="en-US" sz="1300" dirty="0">
                <a:solidFill>
                  <a:schemeClr val="bg1">
                    <a:lumMod val="50000"/>
                    <a:lumOff val="50000"/>
                  </a:schemeClr>
                </a:solidFill>
                <a:effectLst/>
              </a:rPr>
              <a:t>)</a:t>
            </a:r>
          </a:p>
          <a:p>
            <a:endParaRPr lang="en-US" sz="1800" i="1" dirty="0">
              <a:effectLst/>
            </a:endParaRPr>
          </a:p>
          <a:p>
            <a:endParaRPr lang="en-US" sz="2400" dirty="0">
              <a:solidFill>
                <a:srgbClr val="3366FF"/>
              </a:solidFill>
            </a:endParaRPr>
          </a:p>
          <a:p>
            <a:pPr marL="18288" indent="0">
              <a:buNone/>
            </a:pPr>
            <a:endParaRPr lang="en-US" sz="2400" dirty="0"/>
          </a:p>
        </p:txBody>
      </p:sp>
    </p:spTree>
    <p:extLst>
      <p:ext uri="{BB962C8B-B14F-4D97-AF65-F5344CB8AC3E}">
        <p14:creationId xmlns:p14="http://schemas.microsoft.com/office/powerpoint/2010/main" val="2689443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2133600" y="685801"/>
            <a:ext cx="6096000" cy="4190999"/>
          </a:xfrm>
        </p:spPr>
        <p:txBody>
          <a:bodyPr>
            <a:normAutofit fontScale="70000" lnSpcReduction="20000"/>
          </a:bodyPr>
          <a:lstStyle/>
          <a:p>
            <a:pPr marL="18288" indent="0">
              <a:buNone/>
            </a:pPr>
            <a:endParaRPr lang="en-US" sz="1800" b="1" dirty="0">
              <a:solidFill>
                <a:srgbClr val="FF6600"/>
              </a:solidFill>
              <a:effectLst/>
            </a:endParaRPr>
          </a:p>
          <a:p>
            <a:pPr marL="18288" indent="0">
              <a:lnSpc>
                <a:spcPct val="140000"/>
              </a:lnSpc>
              <a:buNone/>
            </a:pPr>
            <a:r>
              <a:rPr lang="en-US" sz="1800" dirty="0" smtClean="0">
                <a:solidFill>
                  <a:srgbClr val="FF6600"/>
                </a:solidFill>
                <a:effectLst/>
              </a:rPr>
              <a:t>R E </a:t>
            </a:r>
            <a:r>
              <a:rPr lang="mr-IN" sz="1800" dirty="0" smtClean="0">
                <a:solidFill>
                  <a:srgbClr val="FF6600"/>
                </a:solidFill>
                <a:effectLst/>
              </a:rPr>
              <a:t>–</a:t>
            </a:r>
            <a:r>
              <a:rPr lang="en-US" sz="1800" dirty="0" smtClean="0">
                <a:solidFill>
                  <a:srgbClr val="FF6600"/>
                </a:solidFill>
                <a:effectLst/>
              </a:rPr>
              <a:t> C A P :  O </a:t>
            </a:r>
            <a:r>
              <a:rPr lang="en-US" sz="1800" dirty="0" smtClean="0">
                <a:solidFill>
                  <a:srgbClr val="FF6600"/>
                </a:solidFill>
                <a:effectLst/>
              </a:rPr>
              <a:t>B J E C T I V E S </a:t>
            </a:r>
            <a:br>
              <a:rPr lang="en-US" sz="1800" dirty="0" smtClean="0">
                <a:solidFill>
                  <a:srgbClr val="FF6600"/>
                </a:solidFill>
                <a:effectLst/>
              </a:rPr>
            </a:br>
            <a:endParaRPr lang="en-US" sz="1800" dirty="0" smtClean="0">
              <a:solidFill>
                <a:srgbClr val="FF6600"/>
              </a:solidFill>
              <a:effectLst/>
            </a:endParaRPr>
          </a:p>
          <a:p>
            <a:pPr marL="361188" indent="-342900">
              <a:lnSpc>
                <a:spcPct val="140000"/>
              </a:lnSpc>
              <a:buFont typeface="+mj-lt"/>
              <a:buAutoNum type="arabicPeriod"/>
            </a:pPr>
            <a:r>
              <a:rPr lang="en-US" sz="1800" dirty="0">
                <a:solidFill>
                  <a:srgbClr val="3366FF"/>
                </a:solidFill>
                <a:effectLst/>
              </a:rPr>
              <a:t>Develop routines and skills in and Visible Learning</a:t>
            </a:r>
            <a:br>
              <a:rPr lang="en-US" sz="1800" dirty="0">
                <a:solidFill>
                  <a:srgbClr val="3366FF"/>
                </a:solidFill>
                <a:effectLst/>
              </a:rPr>
            </a:br>
            <a:r>
              <a:rPr lang="en-US" sz="1800" dirty="0">
                <a:solidFill>
                  <a:srgbClr val="3366FF"/>
                </a:solidFill>
                <a:effectLst/>
              </a:rPr>
              <a:t> and Artful Thinking to promote self-directed, cooperative, and collaborative students</a:t>
            </a:r>
            <a:br>
              <a:rPr lang="en-US" sz="1800" dirty="0">
                <a:solidFill>
                  <a:srgbClr val="3366FF"/>
                </a:solidFill>
                <a:effectLst/>
              </a:rPr>
            </a:br>
            <a:r>
              <a:rPr lang="en-US" sz="1800" dirty="0">
                <a:solidFill>
                  <a:srgbClr val="FFFFFF"/>
                </a:solidFill>
                <a:effectLst/>
              </a:rPr>
              <a:t>(Focus: Critical Thinking &amp; Behavior)</a:t>
            </a:r>
            <a:br>
              <a:rPr lang="en-US" sz="1800" dirty="0">
                <a:solidFill>
                  <a:srgbClr val="FFFFFF"/>
                </a:solidFill>
                <a:effectLst/>
              </a:rPr>
            </a:br>
            <a:endParaRPr lang="en-US" sz="1800" dirty="0">
              <a:solidFill>
                <a:srgbClr val="FFFFFF"/>
              </a:solidFill>
              <a:effectLst/>
            </a:endParaRPr>
          </a:p>
          <a:p>
            <a:pPr marL="361188" indent="-342900">
              <a:lnSpc>
                <a:spcPct val="140000"/>
              </a:lnSpc>
              <a:buFont typeface="+mj-lt"/>
              <a:buAutoNum type="arabicPeriod"/>
            </a:pPr>
            <a:r>
              <a:rPr lang="en-US" sz="1800" dirty="0" smtClean="0">
                <a:solidFill>
                  <a:srgbClr val="3366FF"/>
                </a:solidFill>
                <a:effectLst/>
              </a:rPr>
              <a:t>Understand </a:t>
            </a:r>
            <a:r>
              <a:rPr lang="en-US" sz="1800" dirty="0" smtClean="0">
                <a:solidFill>
                  <a:srgbClr val="3366FF"/>
                </a:solidFill>
                <a:effectLst/>
              </a:rPr>
              <a:t>how to analyze </a:t>
            </a:r>
            <a:r>
              <a:rPr lang="en-US" sz="1800" dirty="0">
                <a:solidFill>
                  <a:srgbClr val="3366FF"/>
                </a:solidFill>
                <a:effectLst/>
              </a:rPr>
              <a:t>integrated </a:t>
            </a:r>
            <a:r>
              <a:rPr lang="en-US" sz="1800" dirty="0" smtClean="0">
                <a:solidFill>
                  <a:srgbClr val="3366FF"/>
                </a:solidFill>
                <a:effectLst/>
              </a:rPr>
              <a:t>lesson </a:t>
            </a:r>
            <a:r>
              <a:rPr lang="en-US" sz="1800" dirty="0" smtClean="0">
                <a:solidFill>
                  <a:srgbClr val="3366FF"/>
                </a:solidFill>
                <a:effectLst/>
              </a:rPr>
              <a:t>essentials/Layered Learning </a:t>
            </a:r>
            <a:r>
              <a:rPr lang="en-US" sz="1800" dirty="0" smtClean="0">
                <a:solidFill>
                  <a:srgbClr val="3366FF"/>
                </a:solidFill>
                <a:effectLst/>
              </a:rPr>
              <a:t>including design, delivery, assessment, and reflection </a:t>
            </a:r>
            <a:r>
              <a:rPr lang="en-US" sz="1800" dirty="0">
                <a:solidFill>
                  <a:srgbClr val="3366FF"/>
                </a:solidFill>
                <a:effectLst/>
              </a:rPr>
              <a:t>components to meet the needs of all students by including multiple modalities and Intelligences as aligned to </a:t>
            </a:r>
            <a:r>
              <a:rPr lang="en-US" sz="1800" dirty="0" smtClean="0">
                <a:solidFill>
                  <a:srgbClr val="3366FF"/>
                </a:solidFill>
                <a:effectLst/>
              </a:rPr>
              <a:t>California State Standards and Common </a:t>
            </a:r>
            <a:r>
              <a:rPr lang="en-US" sz="1800" dirty="0">
                <a:solidFill>
                  <a:srgbClr val="3366FF"/>
                </a:solidFill>
                <a:effectLst/>
              </a:rPr>
              <a:t>Core State Standards </a:t>
            </a:r>
            <a:r>
              <a:rPr lang="en-US" sz="1800" dirty="0" smtClean="0">
                <a:solidFill>
                  <a:srgbClr val="3366FF"/>
                </a:solidFill>
                <a:effectLst/>
              </a:rPr>
              <a:t/>
            </a:r>
            <a:br>
              <a:rPr lang="en-US" sz="1800" dirty="0" smtClean="0">
                <a:solidFill>
                  <a:srgbClr val="3366FF"/>
                </a:solidFill>
                <a:effectLst/>
              </a:rPr>
            </a:br>
            <a:r>
              <a:rPr lang="en-US" sz="1800" dirty="0" smtClean="0">
                <a:effectLst/>
              </a:rPr>
              <a:t>(Focus: Curriculum Design, Integration, &amp; Assessment)</a:t>
            </a:r>
            <a:br>
              <a:rPr lang="en-US" sz="1800" dirty="0" smtClean="0">
                <a:effectLst/>
              </a:rPr>
            </a:br>
            <a:endParaRPr lang="en-US" sz="1800" dirty="0">
              <a:effectLst/>
            </a:endParaRPr>
          </a:p>
          <a:p>
            <a:pPr marL="361188" indent="-342900">
              <a:lnSpc>
                <a:spcPct val="140000"/>
              </a:lnSpc>
              <a:buFont typeface="+mj-lt"/>
              <a:buAutoNum type="arabicPeriod"/>
            </a:pPr>
            <a:r>
              <a:rPr lang="en-US" sz="1800" dirty="0" smtClean="0">
                <a:solidFill>
                  <a:srgbClr val="3366FF"/>
                </a:solidFill>
                <a:effectLst/>
              </a:rPr>
              <a:t>Utilize </a:t>
            </a:r>
            <a:r>
              <a:rPr lang="en-US" sz="1800" dirty="0">
                <a:solidFill>
                  <a:srgbClr val="3366FF"/>
                </a:solidFill>
                <a:effectLst/>
              </a:rPr>
              <a:t>reflection to self-evaluate with </a:t>
            </a:r>
            <a:r>
              <a:rPr lang="en-US" sz="1800" dirty="0" smtClean="0">
                <a:solidFill>
                  <a:srgbClr val="3366FF"/>
                </a:solidFill>
                <a:effectLst/>
              </a:rPr>
              <a:t>clear </a:t>
            </a:r>
            <a:r>
              <a:rPr lang="en-US" sz="1800" dirty="0" smtClean="0">
                <a:solidFill>
                  <a:srgbClr val="3366FF"/>
                </a:solidFill>
                <a:effectLst/>
              </a:rPr>
              <a:t>and measureable </a:t>
            </a:r>
            <a:r>
              <a:rPr lang="en-US" sz="1800" dirty="0">
                <a:solidFill>
                  <a:srgbClr val="3366FF"/>
                </a:solidFill>
                <a:effectLst/>
              </a:rPr>
              <a:t>in </a:t>
            </a:r>
            <a:r>
              <a:rPr lang="en-US" sz="1800" dirty="0" smtClean="0">
                <a:solidFill>
                  <a:srgbClr val="3366FF"/>
                </a:solidFill>
                <a:effectLst/>
              </a:rPr>
              <a:t>mind</a:t>
            </a:r>
            <a:br>
              <a:rPr lang="en-US" sz="1800" dirty="0" smtClean="0">
                <a:solidFill>
                  <a:srgbClr val="3366FF"/>
                </a:solidFill>
                <a:effectLst/>
              </a:rPr>
            </a:br>
            <a:r>
              <a:rPr lang="en-US" sz="1800" dirty="0" smtClean="0">
                <a:solidFill>
                  <a:srgbClr val="FFFFFF"/>
                </a:solidFill>
                <a:effectLst/>
              </a:rPr>
              <a:t>(Focus: Coaching</a:t>
            </a:r>
            <a:r>
              <a:rPr lang="en-US" sz="1800" dirty="0" smtClean="0">
                <a:solidFill>
                  <a:srgbClr val="FFFFFF"/>
                </a:solidFill>
                <a:effectLst/>
              </a:rPr>
              <a:t>, Confidence, &amp; Self-Analysis)</a:t>
            </a:r>
          </a:p>
          <a:p>
            <a:pPr marL="361188" indent="-342900">
              <a:buFont typeface="+mj-lt"/>
              <a:buAutoNum type="arabicPeriod"/>
            </a:pPr>
            <a:endParaRPr lang="en-US" sz="1400" dirty="0" smtClean="0">
              <a:effectLst/>
            </a:endParaRPr>
          </a:p>
          <a:p>
            <a:pPr marL="361188" indent="-342900">
              <a:buFont typeface="+mj-lt"/>
              <a:buAutoNum type="arabicPeriod"/>
            </a:pPr>
            <a:endParaRPr lang="en-US" sz="1800" dirty="0">
              <a:effectLst/>
            </a:endParaRPr>
          </a:p>
          <a:p>
            <a:pPr marL="361188" lvl="0" indent="-342900">
              <a:buFont typeface="+mj-lt"/>
              <a:buAutoNum type="arabicPeriod"/>
            </a:pPr>
            <a:endParaRPr lang="en-US" sz="1600" dirty="0">
              <a:effectLst/>
            </a:endParaRPr>
          </a:p>
          <a:p>
            <a:pPr marL="18288" indent="0">
              <a:buNone/>
            </a:pPr>
            <a:endParaRPr lang="en-US" sz="1600" dirty="0"/>
          </a:p>
        </p:txBody>
      </p:sp>
      <p:sp>
        <p:nvSpPr>
          <p:cNvPr id="5" name="Title 2"/>
          <p:cNvSpPr>
            <a:spLocks noGrp="1"/>
          </p:cNvSpPr>
          <p:nvPr>
            <p:ph type="title"/>
          </p:nvPr>
        </p:nvSpPr>
        <p:spPr>
          <a:xfrm>
            <a:off x="777240" y="4876800"/>
            <a:ext cx="7543800" cy="914400"/>
          </a:xfrm>
        </p:spPr>
        <p:txBody>
          <a:bodyPr/>
          <a:lstStyle/>
          <a:p>
            <a:r>
              <a:rPr lang="en-US" sz="4800" dirty="0">
                <a:solidFill>
                  <a:srgbClr val="FF6600"/>
                </a:solidFill>
                <a:effectLst/>
              </a:rPr>
              <a:t>Interdisciplinary Magic</a:t>
            </a:r>
            <a:endParaRPr lang="en-US" dirty="0"/>
          </a:p>
        </p:txBody>
      </p:sp>
      <p:sp>
        <p:nvSpPr>
          <p:cNvPr id="6" name="Rectangle 5"/>
          <p:cNvSpPr/>
          <p:nvPr/>
        </p:nvSpPr>
        <p:spPr>
          <a:xfrm>
            <a:off x="2137207" y="5791200"/>
            <a:ext cx="6725933" cy="646331"/>
          </a:xfrm>
          <a:prstGeom prst="rect">
            <a:avLst/>
          </a:prstGeom>
        </p:spPr>
        <p:txBody>
          <a:bodyPr wrap="square">
            <a:spAutoFit/>
          </a:bodyPr>
          <a:lstStyle/>
          <a:p>
            <a:r>
              <a:rPr lang="en-US" dirty="0"/>
              <a:t>Multi-age groups working in parallel become interconnected through performance tasks and hands-on learning experiences. </a:t>
            </a:r>
          </a:p>
        </p:txBody>
      </p:sp>
      <p:sp>
        <p:nvSpPr>
          <p:cNvPr id="7" name="TextBox 6"/>
          <p:cNvSpPr txBox="1"/>
          <p:nvPr/>
        </p:nvSpPr>
        <p:spPr>
          <a:xfrm>
            <a:off x="1576359" y="337591"/>
            <a:ext cx="538738" cy="923330"/>
          </a:xfrm>
          <a:prstGeom prst="rect">
            <a:avLst/>
          </a:prstGeom>
          <a:noFill/>
        </p:spPr>
        <p:txBody>
          <a:bodyPr wrap="square" rtlCol="0">
            <a:spAutoFit/>
          </a:bodyPr>
          <a:lstStyle/>
          <a:p>
            <a:r>
              <a:rPr lang="en-US" sz="5400" dirty="0" smtClean="0"/>
              <a:t>{</a:t>
            </a:r>
            <a:endParaRPr lang="en-US" sz="5400" dirty="0"/>
          </a:p>
        </p:txBody>
      </p:sp>
    </p:spTree>
    <p:extLst>
      <p:ext uri="{BB962C8B-B14F-4D97-AF65-F5344CB8AC3E}">
        <p14:creationId xmlns:p14="http://schemas.microsoft.com/office/powerpoint/2010/main" val="916857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374966"/>
            <a:ext cx="6096000" cy="3657599"/>
          </a:xfrm>
        </p:spPr>
        <p:txBody>
          <a:bodyPr>
            <a:normAutofit/>
          </a:bodyPr>
          <a:lstStyle/>
          <a:p>
            <a:pPr marL="18288" indent="0">
              <a:buNone/>
            </a:pPr>
            <a:endParaRPr lang="en-US" sz="2400" dirty="0">
              <a:effectLst/>
            </a:endParaRPr>
          </a:p>
          <a:p>
            <a:pPr marL="18288" indent="0">
              <a:buNone/>
            </a:pPr>
            <a:r>
              <a:rPr lang="en-US" sz="2400" dirty="0"/>
              <a:t>Creating a philosophy of love of learning with grace, humility, and also with a </a:t>
            </a:r>
            <a:r>
              <a:rPr lang="en-US" sz="2400" dirty="0" smtClean="0"/>
              <a:t/>
            </a:r>
            <a:br>
              <a:rPr lang="en-US" sz="2400" dirty="0" smtClean="0"/>
            </a:br>
            <a:r>
              <a:rPr lang="en-US" sz="2400" dirty="0" smtClean="0"/>
              <a:t>sense </a:t>
            </a:r>
            <a:r>
              <a:rPr lang="en-US" sz="2400" dirty="0"/>
              <a:t>of humor as needed is one that </a:t>
            </a:r>
            <a:r>
              <a:rPr lang="en-US" sz="2400" dirty="0" smtClean="0"/>
              <a:t/>
            </a:r>
            <a:br>
              <a:rPr lang="en-US" sz="2400" dirty="0" smtClean="0"/>
            </a:br>
            <a:r>
              <a:rPr lang="en-US" sz="2400" dirty="0" smtClean="0"/>
              <a:t>includes all </a:t>
            </a:r>
            <a:r>
              <a:rPr lang="en-US" sz="2400" dirty="0"/>
              <a:t>voices.</a:t>
            </a:r>
            <a:br>
              <a:rPr lang="en-US" sz="2400" dirty="0"/>
            </a:br>
            <a:endParaRPr lang="en-US" sz="2400" dirty="0">
              <a:solidFill>
                <a:srgbClr val="3366FF"/>
              </a:solidFill>
              <a:effectLst/>
            </a:endParaRPr>
          </a:p>
          <a:p>
            <a:pPr marL="18288" indent="0">
              <a:buNone/>
            </a:pPr>
            <a:r>
              <a:rPr lang="en-US" sz="2400" dirty="0" smtClean="0">
                <a:solidFill>
                  <a:srgbClr val="3366FF"/>
                </a:solidFill>
                <a:effectLst/>
              </a:rPr>
              <a:t>Thank you </a:t>
            </a:r>
            <a:r>
              <a:rPr lang="en-US" sz="2400" dirty="0" smtClean="0">
                <a:solidFill>
                  <a:srgbClr val="3366FF"/>
                </a:solidFill>
                <a:effectLst/>
              </a:rPr>
              <a:t>for making a difference in your students’ lives, every day.</a:t>
            </a:r>
            <a:endParaRPr lang="en-US" sz="2400" dirty="0">
              <a:solidFill>
                <a:srgbClr val="3366FF"/>
              </a:solidFill>
              <a:effectLst/>
            </a:endParaRPr>
          </a:p>
          <a:p>
            <a:endParaRPr lang="en-US" dirty="0"/>
          </a:p>
          <a:p>
            <a:endParaRPr lang="en-US" dirty="0"/>
          </a:p>
        </p:txBody>
      </p:sp>
      <p:sp>
        <p:nvSpPr>
          <p:cNvPr id="4" name="Rectangle 3"/>
          <p:cNvSpPr/>
          <p:nvPr/>
        </p:nvSpPr>
        <p:spPr>
          <a:xfrm>
            <a:off x="1442201" y="3301316"/>
            <a:ext cx="7511842" cy="3170099"/>
          </a:xfrm>
          <a:prstGeom prst="rect">
            <a:avLst/>
          </a:prstGeom>
        </p:spPr>
        <p:txBody>
          <a:bodyPr wrap="none">
            <a:spAutoFit/>
          </a:bodyPr>
          <a:lstStyle/>
          <a:p>
            <a:r>
              <a:rPr lang="en-US" sz="9600" dirty="0">
                <a:solidFill>
                  <a:srgbClr val="FF6600"/>
                </a:solidFill>
              </a:rPr>
              <a:t> </a:t>
            </a:r>
            <a:r>
              <a:rPr lang="en-US" sz="20000" dirty="0">
                <a:solidFill>
                  <a:srgbClr val="FF6600"/>
                </a:solidFill>
              </a:rPr>
              <a:t>Magic</a:t>
            </a:r>
          </a:p>
        </p:txBody>
      </p:sp>
      <p:sp>
        <p:nvSpPr>
          <p:cNvPr id="3" name="Title 2"/>
          <p:cNvSpPr>
            <a:spLocks noGrp="1"/>
          </p:cNvSpPr>
          <p:nvPr>
            <p:ph type="title"/>
          </p:nvPr>
        </p:nvSpPr>
        <p:spPr>
          <a:xfrm>
            <a:off x="177618" y="4592608"/>
            <a:ext cx="8526524" cy="914400"/>
          </a:xfrm>
        </p:spPr>
        <p:txBody>
          <a:bodyPr/>
          <a:lstStyle/>
          <a:p>
            <a:r>
              <a:rPr lang="en-US" dirty="0" smtClean="0">
                <a:solidFill>
                  <a:srgbClr val="FFFFFF"/>
                </a:solidFill>
              </a:rPr>
              <a:t>Go make some </a:t>
            </a:r>
            <a:endParaRPr lang="en-US" dirty="0">
              <a:solidFill>
                <a:srgbClr val="FFFFFF"/>
              </a:solidFill>
            </a:endParaRPr>
          </a:p>
        </p:txBody>
      </p:sp>
    </p:spTree>
    <p:extLst>
      <p:ext uri="{BB962C8B-B14F-4D97-AF65-F5344CB8AC3E}">
        <p14:creationId xmlns:p14="http://schemas.microsoft.com/office/powerpoint/2010/main" val="2614852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685801"/>
            <a:ext cx="6096000" cy="4908942"/>
          </a:xfrm>
        </p:spPr>
        <p:txBody>
          <a:bodyPr>
            <a:normAutofit fontScale="25000" lnSpcReduction="20000"/>
          </a:bodyPr>
          <a:lstStyle/>
          <a:p>
            <a:pPr marL="18288" indent="0">
              <a:buNone/>
            </a:pPr>
            <a:r>
              <a:rPr lang="en-US" sz="2400" b="1" dirty="0" smtClean="0">
                <a:effectLst/>
              </a:rPr>
              <a:t>Drake</a:t>
            </a:r>
            <a:r>
              <a:rPr lang="en-US" sz="2400" b="1" dirty="0">
                <a:effectLst/>
              </a:rPr>
              <a:t>, S. M., &amp; Burns, R. C. (2004). </a:t>
            </a:r>
            <a:r>
              <a:rPr lang="en-US" sz="2400" b="1" i="1" dirty="0">
                <a:effectLst/>
              </a:rPr>
              <a:t>Meeting standards through integrated curriculum</a:t>
            </a:r>
            <a:r>
              <a:rPr lang="en-US" sz="2400" b="1" dirty="0">
                <a:effectLst/>
              </a:rPr>
              <a:t>. Alexandria, Virginia: ASCD</a:t>
            </a:r>
            <a:r>
              <a:rPr lang="en-US" sz="2400" b="1" dirty="0" smtClean="0">
                <a:effectLst/>
              </a:rPr>
              <a:t>.</a:t>
            </a:r>
            <a:br>
              <a:rPr lang="en-US" sz="2400" b="1" dirty="0" smtClean="0">
                <a:effectLst/>
              </a:rPr>
            </a:br>
            <a:r>
              <a:rPr lang="en-US" sz="2400" b="1" dirty="0" smtClean="0">
                <a:effectLst/>
              </a:rPr>
              <a:t/>
            </a:r>
            <a:br>
              <a:rPr lang="en-US" sz="2400" b="1" dirty="0" smtClean="0">
                <a:effectLst/>
              </a:rPr>
            </a:br>
            <a:r>
              <a:rPr lang="en-US" sz="2400" b="1" dirty="0" smtClean="0">
                <a:effectLst/>
              </a:rPr>
              <a:t>Edutopia</a:t>
            </a:r>
            <a:r>
              <a:rPr lang="en-US" sz="2400" b="1" dirty="0">
                <a:effectLst/>
              </a:rPr>
              <a:t>. (2017). An Introduction to Teacher Development. Retrieved from </a:t>
            </a:r>
            <a:r>
              <a:rPr lang="en-US" sz="2400" b="1" u="sng" dirty="0">
                <a:effectLst/>
              </a:rPr>
              <a:t>http://</a:t>
            </a:r>
            <a:r>
              <a:rPr lang="en-US" sz="2400" b="1" u="sng" dirty="0" smtClean="0">
                <a:effectLst/>
              </a:rPr>
              <a:t>edutopia.org</a:t>
            </a:r>
            <a:endParaRPr lang="en-US" sz="2400" b="1" dirty="0">
              <a:effectLst/>
            </a:endParaRPr>
          </a:p>
          <a:p>
            <a:pPr marL="18288" indent="-457200">
              <a:lnSpc>
                <a:spcPct val="170000"/>
              </a:lnSpc>
              <a:buNone/>
            </a:pPr>
            <a:r>
              <a:rPr lang="en-US" sz="2400" b="1" dirty="0" smtClean="0">
                <a:effectLst/>
              </a:rPr>
              <a:t>Fabulous </a:t>
            </a:r>
            <a:r>
              <a:rPr lang="en-US" sz="2400" b="1" dirty="0">
                <a:effectLst/>
              </a:rPr>
              <a:t>Traveling. (2017). </a:t>
            </a:r>
            <a:r>
              <a:rPr lang="en-US" sz="2400" b="1" i="1" dirty="0">
                <a:effectLst/>
              </a:rPr>
              <a:t>7 wonders of the world– old vs. new. </a:t>
            </a:r>
            <a:r>
              <a:rPr lang="en-US" sz="2400" b="1" dirty="0">
                <a:effectLst/>
              </a:rPr>
              <a:t>Retrieved from http://fabuloustraveling.com/7-wonders-of-the-world-old-vs-new/</a:t>
            </a:r>
          </a:p>
          <a:p>
            <a:pPr marL="18288" indent="-457200">
              <a:lnSpc>
                <a:spcPct val="170000"/>
              </a:lnSpc>
              <a:buNone/>
            </a:pPr>
            <a:r>
              <a:rPr lang="en-US" sz="2400" b="1" dirty="0">
                <a:effectLst/>
              </a:rPr>
              <a:t>Hattie, J. (2013). </a:t>
            </a:r>
            <a:r>
              <a:rPr lang="en-US" sz="2400" b="1" i="1" dirty="0">
                <a:effectLst/>
              </a:rPr>
              <a:t>Why are so many of our teachers and schools so successful? John Hattie at TEDxNorrkoping.</a:t>
            </a:r>
            <a:r>
              <a:rPr lang="en-US" sz="2400" b="1" dirty="0">
                <a:effectLst/>
              </a:rPr>
              <a:t> Retrieved from https://www.youtube.com/watch?v=rzwJXUieD0U</a:t>
            </a:r>
          </a:p>
          <a:p>
            <a:pPr marL="18288" indent="-457200">
              <a:lnSpc>
                <a:spcPct val="170000"/>
              </a:lnSpc>
              <a:buNone/>
            </a:pPr>
            <a:r>
              <a:rPr lang="en-US" sz="2400" b="1" dirty="0">
                <a:effectLst/>
              </a:rPr>
              <a:t>Harvard Graduate School of Education. (2017). </a:t>
            </a:r>
            <a:r>
              <a:rPr lang="en-US" sz="2400" b="1" i="1" dirty="0">
                <a:effectLst/>
              </a:rPr>
              <a:t>Artful thinking. </a:t>
            </a:r>
            <a:r>
              <a:rPr lang="en-US" sz="2400" b="1" dirty="0">
                <a:effectLst/>
              </a:rPr>
              <a:t>Retrieved from http://pz.harvard.edu/projects/artful-thinking</a:t>
            </a:r>
          </a:p>
          <a:p>
            <a:pPr marL="18288" indent="-457200">
              <a:lnSpc>
                <a:spcPct val="170000"/>
              </a:lnSpc>
              <a:buNone/>
            </a:pPr>
            <a:r>
              <a:rPr lang="en-US" sz="2400" b="1" dirty="0">
                <a:effectLst/>
              </a:rPr>
              <a:t>Hayes Jacobs, H. (1989). </a:t>
            </a:r>
            <a:r>
              <a:rPr lang="en-US" sz="2400" b="1" i="1" dirty="0">
                <a:effectLst/>
              </a:rPr>
              <a:t>Interdisciplinary curriculum. </a:t>
            </a:r>
            <a:r>
              <a:rPr lang="en-US" sz="2400" b="1" dirty="0">
                <a:effectLst/>
              </a:rPr>
              <a:t>Retrieved from http://www.ascd.org/publications/books/61189156/chapters/Integrating-Thinking-and-Learning-Skills-Across-the-Curriculum.aspx</a:t>
            </a:r>
          </a:p>
          <a:p>
            <a:pPr marL="18288" indent="-457200">
              <a:lnSpc>
                <a:spcPct val="170000"/>
              </a:lnSpc>
              <a:buNone/>
            </a:pPr>
            <a:r>
              <a:rPr lang="en-US" sz="2400" b="1" dirty="0">
                <a:effectLst/>
              </a:rPr>
              <a:t>Loehr, L. (2015). </a:t>
            </a:r>
            <a:r>
              <a:rPr lang="en-US" sz="2400" b="1" i="1" dirty="0">
                <a:effectLst/>
              </a:rPr>
              <a:t>John Hattie learning intentions and success criteria. </a:t>
            </a:r>
            <a:r>
              <a:rPr lang="en-US" sz="2400" b="1" dirty="0">
                <a:effectLst/>
              </a:rPr>
              <a:t>Retrieved from https://www.youtube.com/watch?v=OGyvDvOegXE </a:t>
            </a:r>
          </a:p>
          <a:p>
            <a:pPr marL="18288" indent="-457200">
              <a:lnSpc>
                <a:spcPct val="170000"/>
              </a:lnSpc>
              <a:buNone/>
            </a:pPr>
            <a:r>
              <a:rPr lang="en-US" sz="2400" b="1" dirty="0">
                <a:effectLst/>
              </a:rPr>
              <a:t>Marzano Research. (2017). </a:t>
            </a:r>
            <a:r>
              <a:rPr lang="en-US" sz="2400" b="1" i="1" dirty="0">
                <a:effectLst/>
              </a:rPr>
              <a:t>Tips from Dr. Marzano coaching classroom instruction.</a:t>
            </a:r>
            <a:r>
              <a:rPr lang="en-US" sz="2400" b="1" dirty="0">
                <a:effectLst/>
              </a:rPr>
              <a:t> Retrieved from https://www.marzanoresearch.com/resources/tips/</a:t>
            </a:r>
            <a:r>
              <a:rPr lang="en-US" sz="2400" b="1" dirty="0" smtClean="0">
                <a:effectLst/>
              </a:rPr>
              <a:t>cci_tips_archive</a:t>
            </a:r>
          </a:p>
          <a:p>
            <a:pPr marL="18288" indent="-457200">
              <a:lnSpc>
                <a:spcPct val="170000"/>
              </a:lnSpc>
              <a:buNone/>
            </a:pPr>
            <a:r>
              <a:rPr lang="en-US" sz="2400" b="1" dirty="0">
                <a:effectLst/>
              </a:rPr>
              <a:t>Moss, C. M., &amp; Brookhart, S. M. (2009). </a:t>
            </a:r>
            <a:r>
              <a:rPr lang="en-US" sz="2400" b="1" i="1" dirty="0">
                <a:effectLst/>
              </a:rPr>
              <a:t>Advancing Formative Assessment in Every Classroom</a:t>
            </a:r>
            <a:r>
              <a:rPr lang="en-US" sz="2400" b="1" dirty="0">
                <a:effectLst/>
              </a:rPr>
              <a:t> . Alexandria, </a:t>
            </a:r>
            <a:r>
              <a:rPr lang="en-US" sz="2400" b="1" dirty="0" smtClean="0">
                <a:effectLst/>
              </a:rPr>
              <a:t>Virginia</a:t>
            </a:r>
            <a:r>
              <a:rPr lang="en-US" sz="2400" b="1" dirty="0">
                <a:effectLst/>
              </a:rPr>
              <a:t>: ASCD</a:t>
            </a:r>
            <a:r>
              <a:rPr lang="en-US" sz="2400" b="1" dirty="0" smtClean="0">
                <a:effectLst/>
              </a:rPr>
              <a:t>.</a:t>
            </a:r>
            <a:endParaRPr lang="en-US" sz="2400" b="1" dirty="0">
              <a:effectLst/>
            </a:endParaRPr>
          </a:p>
          <a:p>
            <a:pPr marL="18288" indent="-457200">
              <a:lnSpc>
                <a:spcPct val="170000"/>
              </a:lnSpc>
              <a:buNone/>
            </a:pPr>
            <a:r>
              <a:rPr lang="en-US" sz="2400" b="1" dirty="0" smtClean="0">
                <a:effectLst/>
              </a:rPr>
              <a:t>Partnership </a:t>
            </a:r>
            <a:r>
              <a:rPr lang="en-US" sz="2400" b="1" dirty="0">
                <a:effectLst/>
              </a:rPr>
              <a:t>for 21st Century Learning. (2017). </a:t>
            </a:r>
            <a:r>
              <a:rPr lang="en-US" sz="2400" b="1" i="1" dirty="0">
                <a:effectLst/>
              </a:rPr>
              <a:t>From the ‘3 Rs’ to the ‘4 Cs’. </a:t>
            </a:r>
            <a:r>
              <a:rPr lang="en-US" sz="2400" b="1" dirty="0">
                <a:effectLst/>
              </a:rPr>
              <a:t>Retrieved from http://www.p21.org</a:t>
            </a:r>
          </a:p>
          <a:p>
            <a:pPr marL="18288" indent="-457200">
              <a:lnSpc>
                <a:spcPct val="170000"/>
              </a:lnSpc>
              <a:buNone/>
            </a:pPr>
            <a:r>
              <a:rPr lang="en-US" sz="2400" b="1" dirty="0">
                <a:effectLst/>
              </a:rPr>
              <a:t>Sharratt, L., &amp; Fullan, M. (2012) </a:t>
            </a:r>
            <a:r>
              <a:rPr lang="en-US" sz="2400" b="1" i="1" dirty="0">
                <a:effectLst/>
              </a:rPr>
              <a:t>Putting FACES on the data: What great leaders do! </a:t>
            </a:r>
            <a:br>
              <a:rPr lang="en-US" sz="2400" b="1" i="1" dirty="0">
                <a:effectLst/>
              </a:rPr>
            </a:br>
            <a:r>
              <a:rPr lang="en-US" sz="2400" b="1" i="1" dirty="0">
                <a:effectLst/>
              </a:rPr>
              <a:t>       </a:t>
            </a:r>
            <a:r>
              <a:rPr lang="en-US" sz="2400" b="1" dirty="0">
                <a:effectLst/>
              </a:rPr>
              <a:t>Thousand Oaks, CA: Corwin/SAGE</a:t>
            </a:r>
            <a:r>
              <a:rPr lang="en-US" sz="2400" b="1" dirty="0" smtClean="0">
                <a:effectLst/>
              </a:rPr>
              <a:t>.</a:t>
            </a:r>
          </a:p>
          <a:p>
            <a:pPr marL="18288" indent="-457200">
              <a:lnSpc>
                <a:spcPct val="170000"/>
              </a:lnSpc>
              <a:buNone/>
            </a:pPr>
            <a:r>
              <a:rPr lang="en-US" sz="2400" b="1" dirty="0"/>
              <a:t>Spice of Life Catering. (2013). Retrieved from http://spice-of-life-catering.com/event_menus/heavy_hors_doeuvres</a:t>
            </a:r>
            <a:endParaRPr lang="en-US" sz="2400" b="1" dirty="0">
              <a:effectLst/>
            </a:endParaRPr>
          </a:p>
          <a:p>
            <a:pPr marL="18288" indent="-457200">
              <a:lnSpc>
                <a:spcPct val="170000"/>
              </a:lnSpc>
              <a:buNone/>
            </a:pPr>
            <a:r>
              <a:rPr lang="en-US" sz="2400" b="1" dirty="0">
                <a:effectLst/>
              </a:rPr>
              <a:t>Sule, J. (2010). ABCNews - </a:t>
            </a:r>
            <a:r>
              <a:rPr lang="en-US" sz="2400" b="1" i="1" dirty="0">
                <a:effectLst/>
              </a:rPr>
              <a:t>What makes great teachers - 02-26-2010.ASF. </a:t>
            </a:r>
            <a:r>
              <a:rPr lang="en-US" sz="2400" b="1" dirty="0">
                <a:effectLst/>
              </a:rPr>
              <a:t>Retrieved from https://www.youtube.com/watch?v=7bIQ4-3XSxU</a:t>
            </a:r>
          </a:p>
          <a:p>
            <a:pPr marL="18288" indent="-457200">
              <a:lnSpc>
                <a:spcPct val="170000"/>
              </a:lnSpc>
              <a:buNone/>
            </a:pPr>
            <a:r>
              <a:rPr lang="en-US" sz="2400" b="1" dirty="0">
                <a:effectLst/>
              </a:rPr>
              <a:t> TED Talks. (2013). Every kid needs a champion | Rita Pierson. Retrieved from https://www.youtube.com/watch?v=SFnMTHhKdkw</a:t>
            </a:r>
          </a:p>
          <a:p>
            <a:pPr marL="18288" indent="-457200">
              <a:lnSpc>
                <a:spcPct val="170000"/>
              </a:lnSpc>
              <a:buNone/>
            </a:pPr>
            <a:r>
              <a:rPr lang="en-US" sz="2400" b="1" dirty="0">
                <a:effectLst/>
              </a:rPr>
              <a:t>Van Dusen, L., &amp; Worthen, B. (1995, October). Can integrated instructional technology</a:t>
            </a:r>
          </a:p>
          <a:p>
            <a:pPr marL="18288" indent="-457200">
              <a:lnSpc>
                <a:spcPct val="170000"/>
              </a:lnSpc>
              <a:buNone/>
            </a:pPr>
            <a:r>
              <a:rPr lang="en-US" sz="2400" b="1" dirty="0">
                <a:effectLst/>
              </a:rPr>
              <a:t>transform the classroom? </a:t>
            </a:r>
            <a:r>
              <a:rPr lang="en-US" sz="2400" b="1" i="1" dirty="0">
                <a:effectLst/>
              </a:rPr>
              <a:t>Educational Leadership, 53</a:t>
            </a:r>
            <a:r>
              <a:rPr lang="en-US" sz="2400" b="1" dirty="0">
                <a:effectLst/>
              </a:rPr>
              <a:t>(2), 28 - 33.</a:t>
            </a:r>
          </a:p>
          <a:p>
            <a:pPr marL="18288" indent="-457200">
              <a:lnSpc>
                <a:spcPct val="170000"/>
              </a:lnSpc>
              <a:buNone/>
            </a:pPr>
            <a:r>
              <a:rPr lang="en-US" sz="2400" b="1" dirty="0">
                <a:effectLst/>
              </a:rPr>
              <a:t>Retrieved from http://www.ascd.org/publications/educational</a:t>
            </a:r>
          </a:p>
          <a:p>
            <a:pPr marL="18288" indent="-457200">
              <a:lnSpc>
                <a:spcPct val="170000"/>
              </a:lnSpc>
              <a:buNone/>
            </a:pPr>
            <a:r>
              <a:rPr lang="en-US" sz="2400" b="1" dirty="0">
                <a:effectLst/>
              </a:rPr>
              <a:t>leadership/oct95/vol53/num02/Can-Integrated-Instructional-Technology </a:t>
            </a:r>
          </a:p>
          <a:p>
            <a:pPr marL="18288" indent="-457200">
              <a:lnSpc>
                <a:spcPct val="170000"/>
              </a:lnSpc>
              <a:buNone/>
            </a:pPr>
            <a:r>
              <a:rPr lang="en-US" sz="2400" b="1" dirty="0">
                <a:effectLst/>
              </a:rPr>
              <a:t>Transform-the-Classroom¢.aspx</a:t>
            </a:r>
          </a:p>
          <a:p>
            <a:pPr marL="18288" indent="-457200">
              <a:lnSpc>
                <a:spcPct val="170000"/>
              </a:lnSpc>
              <a:buNone/>
            </a:pPr>
            <a:r>
              <a:rPr lang="en-US" sz="2400" b="1" dirty="0">
                <a:effectLst/>
              </a:rPr>
              <a:t>VisibleThinking...ThinkingRoutines/.../SeeThinkWonder/.see think wonder pdf.</a:t>
            </a:r>
          </a:p>
          <a:p>
            <a:pPr marL="18288" indent="-457200">
              <a:lnSpc>
                <a:spcPct val="170000"/>
              </a:lnSpc>
              <a:buNone/>
            </a:pPr>
            <a:r>
              <a:rPr lang="en-US" sz="2400" b="1" dirty="0" smtClean="0">
                <a:effectLst/>
              </a:rPr>
              <a:t>Retrieved </a:t>
            </a:r>
            <a:r>
              <a:rPr lang="en-US" sz="2400" b="1" dirty="0">
                <a:effectLst/>
              </a:rPr>
              <a:t>from http://pz.harvard.edu/resources/see-think-wonder</a:t>
            </a:r>
          </a:p>
          <a:p>
            <a:pPr marL="18288" indent="-457200">
              <a:lnSpc>
                <a:spcPct val="170000"/>
              </a:lnSpc>
              <a:buNone/>
            </a:pPr>
            <a:r>
              <a:rPr lang="en-US" sz="2400" b="1" dirty="0">
                <a:effectLst/>
              </a:rPr>
              <a:t>Wamsley, M. (2014, August 6). </a:t>
            </a:r>
            <a:r>
              <a:rPr lang="en-US" sz="2400" b="1" i="1" dirty="0">
                <a:effectLst/>
              </a:rPr>
              <a:t>VideoScribe on John Hattie's visible learning [Video file].</a:t>
            </a:r>
            <a:r>
              <a:rPr lang="en-US" sz="2400" b="1" dirty="0">
                <a:effectLst/>
              </a:rPr>
              <a:t> Retrieved from You Tube website: https://www.youtube.com/watch?v=5WSTcVDwH3s</a:t>
            </a:r>
          </a:p>
          <a:p>
            <a:pPr marL="18288" indent="-457200">
              <a:lnSpc>
                <a:spcPct val="170000"/>
              </a:lnSpc>
              <a:buNone/>
            </a:pPr>
            <a:r>
              <a:rPr lang="en-US" sz="2400" b="1" dirty="0">
                <a:effectLst/>
              </a:rPr>
              <a:t>Wiles, J. W., &amp; Bondi, J. C. (2015) </a:t>
            </a:r>
            <a:r>
              <a:rPr lang="en-US" sz="2400" b="1" i="1" dirty="0">
                <a:effectLst/>
              </a:rPr>
              <a:t>Curriculum development: A guide to practice </a:t>
            </a:r>
            <a:r>
              <a:rPr lang="en-US" sz="2400" b="1" dirty="0">
                <a:effectLst/>
              </a:rPr>
              <a:t>(9th ed.). Upper Saddle River, NJ: Pearson.</a:t>
            </a:r>
          </a:p>
          <a:p>
            <a:pPr>
              <a:lnSpc>
                <a:spcPct val="170000"/>
              </a:lnSpc>
            </a:pPr>
            <a:endParaRPr lang="en-US" dirty="0"/>
          </a:p>
        </p:txBody>
      </p:sp>
      <p:sp>
        <p:nvSpPr>
          <p:cNvPr id="3" name="Title 2"/>
          <p:cNvSpPr>
            <a:spLocks noGrp="1"/>
          </p:cNvSpPr>
          <p:nvPr>
            <p:ph type="title"/>
          </p:nvPr>
        </p:nvSpPr>
        <p:spPr>
          <a:xfrm>
            <a:off x="777240" y="5276445"/>
            <a:ext cx="7543800" cy="914400"/>
          </a:xfrm>
        </p:spPr>
        <p:txBody>
          <a:bodyPr/>
          <a:lstStyle/>
          <a:p>
            <a:r>
              <a:rPr lang="en-US" dirty="0" smtClean="0">
                <a:solidFill>
                  <a:srgbClr val="FF6600"/>
                </a:solidFill>
              </a:rPr>
              <a:t>References</a:t>
            </a:r>
            <a:endParaRPr lang="en-US" dirty="0">
              <a:solidFill>
                <a:srgbClr val="FF6600"/>
              </a:solidFill>
            </a:endParaRPr>
          </a:p>
        </p:txBody>
      </p:sp>
    </p:spTree>
    <p:extLst>
      <p:ext uri="{BB962C8B-B14F-4D97-AF65-F5344CB8AC3E}">
        <p14:creationId xmlns:p14="http://schemas.microsoft.com/office/powerpoint/2010/main" val="554279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marL="18288" lvl="0" indent="0">
              <a:buNone/>
            </a:pPr>
            <a:r>
              <a:rPr lang="en-US" dirty="0" smtClean="0">
                <a:effectLst/>
              </a:rPr>
              <a:t>Five </a:t>
            </a:r>
            <a:r>
              <a:rPr lang="en-US" dirty="0">
                <a:effectLst/>
              </a:rPr>
              <a:t>activities that encourage reflective practice for each </a:t>
            </a:r>
            <a:r>
              <a:rPr lang="en-US" dirty="0" smtClean="0">
                <a:effectLst/>
              </a:rPr>
              <a:t>participating </a:t>
            </a:r>
            <a:r>
              <a:rPr lang="en-US" dirty="0">
                <a:effectLst/>
              </a:rPr>
              <a:t>teacher:</a:t>
            </a:r>
          </a:p>
          <a:p>
            <a:pPr marL="18288" indent="0">
              <a:buNone/>
            </a:pPr>
            <a:r>
              <a:rPr lang="en-US" dirty="0">
                <a:effectLst/>
              </a:rPr>
              <a:t/>
            </a:r>
            <a:br>
              <a:rPr lang="en-US" dirty="0">
                <a:effectLst/>
              </a:rPr>
            </a:br>
            <a:r>
              <a:rPr lang="en-US" dirty="0" smtClean="0">
                <a:effectLst/>
              </a:rPr>
              <a:t/>
            </a:r>
            <a:br>
              <a:rPr lang="en-US" dirty="0" smtClean="0">
                <a:effectLst/>
              </a:rPr>
            </a:br>
            <a:r>
              <a:rPr lang="en-US" dirty="0" smtClean="0">
                <a:solidFill>
                  <a:srgbClr val="3366FF"/>
                </a:solidFill>
                <a:effectLst/>
              </a:rPr>
              <a:t>BREAKOUT </a:t>
            </a:r>
            <a:r>
              <a:rPr lang="en-US" dirty="0">
                <a:solidFill>
                  <a:srgbClr val="3366FF"/>
                </a:solidFill>
                <a:effectLst/>
              </a:rPr>
              <a:t>SESSIONS</a:t>
            </a:r>
          </a:p>
          <a:p>
            <a:endParaRPr lang="en-US" u="sng" dirty="0" smtClean="0">
              <a:solidFill>
                <a:srgbClr val="3366FF"/>
              </a:solidFill>
              <a:effectLst/>
            </a:endParaRPr>
          </a:p>
          <a:p>
            <a:r>
              <a:rPr lang="en-US" u="sng" dirty="0">
                <a:solidFill>
                  <a:srgbClr val="FF6600"/>
                </a:solidFill>
                <a:effectLst/>
              </a:rPr>
              <a:t>Visible Learning</a:t>
            </a:r>
            <a:r>
              <a:rPr lang="en-US" dirty="0">
                <a:solidFill>
                  <a:srgbClr val="3366FF"/>
                </a:solidFill>
                <a:effectLst/>
              </a:rPr>
              <a:t>, in Caiman Hall (1:15 minutes) (Appendix </a:t>
            </a:r>
            <a:r>
              <a:rPr lang="en-US" dirty="0" smtClean="0">
                <a:solidFill>
                  <a:srgbClr val="3366FF"/>
                </a:solidFill>
                <a:effectLst/>
              </a:rPr>
              <a:t>A)</a:t>
            </a:r>
            <a:r>
              <a:rPr lang="en-US" dirty="0">
                <a:solidFill>
                  <a:srgbClr val="3366FF"/>
                </a:solidFill>
                <a:effectLst/>
              </a:rPr>
              <a:t/>
            </a:r>
            <a:br>
              <a:rPr lang="en-US" dirty="0">
                <a:solidFill>
                  <a:srgbClr val="3366FF"/>
                </a:solidFill>
                <a:effectLst/>
              </a:rPr>
            </a:br>
            <a:r>
              <a:rPr lang="en-US" b="1" dirty="0">
                <a:solidFill>
                  <a:srgbClr val="3366FF"/>
                </a:solidFill>
                <a:effectLst/>
              </a:rPr>
              <a:t>ACTIVITY: </a:t>
            </a:r>
            <a:r>
              <a:rPr lang="en-US" dirty="0">
                <a:solidFill>
                  <a:srgbClr val="3366FF"/>
                </a:solidFill>
                <a:effectLst/>
              </a:rPr>
              <a:t>Peel the Fruit</a:t>
            </a:r>
            <a:br>
              <a:rPr lang="en-US" dirty="0">
                <a:solidFill>
                  <a:srgbClr val="3366FF"/>
                </a:solidFill>
                <a:effectLst/>
              </a:rPr>
            </a:br>
            <a:endParaRPr lang="en-US" dirty="0">
              <a:solidFill>
                <a:srgbClr val="FF6600"/>
              </a:solidFill>
              <a:effectLst/>
            </a:endParaRPr>
          </a:p>
          <a:p>
            <a:r>
              <a:rPr lang="en-US" u="sng" dirty="0" smtClean="0">
                <a:solidFill>
                  <a:srgbClr val="FF6600"/>
                </a:solidFill>
                <a:effectLst/>
              </a:rPr>
              <a:t>Artful </a:t>
            </a:r>
            <a:r>
              <a:rPr lang="en-US" u="sng" dirty="0">
                <a:solidFill>
                  <a:srgbClr val="FF6600"/>
                </a:solidFill>
                <a:effectLst/>
              </a:rPr>
              <a:t>Thinking</a:t>
            </a:r>
            <a:r>
              <a:rPr lang="en-US" dirty="0">
                <a:solidFill>
                  <a:srgbClr val="3366FF"/>
                </a:solidFill>
                <a:effectLst/>
              </a:rPr>
              <a:t>, in the VAPA Room (1:15 minutes) (Appendix </a:t>
            </a:r>
            <a:r>
              <a:rPr lang="en-US" dirty="0" smtClean="0">
                <a:solidFill>
                  <a:srgbClr val="3366FF"/>
                </a:solidFill>
                <a:effectLst/>
              </a:rPr>
              <a:t>B)</a:t>
            </a:r>
            <a:r>
              <a:rPr lang="en-US" dirty="0">
                <a:solidFill>
                  <a:srgbClr val="3366FF"/>
                </a:solidFill>
                <a:effectLst/>
              </a:rPr>
              <a:t/>
            </a:r>
            <a:br>
              <a:rPr lang="en-US" dirty="0">
                <a:solidFill>
                  <a:srgbClr val="3366FF"/>
                </a:solidFill>
                <a:effectLst/>
              </a:rPr>
            </a:br>
            <a:r>
              <a:rPr lang="en-US" b="1" dirty="0">
                <a:solidFill>
                  <a:srgbClr val="3366FF"/>
                </a:solidFill>
                <a:effectLst/>
              </a:rPr>
              <a:t>ACTIVITY: </a:t>
            </a:r>
            <a:r>
              <a:rPr lang="en-US" dirty="0" smtClean="0">
                <a:solidFill>
                  <a:srgbClr val="3366FF"/>
                </a:solidFill>
                <a:effectLst/>
              </a:rPr>
              <a:t>See-Think-Wonder</a:t>
            </a:r>
            <a:br>
              <a:rPr lang="en-US" dirty="0" smtClean="0">
                <a:solidFill>
                  <a:srgbClr val="3366FF"/>
                </a:solidFill>
                <a:effectLst/>
              </a:rPr>
            </a:br>
            <a:endParaRPr lang="en-US" dirty="0">
              <a:solidFill>
                <a:srgbClr val="3366FF"/>
              </a:solidFill>
              <a:effectLst/>
            </a:endParaRPr>
          </a:p>
          <a:p>
            <a:r>
              <a:rPr lang="en-US" u="sng" dirty="0" smtClean="0">
                <a:solidFill>
                  <a:srgbClr val="FF6600"/>
                </a:solidFill>
                <a:effectLst/>
              </a:rPr>
              <a:t>Layered </a:t>
            </a:r>
            <a:r>
              <a:rPr lang="en-US" u="sng" dirty="0">
                <a:solidFill>
                  <a:srgbClr val="FF6600"/>
                </a:solidFill>
                <a:effectLst/>
              </a:rPr>
              <a:t>Learning Comes Alive</a:t>
            </a:r>
            <a:r>
              <a:rPr lang="en-US" dirty="0">
                <a:solidFill>
                  <a:srgbClr val="FF6600"/>
                </a:solidFill>
                <a:effectLst/>
              </a:rPr>
              <a:t> </a:t>
            </a:r>
            <a:r>
              <a:rPr lang="en-US" dirty="0">
                <a:solidFill>
                  <a:srgbClr val="3366FF"/>
                </a:solidFill>
                <a:effectLst/>
              </a:rPr>
              <a:t>(60 minutes) (Appendix C)</a:t>
            </a:r>
            <a:br>
              <a:rPr lang="en-US" dirty="0">
                <a:solidFill>
                  <a:srgbClr val="3366FF"/>
                </a:solidFill>
                <a:effectLst/>
              </a:rPr>
            </a:br>
            <a:r>
              <a:rPr lang="en-US" b="1" dirty="0">
                <a:solidFill>
                  <a:srgbClr val="3366FF"/>
                </a:solidFill>
                <a:effectLst/>
              </a:rPr>
              <a:t>ACTIVITY: </a:t>
            </a:r>
            <a:r>
              <a:rPr lang="en-US" dirty="0">
                <a:solidFill>
                  <a:srgbClr val="3366FF"/>
                </a:solidFill>
                <a:effectLst/>
              </a:rPr>
              <a:t>SEE–THINK–WONDER–KNOW</a:t>
            </a:r>
            <a:r>
              <a:rPr lang="en-US" dirty="0" smtClean="0">
                <a:solidFill>
                  <a:srgbClr val="3366FF"/>
                </a:solidFill>
                <a:effectLst/>
              </a:rPr>
              <a:t>?</a:t>
            </a:r>
            <a:br>
              <a:rPr lang="en-US" dirty="0" smtClean="0">
                <a:solidFill>
                  <a:srgbClr val="3366FF"/>
                </a:solidFill>
                <a:effectLst/>
              </a:rPr>
            </a:br>
            <a:endParaRPr lang="en-US" dirty="0">
              <a:solidFill>
                <a:srgbClr val="3366FF"/>
              </a:solidFill>
              <a:effectLst/>
            </a:endParaRPr>
          </a:p>
          <a:p>
            <a:r>
              <a:rPr lang="en-US" u="sng" dirty="0" smtClean="0">
                <a:solidFill>
                  <a:srgbClr val="FF6600"/>
                </a:solidFill>
                <a:effectLst/>
              </a:rPr>
              <a:t>Four </a:t>
            </a:r>
            <a:r>
              <a:rPr lang="en-US" u="sng" dirty="0">
                <a:solidFill>
                  <a:srgbClr val="FF6600"/>
                </a:solidFill>
                <a:effectLst/>
              </a:rPr>
              <a:t>Keys to Coaching Conversations with Confidence</a:t>
            </a:r>
            <a:r>
              <a:rPr lang="en-US" dirty="0">
                <a:solidFill>
                  <a:srgbClr val="FF6600"/>
                </a:solidFill>
                <a:effectLst/>
              </a:rPr>
              <a:t> </a:t>
            </a:r>
            <a:br>
              <a:rPr lang="en-US" dirty="0">
                <a:solidFill>
                  <a:srgbClr val="FF6600"/>
                </a:solidFill>
                <a:effectLst/>
              </a:rPr>
            </a:br>
            <a:r>
              <a:rPr lang="en-US" dirty="0">
                <a:solidFill>
                  <a:srgbClr val="3366FF"/>
                </a:solidFill>
                <a:effectLst/>
              </a:rPr>
              <a:t>(60 minutes)  (Appendix D)</a:t>
            </a:r>
            <a:br>
              <a:rPr lang="en-US" dirty="0">
                <a:solidFill>
                  <a:srgbClr val="3366FF"/>
                </a:solidFill>
                <a:effectLst/>
              </a:rPr>
            </a:br>
            <a:endParaRPr lang="en-US" dirty="0">
              <a:solidFill>
                <a:srgbClr val="3366FF"/>
              </a:solidFill>
              <a:effectLst/>
            </a:endParaRPr>
          </a:p>
          <a:p>
            <a:r>
              <a:rPr lang="en-US" u="sng" dirty="0">
                <a:solidFill>
                  <a:srgbClr val="FF6600"/>
                </a:solidFill>
                <a:effectLst/>
              </a:rPr>
              <a:t>Coaching 1-2-3 </a:t>
            </a:r>
            <a:r>
              <a:rPr lang="en-US" dirty="0" smtClean="0">
                <a:solidFill>
                  <a:srgbClr val="3366FF"/>
                </a:solidFill>
                <a:effectLst/>
              </a:rPr>
              <a:t>Closing Activity</a:t>
            </a:r>
            <a:endParaRPr lang="en-US" dirty="0">
              <a:solidFill>
                <a:srgbClr val="3366FF"/>
              </a:solidFill>
            </a:endParaRPr>
          </a:p>
        </p:txBody>
      </p:sp>
      <p:sp>
        <p:nvSpPr>
          <p:cNvPr id="4" name="Title 2"/>
          <p:cNvSpPr>
            <a:spLocks noGrp="1"/>
          </p:cNvSpPr>
          <p:nvPr>
            <p:ph type="title"/>
          </p:nvPr>
        </p:nvSpPr>
        <p:spPr>
          <a:xfrm>
            <a:off x="772961" y="5484969"/>
            <a:ext cx="7543800" cy="914400"/>
          </a:xfrm>
        </p:spPr>
        <p:txBody>
          <a:bodyPr/>
          <a:lstStyle/>
          <a:p>
            <a:pPr algn="r"/>
            <a:r>
              <a:rPr lang="en-US" dirty="0" smtClean="0">
                <a:solidFill>
                  <a:srgbClr val="FF6600"/>
                </a:solidFill>
              </a:rPr>
              <a:t>A </a:t>
            </a:r>
            <a:r>
              <a:rPr lang="en-US" dirty="0" smtClean="0">
                <a:solidFill>
                  <a:srgbClr val="FF6600"/>
                </a:solidFill>
              </a:rPr>
              <a:t>C T I V I T I E S</a:t>
            </a:r>
            <a:endParaRPr lang="en-US" dirty="0">
              <a:solidFill>
                <a:srgbClr val="FF6600"/>
              </a:solidFill>
            </a:endParaRPr>
          </a:p>
        </p:txBody>
      </p:sp>
      <p:sp>
        <p:nvSpPr>
          <p:cNvPr id="5" name="TextBox 4"/>
          <p:cNvSpPr txBox="1"/>
          <p:nvPr/>
        </p:nvSpPr>
        <p:spPr>
          <a:xfrm>
            <a:off x="1576359" y="488568"/>
            <a:ext cx="538738" cy="923330"/>
          </a:xfrm>
          <a:prstGeom prst="rect">
            <a:avLst/>
          </a:prstGeom>
          <a:noFill/>
        </p:spPr>
        <p:txBody>
          <a:bodyPr wrap="square" rtlCol="0">
            <a:spAutoFit/>
          </a:bodyPr>
          <a:lstStyle/>
          <a:p>
            <a:r>
              <a:rPr lang="en-US" sz="5400" dirty="0" smtClean="0"/>
              <a:t>{</a:t>
            </a:r>
            <a:endParaRPr lang="en-US" sz="5400" dirty="0"/>
          </a:p>
        </p:txBody>
      </p:sp>
    </p:spTree>
    <p:extLst>
      <p:ext uri="{BB962C8B-B14F-4D97-AF65-F5344CB8AC3E}">
        <p14:creationId xmlns:p14="http://schemas.microsoft.com/office/powerpoint/2010/main" val="393882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24" y="4876800"/>
            <a:ext cx="7543800" cy="914400"/>
          </a:xfrm>
        </p:spPr>
        <p:txBody>
          <a:bodyPr/>
          <a:lstStyle/>
          <a:p>
            <a:r>
              <a:rPr lang="en-US" dirty="0" smtClean="0">
                <a:solidFill>
                  <a:srgbClr val="FF6600"/>
                </a:solidFill>
              </a:rPr>
              <a:t>Exit Survey</a:t>
            </a:r>
            <a:endParaRPr lang="en-US" dirty="0">
              <a:solidFill>
                <a:srgbClr val="FF6600"/>
              </a:solidFill>
            </a:endParaRPr>
          </a:p>
        </p:txBody>
      </p:sp>
      <p:pic>
        <p:nvPicPr>
          <p:cNvPr id="4" name="Picture 3" descr="Macintosh HD:Users:diana:Desktop:PD Day Survey DS.png"/>
          <p:cNvPicPr/>
          <p:nvPr/>
        </p:nvPicPr>
        <p:blipFill>
          <a:blip r:embed="rId3">
            <a:extLst>
              <a:ext uri="{28A0092B-C50C-407E-A947-70E740481C1C}">
                <a14:useLocalDpi xmlns:a14="http://schemas.microsoft.com/office/drawing/2010/main" val="0"/>
              </a:ext>
            </a:extLst>
          </a:blip>
          <a:srcRect/>
          <a:stretch>
            <a:fillRect/>
          </a:stretch>
        </p:blipFill>
        <p:spPr bwMode="auto">
          <a:xfrm>
            <a:off x="4076336" y="159850"/>
            <a:ext cx="4911139" cy="6473916"/>
          </a:xfrm>
          <a:prstGeom prst="rect">
            <a:avLst/>
          </a:prstGeom>
          <a:noFill/>
          <a:ln>
            <a:noFill/>
          </a:ln>
        </p:spPr>
      </p:pic>
      <p:pic>
        <p:nvPicPr>
          <p:cNvPr id="5" name="Picture 4" descr="Macintosh HD:Users:diana:Desktop:Screen Shot 2017-02-13 at 12.28.27 AM.png"/>
          <p:cNvPicPr/>
          <p:nvPr/>
        </p:nvPicPr>
        <p:blipFill>
          <a:blip r:embed="rId4">
            <a:extLst>
              <a:ext uri="{28A0092B-C50C-407E-A947-70E740481C1C}">
                <a14:useLocalDpi xmlns:a14="http://schemas.microsoft.com/office/drawing/2010/main" val="0"/>
              </a:ext>
            </a:extLst>
          </a:blip>
          <a:srcRect/>
          <a:stretch>
            <a:fillRect/>
          </a:stretch>
        </p:blipFill>
        <p:spPr bwMode="auto">
          <a:xfrm>
            <a:off x="390761" y="827485"/>
            <a:ext cx="3507956" cy="3969389"/>
          </a:xfrm>
          <a:prstGeom prst="rect">
            <a:avLst/>
          </a:prstGeom>
          <a:noFill/>
          <a:ln>
            <a:noFill/>
          </a:ln>
        </p:spPr>
      </p:pic>
    </p:spTree>
    <p:extLst>
      <p:ext uri="{BB962C8B-B14F-4D97-AF65-F5344CB8AC3E}">
        <p14:creationId xmlns:p14="http://schemas.microsoft.com/office/powerpoint/2010/main" val="1986469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2133600" y="685801"/>
            <a:ext cx="6096000" cy="3657599"/>
          </a:xfrm>
        </p:spPr>
        <p:txBody>
          <a:bodyPr>
            <a:normAutofit fontScale="62500" lnSpcReduction="20000"/>
          </a:bodyPr>
          <a:lstStyle/>
          <a:p>
            <a:pPr marL="18288" lvl="0" indent="0">
              <a:buNone/>
            </a:pPr>
            <a:r>
              <a:rPr lang="en-US" dirty="0" smtClean="0">
                <a:effectLst/>
              </a:rPr>
              <a:t>Five </a:t>
            </a:r>
            <a:r>
              <a:rPr lang="en-US" dirty="0">
                <a:effectLst/>
              </a:rPr>
              <a:t>activities that encourage reflective practice for each </a:t>
            </a:r>
            <a:r>
              <a:rPr lang="en-US" dirty="0" smtClean="0">
                <a:effectLst/>
              </a:rPr>
              <a:t>participating </a:t>
            </a:r>
            <a:r>
              <a:rPr lang="en-US" dirty="0">
                <a:effectLst/>
              </a:rPr>
              <a:t>teacher:</a:t>
            </a:r>
          </a:p>
          <a:p>
            <a:pPr marL="18288" indent="0">
              <a:buNone/>
            </a:pPr>
            <a:r>
              <a:rPr lang="en-US" dirty="0">
                <a:effectLst/>
              </a:rPr>
              <a:t/>
            </a:r>
            <a:br>
              <a:rPr lang="en-US" dirty="0">
                <a:effectLst/>
              </a:rPr>
            </a:br>
            <a:r>
              <a:rPr lang="en-US" dirty="0" smtClean="0">
                <a:effectLst/>
              </a:rPr>
              <a:t/>
            </a:r>
            <a:br>
              <a:rPr lang="en-US" dirty="0" smtClean="0">
                <a:effectLst/>
              </a:rPr>
            </a:br>
            <a:r>
              <a:rPr lang="en-US" dirty="0" smtClean="0">
                <a:solidFill>
                  <a:srgbClr val="3366FF"/>
                </a:solidFill>
                <a:effectLst/>
              </a:rPr>
              <a:t>BREAKOUT </a:t>
            </a:r>
            <a:r>
              <a:rPr lang="en-US" dirty="0">
                <a:solidFill>
                  <a:srgbClr val="3366FF"/>
                </a:solidFill>
                <a:effectLst/>
              </a:rPr>
              <a:t>SESSIONS</a:t>
            </a:r>
          </a:p>
          <a:p>
            <a:endParaRPr lang="en-US" u="sng" dirty="0" smtClean="0">
              <a:solidFill>
                <a:srgbClr val="3366FF"/>
              </a:solidFill>
              <a:effectLst/>
            </a:endParaRPr>
          </a:p>
          <a:p>
            <a:r>
              <a:rPr lang="en-US" u="sng" dirty="0">
                <a:solidFill>
                  <a:srgbClr val="FF6600"/>
                </a:solidFill>
                <a:effectLst/>
              </a:rPr>
              <a:t>Visible Learning</a:t>
            </a:r>
            <a:r>
              <a:rPr lang="en-US" dirty="0">
                <a:solidFill>
                  <a:srgbClr val="3366FF"/>
                </a:solidFill>
                <a:effectLst/>
              </a:rPr>
              <a:t>, in Caiman Hall (1:15 minutes) (Appendix </a:t>
            </a:r>
            <a:r>
              <a:rPr lang="en-US" dirty="0" smtClean="0">
                <a:solidFill>
                  <a:srgbClr val="3366FF"/>
                </a:solidFill>
                <a:effectLst/>
              </a:rPr>
              <a:t>A)</a:t>
            </a:r>
            <a:r>
              <a:rPr lang="en-US" dirty="0">
                <a:solidFill>
                  <a:srgbClr val="3366FF"/>
                </a:solidFill>
                <a:effectLst/>
              </a:rPr>
              <a:t/>
            </a:r>
            <a:br>
              <a:rPr lang="en-US" dirty="0">
                <a:solidFill>
                  <a:srgbClr val="3366FF"/>
                </a:solidFill>
                <a:effectLst/>
              </a:rPr>
            </a:br>
            <a:r>
              <a:rPr lang="en-US" b="1" dirty="0">
                <a:solidFill>
                  <a:srgbClr val="3366FF"/>
                </a:solidFill>
                <a:effectLst/>
              </a:rPr>
              <a:t>ACTIVITY: </a:t>
            </a:r>
            <a:r>
              <a:rPr lang="en-US" dirty="0">
                <a:solidFill>
                  <a:srgbClr val="3366FF"/>
                </a:solidFill>
                <a:effectLst/>
              </a:rPr>
              <a:t>Peel the Fruit</a:t>
            </a:r>
            <a:br>
              <a:rPr lang="en-US" dirty="0">
                <a:solidFill>
                  <a:srgbClr val="3366FF"/>
                </a:solidFill>
                <a:effectLst/>
              </a:rPr>
            </a:br>
            <a:endParaRPr lang="en-US" dirty="0">
              <a:solidFill>
                <a:srgbClr val="FF6600"/>
              </a:solidFill>
              <a:effectLst/>
            </a:endParaRPr>
          </a:p>
          <a:p>
            <a:r>
              <a:rPr lang="en-US" u="sng" dirty="0" smtClean="0">
                <a:solidFill>
                  <a:srgbClr val="FF6600"/>
                </a:solidFill>
                <a:effectLst/>
              </a:rPr>
              <a:t>Artful </a:t>
            </a:r>
            <a:r>
              <a:rPr lang="en-US" u="sng" dirty="0">
                <a:solidFill>
                  <a:srgbClr val="FF6600"/>
                </a:solidFill>
                <a:effectLst/>
              </a:rPr>
              <a:t>Thinking</a:t>
            </a:r>
            <a:r>
              <a:rPr lang="en-US" dirty="0">
                <a:solidFill>
                  <a:srgbClr val="3366FF"/>
                </a:solidFill>
                <a:effectLst/>
              </a:rPr>
              <a:t>, in the VAPA Room (1:15 minutes) (Appendix </a:t>
            </a:r>
            <a:r>
              <a:rPr lang="en-US" dirty="0" smtClean="0">
                <a:solidFill>
                  <a:srgbClr val="3366FF"/>
                </a:solidFill>
                <a:effectLst/>
              </a:rPr>
              <a:t>B)</a:t>
            </a:r>
            <a:r>
              <a:rPr lang="en-US" dirty="0">
                <a:solidFill>
                  <a:srgbClr val="3366FF"/>
                </a:solidFill>
                <a:effectLst/>
              </a:rPr>
              <a:t/>
            </a:r>
            <a:br>
              <a:rPr lang="en-US" dirty="0">
                <a:solidFill>
                  <a:srgbClr val="3366FF"/>
                </a:solidFill>
                <a:effectLst/>
              </a:rPr>
            </a:br>
            <a:r>
              <a:rPr lang="en-US" b="1" dirty="0">
                <a:solidFill>
                  <a:srgbClr val="3366FF"/>
                </a:solidFill>
                <a:effectLst/>
              </a:rPr>
              <a:t>ACTIVITY: </a:t>
            </a:r>
            <a:r>
              <a:rPr lang="en-US" dirty="0" smtClean="0">
                <a:solidFill>
                  <a:srgbClr val="3366FF"/>
                </a:solidFill>
                <a:effectLst/>
              </a:rPr>
              <a:t>See-Think-Wonder</a:t>
            </a:r>
            <a:br>
              <a:rPr lang="en-US" dirty="0" smtClean="0">
                <a:solidFill>
                  <a:srgbClr val="3366FF"/>
                </a:solidFill>
                <a:effectLst/>
              </a:rPr>
            </a:br>
            <a:endParaRPr lang="en-US" dirty="0">
              <a:solidFill>
                <a:srgbClr val="3366FF"/>
              </a:solidFill>
              <a:effectLst/>
            </a:endParaRPr>
          </a:p>
          <a:p>
            <a:r>
              <a:rPr lang="en-US" u="sng" dirty="0" smtClean="0">
                <a:solidFill>
                  <a:srgbClr val="FF6600"/>
                </a:solidFill>
                <a:effectLst/>
              </a:rPr>
              <a:t>Layered </a:t>
            </a:r>
            <a:r>
              <a:rPr lang="en-US" u="sng" dirty="0">
                <a:solidFill>
                  <a:srgbClr val="FF6600"/>
                </a:solidFill>
                <a:effectLst/>
              </a:rPr>
              <a:t>Learning Comes Alive</a:t>
            </a:r>
            <a:r>
              <a:rPr lang="en-US" dirty="0">
                <a:solidFill>
                  <a:srgbClr val="FF6600"/>
                </a:solidFill>
                <a:effectLst/>
              </a:rPr>
              <a:t> </a:t>
            </a:r>
            <a:r>
              <a:rPr lang="en-US" dirty="0">
                <a:solidFill>
                  <a:srgbClr val="3366FF"/>
                </a:solidFill>
                <a:effectLst/>
              </a:rPr>
              <a:t>(60 minutes) (Appendix C)</a:t>
            </a:r>
            <a:br>
              <a:rPr lang="en-US" dirty="0">
                <a:solidFill>
                  <a:srgbClr val="3366FF"/>
                </a:solidFill>
                <a:effectLst/>
              </a:rPr>
            </a:br>
            <a:r>
              <a:rPr lang="en-US" b="1" dirty="0">
                <a:solidFill>
                  <a:srgbClr val="3366FF"/>
                </a:solidFill>
                <a:effectLst/>
              </a:rPr>
              <a:t>ACTIVITY: </a:t>
            </a:r>
            <a:r>
              <a:rPr lang="en-US" dirty="0">
                <a:solidFill>
                  <a:srgbClr val="3366FF"/>
                </a:solidFill>
                <a:effectLst/>
              </a:rPr>
              <a:t>SEE–THINK–WONDER–KNOW</a:t>
            </a:r>
            <a:r>
              <a:rPr lang="en-US" dirty="0" smtClean="0">
                <a:solidFill>
                  <a:srgbClr val="3366FF"/>
                </a:solidFill>
                <a:effectLst/>
              </a:rPr>
              <a:t>?</a:t>
            </a:r>
            <a:br>
              <a:rPr lang="en-US" dirty="0" smtClean="0">
                <a:solidFill>
                  <a:srgbClr val="3366FF"/>
                </a:solidFill>
                <a:effectLst/>
              </a:rPr>
            </a:br>
            <a:endParaRPr lang="en-US" dirty="0">
              <a:solidFill>
                <a:srgbClr val="3366FF"/>
              </a:solidFill>
              <a:effectLst/>
            </a:endParaRPr>
          </a:p>
          <a:p>
            <a:r>
              <a:rPr lang="en-US" u="sng" dirty="0" smtClean="0">
                <a:solidFill>
                  <a:srgbClr val="FF6600"/>
                </a:solidFill>
                <a:effectLst/>
              </a:rPr>
              <a:t>Four </a:t>
            </a:r>
            <a:r>
              <a:rPr lang="en-US" u="sng" dirty="0">
                <a:solidFill>
                  <a:srgbClr val="FF6600"/>
                </a:solidFill>
                <a:effectLst/>
              </a:rPr>
              <a:t>Keys to Coaching Conversations with Confidence</a:t>
            </a:r>
            <a:r>
              <a:rPr lang="en-US" dirty="0">
                <a:solidFill>
                  <a:srgbClr val="FF6600"/>
                </a:solidFill>
                <a:effectLst/>
              </a:rPr>
              <a:t> </a:t>
            </a:r>
            <a:br>
              <a:rPr lang="en-US" dirty="0">
                <a:solidFill>
                  <a:srgbClr val="FF6600"/>
                </a:solidFill>
                <a:effectLst/>
              </a:rPr>
            </a:br>
            <a:r>
              <a:rPr lang="en-US" dirty="0">
                <a:solidFill>
                  <a:srgbClr val="3366FF"/>
                </a:solidFill>
                <a:effectLst/>
              </a:rPr>
              <a:t>(60 minutes)  (Appendix D)</a:t>
            </a:r>
            <a:br>
              <a:rPr lang="en-US" dirty="0">
                <a:solidFill>
                  <a:srgbClr val="3366FF"/>
                </a:solidFill>
                <a:effectLst/>
              </a:rPr>
            </a:br>
            <a:endParaRPr lang="en-US" dirty="0">
              <a:solidFill>
                <a:srgbClr val="3366FF"/>
              </a:solidFill>
              <a:effectLst/>
            </a:endParaRPr>
          </a:p>
          <a:p>
            <a:r>
              <a:rPr lang="en-US" u="sng" dirty="0">
                <a:solidFill>
                  <a:srgbClr val="FF6600"/>
                </a:solidFill>
                <a:effectLst/>
              </a:rPr>
              <a:t>Coaching 1-2-3 </a:t>
            </a:r>
            <a:r>
              <a:rPr lang="en-US" dirty="0" smtClean="0">
                <a:solidFill>
                  <a:srgbClr val="3366FF"/>
                </a:solidFill>
                <a:effectLst/>
              </a:rPr>
              <a:t>Closing Activity</a:t>
            </a:r>
            <a:endParaRPr lang="en-US" dirty="0">
              <a:solidFill>
                <a:srgbClr val="3366FF"/>
              </a:solidFill>
            </a:endParaRPr>
          </a:p>
        </p:txBody>
      </p:sp>
      <p:sp>
        <p:nvSpPr>
          <p:cNvPr id="5" name="Title 2"/>
          <p:cNvSpPr>
            <a:spLocks noGrp="1"/>
          </p:cNvSpPr>
          <p:nvPr>
            <p:ph type="title"/>
          </p:nvPr>
        </p:nvSpPr>
        <p:spPr>
          <a:xfrm>
            <a:off x="568380" y="5484969"/>
            <a:ext cx="7326744" cy="914400"/>
          </a:xfrm>
        </p:spPr>
        <p:txBody>
          <a:bodyPr/>
          <a:lstStyle/>
          <a:p>
            <a:pPr algn="r"/>
            <a:r>
              <a:rPr lang="en-US" dirty="0" smtClean="0">
                <a:solidFill>
                  <a:srgbClr val="FF6600"/>
                </a:solidFill>
              </a:rPr>
              <a:t>A </a:t>
            </a:r>
            <a:r>
              <a:rPr lang="en-US" dirty="0" smtClean="0">
                <a:solidFill>
                  <a:srgbClr val="FF6600"/>
                </a:solidFill>
              </a:rPr>
              <a:t>C T I V I T I E S</a:t>
            </a:r>
            <a:endParaRPr lang="en-US" dirty="0">
              <a:solidFill>
                <a:srgbClr val="FF6600"/>
              </a:solidFill>
            </a:endParaRPr>
          </a:p>
        </p:txBody>
      </p:sp>
      <p:sp>
        <p:nvSpPr>
          <p:cNvPr id="6" name="TextBox 5"/>
          <p:cNvSpPr txBox="1"/>
          <p:nvPr/>
        </p:nvSpPr>
        <p:spPr>
          <a:xfrm>
            <a:off x="1576359" y="488568"/>
            <a:ext cx="538738" cy="923330"/>
          </a:xfrm>
          <a:prstGeom prst="rect">
            <a:avLst/>
          </a:prstGeom>
          <a:noFill/>
        </p:spPr>
        <p:txBody>
          <a:bodyPr wrap="square" rtlCol="0">
            <a:spAutoFit/>
          </a:bodyPr>
          <a:lstStyle/>
          <a:p>
            <a:r>
              <a:rPr lang="en-US" sz="5400" dirty="0" smtClean="0"/>
              <a:t>{</a:t>
            </a:r>
            <a:endParaRPr lang="en-US" sz="5400" dirty="0"/>
          </a:p>
        </p:txBody>
      </p:sp>
      <p:sp>
        <p:nvSpPr>
          <p:cNvPr id="7" name="Title 2"/>
          <p:cNvSpPr txBox="1">
            <a:spLocks/>
          </p:cNvSpPr>
          <p:nvPr/>
        </p:nvSpPr>
        <p:spPr>
          <a:xfrm>
            <a:off x="925360" y="5754592"/>
            <a:ext cx="7733521" cy="896936"/>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dirty="0" smtClean="0"/>
              <a:t>appendix</a:t>
            </a:r>
            <a:endParaRPr lang="en-US" dirty="0"/>
          </a:p>
        </p:txBody>
      </p:sp>
    </p:spTree>
    <p:extLst>
      <p:ext uri="{BB962C8B-B14F-4D97-AF65-F5344CB8AC3E}">
        <p14:creationId xmlns:p14="http://schemas.microsoft.com/office/powerpoint/2010/main" val="876955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2133600" y="685801"/>
            <a:ext cx="6096000" cy="3657599"/>
          </a:xfrm>
        </p:spPr>
        <p:txBody>
          <a:bodyPr>
            <a:normAutofit fontScale="62500" lnSpcReduction="20000"/>
          </a:bodyPr>
          <a:lstStyle/>
          <a:p>
            <a:pPr marL="18288" lvl="0" indent="0">
              <a:buNone/>
            </a:pPr>
            <a:r>
              <a:rPr lang="en-US" dirty="0" smtClean="0">
                <a:effectLst/>
              </a:rPr>
              <a:t>Five </a:t>
            </a:r>
            <a:r>
              <a:rPr lang="en-US" dirty="0">
                <a:effectLst/>
              </a:rPr>
              <a:t>activities that encourage reflective practice for each </a:t>
            </a:r>
            <a:r>
              <a:rPr lang="en-US" dirty="0" smtClean="0">
                <a:effectLst/>
              </a:rPr>
              <a:t>participating </a:t>
            </a:r>
            <a:r>
              <a:rPr lang="en-US" dirty="0">
                <a:effectLst/>
              </a:rPr>
              <a:t>teacher:</a:t>
            </a:r>
          </a:p>
          <a:p>
            <a:pPr marL="18288" indent="0">
              <a:buNone/>
            </a:pPr>
            <a:r>
              <a:rPr lang="en-US" dirty="0">
                <a:effectLst/>
              </a:rPr>
              <a:t/>
            </a:r>
            <a:br>
              <a:rPr lang="en-US" dirty="0">
                <a:effectLst/>
              </a:rPr>
            </a:br>
            <a:r>
              <a:rPr lang="en-US" dirty="0" smtClean="0">
                <a:effectLst/>
              </a:rPr>
              <a:t/>
            </a:r>
            <a:br>
              <a:rPr lang="en-US" dirty="0" smtClean="0">
                <a:effectLst/>
              </a:rPr>
            </a:br>
            <a:r>
              <a:rPr lang="en-US" dirty="0" smtClean="0">
                <a:solidFill>
                  <a:srgbClr val="374D81"/>
                </a:solidFill>
                <a:effectLst/>
              </a:rPr>
              <a:t>BREAKOUT </a:t>
            </a:r>
            <a:r>
              <a:rPr lang="en-US" dirty="0">
                <a:solidFill>
                  <a:srgbClr val="374D81"/>
                </a:solidFill>
                <a:effectLst/>
              </a:rPr>
              <a:t>SESSIONS</a:t>
            </a:r>
          </a:p>
          <a:p>
            <a:endParaRPr lang="en-US" u="sng" dirty="0" smtClean="0">
              <a:solidFill>
                <a:srgbClr val="3366FF"/>
              </a:solidFill>
              <a:effectLst/>
            </a:endParaRPr>
          </a:p>
          <a:p>
            <a:r>
              <a:rPr lang="en-US" u="sng" dirty="0">
                <a:solidFill>
                  <a:srgbClr val="FF6600"/>
                </a:solidFill>
                <a:effectLst/>
              </a:rPr>
              <a:t>Visible Learning</a:t>
            </a:r>
            <a:r>
              <a:rPr lang="en-US" dirty="0">
                <a:solidFill>
                  <a:srgbClr val="3366FF"/>
                </a:solidFill>
                <a:effectLst/>
              </a:rPr>
              <a:t>, in Caiman Hall (1:15 minutes) (Appendix </a:t>
            </a:r>
            <a:r>
              <a:rPr lang="en-US" dirty="0" smtClean="0">
                <a:solidFill>
                  <a:srgbClr val="3366FF"/>
                </a:solidFill>
                <a:effectLst/>
              </a:rPr>
              <a:t>A)</a:t>
            </a:r>
            <a:r>
              <a:rPr lang="en-US" dirty="0">
                <a:solidFill>
                  <a:srgbClr val="3366FF"/>
                </a:solidFill>
                <a:effectLst/>
              </a:rPr>
              <a:t/>
            </a:r>
            <a:br>
              <a:rPr lang="en-US" dirty="0">
                <a:solidFill>
                  <a:srgbClr val="3366FF"/>
                </a:solidFill>
                <a:effectLst/>
              </a:rPr>
            </a:br>
            <a:r>
              <a:rPr lang="en-US" b="1" dirty="0">
                <a:solidFill>
                  <a:srgbClr val="3366FF"/>
                </a:solidFill>
                <a:effectLst/>
              </a:rPr>
              <a:t>ACTIVITY: </a:t>
            </a:r>
            <a:r>
              <a:rPr lang="en-US" dirty="0">
                <a:solidFill>
                  <a:srgbClr val="3366FF"/>
                </a:solidFill>
                <a:effectLst/>
              </a:rPr>
              <a:t>Peel the Fruit</a:t>
            </a:r>
            <a:br>
              <a:rPr lang="en-US" dirty="0">
                <a:solidFill>
                  <a:srgbClr val="3366FF"/>
                </a:solidFill>
                <a:effectLst/>
              </a:rPr>
            </a:br>
            <a:endParaRPr lang="en-US" dirty="0">
              <a:solidFill>
                <a:srgbClr val="FF6600"/>
              </a:solidFill>
              <a:effectLst/>
            </a:endParaRPr>
          </a:p>
          <a:p>
            <a:r>
              <a:rPr lang="en-US" u="sng" dirty="0" smtClean="0">
                <a:solidFill>
                  <a:schemeClr val="accent4">
                    <a:lumMod val="75000"/>
                  </a:schemeClr>
                </a:solidFill>
                <a:effectLst/>
              </a:rPr>
              <a:t>Artful </a:t>
            </a:r>
            <a:r>
              <a:rPr lang="en-US" u="sng" dirty="0">
                <a:solidFill>
                  <a:schemeClr val="accent4">
                    <a:lumMod val="75000"/>
                  </a:schemeClr>
                </a:solidFill>
                <a:effectLst/>
              </a:rPr>
              <a:t>Thinking</a:t>
            </a:r>
            <a:r>
              <a:rPr lang="en-US" dirty="0">
                <a:solidFill>
                  <a:schemeClr val="accent4">
                    <a:lumMod val="75000"/>
                  </a:schemeClr>
                </a:solidFill>
                <a:effectLst/>
              </a:rPr>
              <a:t>, in the VAPA Room (1:15 minutes) (Appendix </a:t>
            </a:r>
            <a:r>
              <a:rPr lang="en-US" dirty="0" smtClean="0">
                <a:solidFill>
                  <a:schemeClr val="accent4">
                    <a:lumMod val="75000"/>
                  </a:schemeClr>
                </a:solidFill>
                <a:effectLst/>
              </a:rPr>
              <a:t>B)</a:t>
            </a:r>
            <a:r>
              <a:rPr lang="en-US" dirty="0">
                <a:solidFill>
                  <a:schemeClr val="accent4">
                    <a:lumMod val="75000"/>
                  </a:schemeClr>
                </a:solidFill>
                <a:effectLst/>
              </a:rPr>
              <a:t/>
            </a:r>
            <a:br>
              <a:rPr lang="en-US" dirty="0">
                <a:solidFill>
                  <a:schemeClr val="accent4">
                    <a:lumMod val="75000"/>
                  </a:schemeClr>
                </a:solidFill>
                <a:effectLst/>
              </a:rPr>
            </a:br>
            <a:r>
              <a:rPr lang="en-US" b="1" dirty="0">
                <a:solidFill>
                  <a:schemeClr val="accent4">
                    <a:lumMod val="75000"/>
                  </a:schemeClr>
                </a:solidFill>
                <a:effectLst/>
              </a:rPr>
              <a:t>ACTIVITY: </a:t>
            </a:r>
            <a:r>
              <a:rPr lang="en-US" dirty="0" smtClean="0">
                <a:solidFill>
                  <a:schemeClr val="accent4">
                    <a:lumMod val="75000"/>
                  </a:schemeClr>
                </a:solidFill>
                <a:effectLst/>
              </a:rPr>
              <a:t>See-Think-Wonder</a:t>
            </a:r>
            <a:br>
              <a:rPr lang="en-US" dirty="0" smtClean="0">
                <a:solidFill>
                  <a:schemeClr val="accent4">
                    <a:lumMod val="75000"/>
                  </a:schemeClr>
                </a:solidFill>
                <a:effectLst/>
              </a:rPr>
            </a:br>
            <a:endParaRPr lang="en-US" dirty="0">
              <a:solidFill>
                <a:schemeClr val="accent4">
                  <a:lumMod val="75000"/>
                </a:schemeClr>
              </a:solidFill>
              <a:effectLst/>
            </a:endParaRPr>
          </a:p>
          <a:p>
            <a:r>
              <a:rPr lang="en-US" u="sng" dirty="0" smtClean="0">
                <a:solidFill>
                  <a:schemeClr val="accent4">
                    <a:lumMod val="75000"/>
                  </a:schemeClr>
                </a:solidFill>
                <a:effectLst/>
              </a:rPr>
              <a:t>Layered </a:t>
            </a:r>
            <a:r>
              <a:rPr lang="en-US" u="sng" dirty="0">
                <a:solidFill>
                  <a:schemeClr val="accent4">
                    <a:lumMod val="75000"/>
                  </a:schemeClr>
                </a:solidFill>
                <a:effectLst/>
              </a:rPr>
              <a:t>Learning Comes Alive</a:t>
            </a:r>
            <a:r>
              <a:rPr lang="en-US" dirty="0">
                <a:solidFill>
                  <a:schemeClr val="accent4">
                    <a:lumMod val="75000"/>
                  </a:schemeClr>
                </a:solidFill>
                <a:effectLst/>
              </a:rPr>
              <a:t> (60 minutes) (Appendix C)</a:t>
            </a:r>
            <a:br>
              <a:rPr lang="en-US" dirty="0">
                <a:solidFill>
                  <a:schemeClr val="accent4">
                    <a:lumMod val="75000"/>
                  </a:schemeClr>
                </a:solidFill>
                <a:effectLst/>
              </a:rPr>
            </a:br>
            <a:r>
              <a:rPr lang="en-US" b="1" dirty="0">
                <a:solidFill>
                  <a:schemeClr val="accent4">
                    <a:lumMod val="75000"/>
                  </a:schemeClr>
                </a:solidFill>
                <a:effectLst/>
              </a:rPr>
              <a:t>ACTIVITY: </a:t>
            </a:r>
            <a:r>
              <a:rPr lang="en-US" dirty="0">
                <a:solidFill>
                  <a:schemeClr val="accent4">
                    <a:lumMod val="75000"/>
                  </a:schemeClr>
                </a:solidFill>
                <a:effectLst/>
              </a:rPr>
              <a:t>SEE–THINK–WONDER–KNOW</a:t>
            </a:r>
            <a:r>
              <a:rPr lang="en-US" dirty="0" smtClean="0">
                <a:solidFill>
                  <a:schemeClr val="accent4">
                    <a:lumMod val="75000"/>
                  </a:schemeClr>
                </a:solidFill>
                <a:effectLst/>
              </a:rPr>
              <a:t>?</a:t>
            </a:r>
            <a:br>
              <a:rPr lang="en-US" dirty="0" smtClean="0">
                <a:solidFill>
                  <a:schemeClr val="accent4">
                    <a:lumMod val="75000"/>
                  </a:schemeClr>
                </a:solidFill>
                <a:effectLst/>
              </a:rPr>
            </a:br>
            <a:endParaRPr lang="en-US" dirty="0">
              <a:solidFill>
                <a:schemeClr val="accent4">
                  <a:lumMod val="75000"/>
                </a:schemeClr>
              </a:solidFill>
              <a:effectLst/>
            </a:endParaRPr>
          </a:p>
          <a:p>
            <a:r>
              <a:rPr lang="en-US" u="sng" dirty="0" smtClean="0">
                <a:solidFill>
                  <a:schemeClr val="accent4">
                    <a:lumMod val="75000"/>
                  </a:schemeClr>
                </a:solidFill>
                <a:effectLst/>
              </a:rPr>
              <a:t>Four </a:t>
            </a:r>
            <a:r>
              <a:rPr lang="en-US" u="sng" dirty="0">
                <a:solidFill>
                  <a:schemeClr val="accent4">
                    <a:lumMod val="75000"/>
                  </a:schemeClr>
                </a:solidFill>
                <a:effectLst/>
              </a:rPr>
              <a:t>Keys to Coaching Conversations with Confidence</a:t>
            </a:r>
            <a:r>
              <a:rPr lang="en-US" dirty="0">
                <a:solidFill>
                  <a:schemeClr val="accent4">
                    <a:lumMod val="75000"/>
                  </a:schemeClr>
                </a:solidFill>
                <a:effectLst/>
              </a:rPr>
              <a:t> </a:t>
            </a:r>
            <a:br>
              <a:rPr lang="en-US" dirty="0">
                <a:solidFill>
                  <a:schemeClr val="accent4">
                    <a:lumMod val="75000"/>
                  </a:schemeClr>
                </a:solidFill>
                <a:effectLst/>
              </a:rPr>
            </a:br>
            <a:r>
              <a:rPr lang="en-US" dirty="0">
                <a:solidFill>
                  <a:schemeClr val="accent4">
                    <a:lumMod val="75000"/>
                  </a:schemeClr>
                </a:solidFill>
                <a:effectLst/>
              </a:rPr>
              <a:t>(60 minutes)  (Appendix D)</a:t>
            </a:r>
            <a:br>
              <a:rPr lang="en-US" dirty="0">
                <a:solidFill>
                  <a:schemeClr val="accent4">
                    <a:lumMod val="75000"/>
                  </a:schemeClr>
                </a:solidFill>
                <a:effectLst/>
              </a:rPr>
            </a:br>
            <a:endParaRPr lang="en-US" dirty="0">
              <a:solidFill>
                <a:schemeClr val="accent4">
                  <a:lumMod val="75000"/>
                </a:schemeClr>
              </a:solidFill>
              <a:effectLst/>
            </a:endParaRPr>
          </a:p>
          <a:p>
            <a:r>
              <a:rPr lang="en-US" u="sng" dirty="0">
                <a:solidFill>
                  <a:schemeClr val="accent4">
                    <a:lumMod val="75000"/>
                  </a:schemeClr>
                </a:solidFill>
                <a:effectLst/>
              </a:rPr>
              <a:t>Coaching 1-2-3 </a:t>
            </a:r>
            <a:r>
              <a:rPr lang="en-US" dirty="0" smtClean="0">
                <a:solidFill>
                  <a:schemeClr val="accent4">
                    <a:lumMod val="75000"/>
                  </a:schemeClr>
                </a:solidFill>
                <a:effectLst/>
              </a:rPr>
              <a:t>Closing Activity</a:t>
            </a:r>
            <a:endParaRPr lang="en-US" dirty="0">
              <a:solidFill>
                <a:schemeClr val="accent4">
                  <a:lumMod val="75000"/>
                </a:schemeClr>
              </a:solidFill>
            </a:endParaRPr>
          </a:p>
        </p:txBody>
      </p:sp>
      <p:sp>
        <p:nvSpPr>
          <p:cNvPr id="5" name="Title 2"/>
          <p:cNvSpPr>
            <a:spLocks noGrp="1"/>
          </p:cNvSpPr>
          <p:nvPr>
            <p:ph type="title"/>
          </p:nvPr>
        </p:nvSpPr>
        <p:spPr>
          <a:xfrm>
            <a:off x="568380" y="5484969"/>
            <a:ext cx="7326744" cy="914400"/>
          </a:xfrm>
        </p:spPr>
        <p:txBody>
          <a:bodyPr/>
          <a:lstStyle/>
          <a:p>
            <a:pPr algn="r"/>
            <a:r>
              <a:rPr lang="en-US" dirty="0" smtClean="0">
                <a:solidFill>
                  <a:srgbClr val="FF6600"/>
                </a:solidFill>
              </a:rPr>
              <a:t>A </a:t>
            </a:r>
            <a:r>
              <a:rPr lang="en-US" dirty="0" smtClean="0">
                <a:solidFill>
                  <a:srgbClr val="FF6600"/>
                </a:solidFill>
              </a:rPr>
              <a:t>C T I V I T I E S</a:t>
            </a:r>
            <a:endParaRPr lang="en-US" dirty="0">
              <a:solidFill>
                <a:srgbClr val="FF6600"/>
              </a:solidFill>
            </a:endParaRPr>
          </a:p>
        </p:txBody>
      </p:sp>
      <p:sp>
        <p:nvSpPr>
          <p:cNvPr id="6" name="TextBox 5"/>
          <p:cNvSpPr txBox="1"/>
          <p:nvPr/>
        </p:nvSpPr>
        <p:spPr>
          <a:xfrm>
            <a:off x="1576359" y="488568"/>
            <a:ext cx="538738" cy="923330"/>
          </a:xfrm>
          <a:prstGeom prst="rect">
            <a:avLst/>
          </a:prstGeom>
          <a:noFill/>
        </p:spPr>
        <p:txBody>
          <a:bodyPr wrap="square" rtlCol="0">
            <a:spAutoFit/>
          </a:bodyPr>
          <a:lstStyle/>
          <a:p>
            <a:r>
              <a:rPr lang="en-US" sz="5400" dirty="0" smtClean="0"/>
              <a:t>{</a:t>
            </a:r>
            <a:endParaRPr lang="en-US" sz="5400" dirty="0"/>
          </a:p>
        </p:txBody>
      </p:sp>
      <p:sp>
        <p:nvSpPr>
          <p:cNvPr id="7" name="Title 2"/>
          <p:cNvSpPr txBox="1">
            <a:spLocks/>
          </p:cNvSpPr>
          <p:nvPr/>
        </p:nvSpPr>
        <p:spPr>
          <a:xfrm>
            <a:off x="925360" y="5754592"/>
            <a:ext cx="7733521" cy="896936"/>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dirty="0" smtClean="0"/>
              <a:t>appendix</a:t>
            </a:r>
            <a:endParaRPr lang="en-US" dirty="0"/>
          </a:p>
        </p:txBody>
      </p:sp>
    </p:spTree>
    <p:extLst>
      <p:ext uri="{BB962C8B-B14F-4D97-AF65-F5344CB8AC3E}">
        <p14:creationId xmlns:p14="http://schemas.microsoft.com/office/powerpoint/2010/main" val="3176118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diana:Desktop:CORE ROUTINES.pn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64784" cy="2941955"/>
          </a:xfrm>
          <a:prstGeom prst="rect">
            <a:avLst/>
          </a:prstGeom>
          <a:noFill/>
          <a:ln>
            <a:noFill/>
          </a:ln>
        </p:spPr>
      </p:pic>
      <p:pic>
        <p:nvPicPr>
          <p:cNvPr id="5" name="Picture 4" descr="Macintosh HD:Users:diana:Desktop:Understanding Routines.png"/>
          <p:cNvPicPr/>
          <p:nvPr/>
        </p:nvPicPr>
        <p:blipFill>
          <a:blip r:embed="rId4">
            <a:extLst>
              <a:ext uri="{28A0092B-C50C-407E-A947-70E740481C1C}">
                <a14:useLocalDpi xmlns:a14="http://schemas.microsoft.com/office/drawing/2010/main" val="0"/>
              </a:ext>
            </a:extLst>
          </a:blip>
          <a:srcRect/>
          <a:stretch>
            <a:fillRect/>
          </a:stretch>
        </p:blipFill>
        <p:spPr bwMode="auto">
          <a:xfrm>
            <a:off x="4564784" y="0"/>
            <a:ext cx="4579216" cy="3339465"/>
          </a:xfrm>
          <a:prstGeom prst="rect">
            <a:avLst/>
          </a:prstGeom>
          <a:noFill/>
          <a:ln>
            <a:noFill/>
          </a:ln>
        </p:spPr>
      </p:pic>
      <p:pic>
        <p:nvPicPr>
          <p:cNvPr id="7" name="Picture 6" descr="Macintosh HD:Users:diana:Desktop:Fairness Routines.png"/>
          <p:cNvPicPr/>
          <p:nvPr/>
        </p:nvPicPr>
        <p:blipFill>
          <a:blip r:embed="rId5">
            <a:extLst>
              <a:ext uri="{28A0092B-C50C-407E-A947-70E740481C1C}">
                <a14:useLocalDpi xmlns:a14="http://schemas.microsoft.com/office/drawing/2010/main" val="0"/>
              </a:ext>
            </a:extLst>
          </a:blip>
          <a:srcRect/>
          <a:stretch>
            <a:fillRect/>
          </a:stretch>
        </p:blipFill>
        <p:spPr bwMode="auto">
          <a:xfrm>
            <a:off x="1" y="2858297"/>
            <a:ext cx="4564784" cy="2029460"/>
          </a:xfrm>
          <a:prstGeom prst="rect">
            <a:avLst/>
          </a:prstGeom>
          <a:noFill/>
          <a:ln>
            <a:noFill/>
          </a:ln>
        </p:spPr>
      </p:pic>
      <p:pic>
        <p:nvPicPr>
          <p:cNvPr id="8" name="Picture 7" descr="Macintosh HD:Users:diana:Desktop:Truth Routines.png"/>
          <p:cNvPicPr/>
          <p:nvPr/>
        </p:nvPicPr>
        <p:blipFill>
          <a:blip r:embed="rId6">
            <a:extLst>
              <a:ext uri="{28A0092B-C50C-407E-A947-70E740481C1C}">
                <a14:useLocalDpi xmlns:a14="http://schemas.microsoft.com/office/drawing/2010/main" val="0"/>
              </a:ext>
            </a:extLst>
          </a:blip>
          <a:srcRect/>
          <a:stretch>
            <a:fillRect/>
          </a:stretch>
        </p:blipFill>
        <p:spPr bwMode="auto">
          <a:xfrm>
            <a:off x="4564784" y="2858297"/>
            <a:ext cx="4579216" cy="2029460"/>
          </a:xfrm>
          <a:prstGeom prst="rect">
            <a:avLst/>
          </a:prstGeom>
          <a:noFill/>
          <a:ln>
            <a:noFill/>
          </a:ln>
        </p:spPr>
      </p:pic>
      <p:pic>
        <p:nvPicPr>
          <p:cNvPr id="9" name="Picture 8" descr="Macintosh HD:Users:diana:Desktop:Creativity Routines.png"/>
          <p:cNvPicPr/>
          <p:nvPr/>
        </p:nvPicPr>
        <p:blipFill>
          <a:blip r:embed="rId7">
            <a:extLst>
              <a:ext uri="{28A0092B-C50C-407E-A947-70E740481C1C}">
                <a14:useLocalDpi xmlns:a14="http://schemas.microsoft.com/office/drawing/2010/main" val="0"/>
              </a:ext>
            </a:extLst>
          </a:blip>
          <a:srcRect/>
          <a:stretch>
            <a:fillRect/>
          </a:stretch>
        </p:blipFill>
        <p:spPr bwMode="auto">
          <a:xfrm>
            <a:off x="1710075" y="4641321"/>
            <a:ext cx="5283137" cy="2216679"/>
          </a:xfrm>
          <a:prstGeom prst="rect">
            <a:avLst/>
          </a:prstGeom>
          <a:noFill/>
          <a:ln>
            <a:noFill/>
          </a:ln>
        </p:spPr>
      </p:pic>
      <p:sp>
        <p:nvSpPr>
          <p:cNvPr id="10" name="TextBox 9"/>
          <p:cNvSpPr txBox="1"/>
          <p:nvPr/>
        </p:nvSpPr>
        <p:spPr>
          <a:xfrm>
            <a:off x="6922164" y="6565043"/>
            <a:ext cx="2287806" cy="215444"/>
          </a:xfrm>
          <a:prstGeom prst="rect">
            <a:avLst/>
          </a:prstGeom>
          <a:noFill/>
        </p:spPr>
        <p:txBody>
          <a:bodyPr wrap="none" rtlCol="0">
            <a:spAutoFit/>
          </a:bodyPr>
          <a:lstStyle/>
          <a:p>
            <a:r>
              <a:rPr lang="en-US" sz="800" dirty="0">
                <a:solidFill>
                  <a:srgbClr val="7F7F7F"/>
                </a:solidFill>
              </a:rPr>
              <a:t>(Harvard Graduate School of Education, 2017)</a:t>
            </a:r>
            <a:r>
              <a:rPr lang="en-US" sz="800" dirty="0">
                <a:solidFill>
                  <a:srgbClr val="7F7F7F"/>
                </a:solidFill>
              </a:rPr>
              <a:t> </a:t>
            </a:r>
          </a:p>
        </p:txBody>
      </p:sp>
    </p:spTree>
    <p:extLst>
      <p:ext uri="{BB962C8B-B14F-4D97-AF65-F5344CB8AC3E}">
        <p14:creationId xmlns:p14="http://schemas.microsoft.com/office/powerpoint/2010/main" val="40298478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diana:Desktop:Screen Shot 2017-02-11 at 10.22.38 PM.png"/>
          <p:cNvPicPr/>
          <p:nvPr/>
        </p:nvPicPr>
        <p:blipFill>
          <a:blip r:embed="rId3">
            <a:extLst>
              <a:ext uri="{28A0092B-C50C-407E-A947-70E740481C1C}">
                <a14:useLocalDpi xmlns:a14="http://schemas.microsoft.com/office/drawing/2010/main" val="0"/>
              </a:ext>
            </a:extLst>
          </a:blip>
          <a:srcRect/>
          <a:stretch>
            <a:fillRect/>
          </a:stretch>
        </p:blipFill>
        <p:spPr bwMode="auto">
          <a:xfrm>
            <a:off x="1851567" y="44450"/>
            <a:ext cx="4996815" cy="6769100"/>
          </a:xfrm>
          <a:prstGeom prst="rect">
            <a:avLst/>
          </a:prstGeom>
          <a:noFill/>
          <a:ln>
            <a:noFill/>
          </a:ln>
        </p:spPr>
      </p:pic>
      <p:sp>
        <p:nvSpPr>
          <p:cNvPr id="5" name="Rectangle 4"/>
          <p:cNvSpPr/>
          <p:nvPr/>
        </p:nvSpPr>
        <p:spPr>
          <a:xfrm>
            <a:off x="6834965" y="6598106"/>
            <a:ext cx="2309035" cy="215444"/>
          </a:xfrm>
          <a:prstGeom prst="rect">
            <a:avLst/>
          </a:prstGeom>
        </p:spPr>
        <p:txBody>
          <a:bodyPr wrap="square">
            <a:spAutoFit/>
          </a:bodyPr>
          <a:lstStyle/>
          <a:p>
            <a:r>
              <a:rPr lang="en-US" sz="800" dirty="0">
                <a:solidFill>
                  <a:schemeClr val="bg1">
                    <a:lumMod val="50000"/>
                    <a:lumOff val="50000"/>
                  </a:schemeClr>
                </a:solidFill>
              </a:rPr>
              <a:t>(Harvard Graduate School of Education, 2017)</a:t>
            </a:r>
          </a:p>
        </p:txBody>
      </p:sp>
    </p:spTree>
    <p:extLst>
      <p:ext uri="{BB962C8B-B14F-4D97-AF65-F5344CB8AC3E}">
        <p14:creationId xmlns:p14="http://schemas.microsoft.com/office/powerpoint/2010/main" val="3363881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2133600" y="685801"/>
            <a:ext cx="6096000" cy="3657599"/>
          </a:xfrm>
        </p:spPr>
        <p:txBody>
          <a:bodyPr>
            <a:normAutofit fontScale="62500" lnSpcReduction="20000"/>
          </a:bodyPr>
          <a:lstStyle/>
          <a:p>
            <a:pPr marL="18288" lvl="0" indent="0">
              <a:buNone/>
            </a:pPr>
            <a:r>
              <a:rPr lang="en-US" dirty="0" smtClean="0">
                <a:effectLst/>
              </a:rPr>
              <a:t>Five </a:t>
            </a:r>
            <a:r>
              <a:rPr lang="en-US" dirty="0">
                <a:effectLst/>
              </a:rPr>
              <a:t>activities that encourage reflective practice for each </a:t>
            </a:r>
            <a:r>
              <a:rPr lang="en-US" dirty="0" smtClean="0">
                <a:effectLst/>
              </a:rPr>
              <a:t>participating </a:t>
            </a:r>
            <a:r>
              <a:rPr lang="en-US" dirty="0">
                <a:effectLst/>
              </a:rPr>
              <a:t>teacher:</a:t>
            </a:r>
          </a:p>
          <a:p>
            <a:pPr marL="18288" indent="0">
              <a:buNone/>
            </a:pPr>
            <a:r>
              <a:rPr lang="en-US" dirty="0">
                <a:effectLst/>
              </a:rPr>
              <a:t/>
            </a:r>
            <a:br>
              <a:rPr lang="en-US" dirty="0">
                <a:effectLst/>
              </a:rPr>
            </a:br>
            <a:r>
              <a:rPr lang="en-US" dirty="0" smtClean="0">
                <a:effectLst/>
              </a:rPr>
              <a:t/>
            </a:r>
            <a:br>
              <a:rPr lang="en-US" dirty="0" smtClean="0">
                <a:effectLst/>
              </a:rPr>
            </a:br>
            <a:r>
              <a:rPr lang="en-US" dirty="0" smtClean="0">
                <a:solidFill>
                  <a:srgbClr val="374D81"/>
                </a:solidFill>
                <a:effectLst/>
              </a:rPr>
              <a:t>BREAKOUT </a:t>
            </a:r>
            <a:r>
              <a:rPr lang="en-US" dirty="0">
                <a:solidFill>
                  <a:srgbClr val="374D81"/>
                </a:solidFill>
                <a:effectLst/>
              </a:rPr>
              <a:t>SESSIONS</a:t>
            </a:r>
          </a:p>
          <a:p>
            <a:endParaRPr lang="en-US" u="sng" dirty="0" smtClean="0">
              <a:solidFill>
                <a:srgbClr val="3366FF"/>
              </a:solidFill>
              <a:effectLst/>
            </a:endParaRPr>
          </a:p>
          <a:p>
            <a:r>
              <a:rPr lang="en-US" u="sng" dirty="0">
                <a:solidFill>
                  <a:schemeClr val="accent4">
                    <a:lumMod val="75000"/>
                  </a:schemeClr>
                </a:solidFill>
                <a:effectLst/>
              </a:rPr>
              <a:t>Visible Learning</a:t>
            </a:r>
            <a:r>
              <a:rPr lang="en-US" dirty="0">
                <a:solidFill>
                  <a:schemeClr val="accent4">
                    <a:lumMod val="75000"/>
                  </a:schemeClr>
                </a:solidFill>
                <a:effectLst/>
              </a:rPr>
              <a:t>, in Caiman Hall (1:15 minutes) (Appendix </a:t>
            </a:r>
            <a:r>
              <a:rPr lang="en-US" dirty="0" smtClean="0">
                <a:solidFill>
                  <a:schemeClr val="accent4">
                    <a:lumMod val="75000"/>
                  </a:schemeClr>
                </a:solidFill>
                <a:effectLst/>
              </a:rPr>
              <a:t>A)</a:t>
            </a:r>
            <a:r>
              <a:rPr lang="en-US" dirty="0">
                <a:solidFill>
                  <a:schemeClr val="accent4">
                    <a:lumMod val="75000"/>
                  </a:schemeClr>
                </a:solidFill>
                <a:effectLst/>
              </a:rPr>
              <a:t/>
            </a:r>
            <a:br>
              <a:rPr lang="en-US" dirty="0">
                <a:solidFill>
                  <a:schemeClr val="accent4">
                    <a:lumMod val="75000"/>
                  </a:schemeClr>
                </a:solidFill>
                <a:effectLst/>
              </a:rPr>
            </a:br>
            <a:r>
              <a:rPr lang="en-US" b="1" dirty="0">
                <a:solidFill>
                  <a:schemeClr val="accent4">
                    <a:lumMod val="75000"/>
                  </a:schemeClr>
                </a:solidFill>
                <a:effectLst/>
              </a:rPr>
              <a:t>ACTIVITY: </a:t>
            </a:r>
            <a:r>
              <a:rPr lang="en-US" dirty="0">
                <a:solidFill>
                  <a:schemeClr val="accent4">
                    <a:lumMod val="75000"/>
                  </a:schemeClr>
                </a:solidFill>
                <a:effectLst/>
              </a:rPr>
              <a:t>Peel the Fruit</a:t>
            </a:r>
            <a:br>
              <a:rPr lang="en-US" dirty="0">
                <a:solidFill>
                  <a:schemeClr val="accent4">
                    <a:lumMod val="75000"/>
                  </a:schemeClr>
                </a:solidFill>
                <a:effectLst/>
              </a:rPr>
            </a:br>
            <a:endParaRPr lang="en-US" dirty="0">
              <a:solidFill>
                <a:schemeClr val="accent4">
                  <a:lumMod val="75000"/>
                </a:schemeClr>
              </a:solidFill>
              <a:effectLst/>
            </a:endParaRPr>
          </a:p>
          <a:p>
            <a:r>
              <a:rPr lang="en-US" u="sng" dirty="0" smtClean="0">
                <a:solidFill>
                  <a:srgbClr val="FF6600"/>
                </a:solidFill>
                <a:effectLst/>
              </a:rPr>
              <a:t>Artful </a:t>
            </a:r>
            <a:r>
              <a:rPr lang="en-US" u="sng" dirty="0">
                <a:solidFill>
                  <a:srgbClr val="FF6600"/>
                </a:solidFill>
                <a:effectLst/>
              </a:rPr>
              <a:t>Thinking</a:t>
            </a:r>
            <a:r>
              <a:rPr lang="en-US" dirty="0">
                <a:solidFill>
                  <a:srgbClr val="3366FF"/>
                </a:solidFill>
                <a:effectLst/>
              </a:rPr>
              <a:t>, in the VAPA Room (1:15 minutes) (Appendix </a:t>
            </a:r>
            <a:r>
              <a:rPr lang="en-US" dirty="0" smtClean="0">
                <a:solidFill>
                  <a:srgbClr val="3366FF"/>
                </a:solidFill>
                <a:effectLst/>
              </a:rPr>
              <a:t>B)</a:t>
            </a:r>
            <a:r>
              <a:rPr lang="en-US" dirty="0">
                <a:solidFill>
                  <a:srgbClr val="3366FF"/>
                </a:solidFill>
                <a:effectLst/>
              </a:rPr>
              <a:t/>
            </a:r>
            <a:br>
              <a:rPr lang="en-US" dirty="0">
                <a:solidFill>
                  <a:srgbClr val="3366FF"/>
                </a:solidFill>
                <a:effectLst/>
              </a:rPr>
            </a:br>
            <a:r>
              <a:rPr lang="en-US" b="1" dirty="0">
                <a:solidFill>
                  <a:srgbClr val="3366FF"/>
                </a:solidFill>
                <a:effectLst/>
              </a:rPr>
              <a:t>ACTIVITY: </a:t>
            </a:r>
            <a:r>
              <a:rPr lang="en-US" dirty="0" smtClean="0">
                <a:solidFill>
                  <a:srgbClr val="3366FF"/>
                </a:solidFill>
                <a:effectLst/>
              </a:rPr>
              <a:t>See-Think-Wonder</a:t>
            </a:r>
            <a:br>
              <a:rPr lang="en-US" dirty="0" smtClean="0">
                <a:solidFill>
                  <a:srgbClr val="3366FF"/>
                </a:solidFill>
                <a:effectLst/>
              </a:rPr>
            </a:br>
            <a:endParaRPr lang="en-US" dirty="0">
              <a:solidFill>
                <a:srgbClr val="3366FF"/>
              </a:solidFill>
              <a:effectLst/>
            </a:endParaRPr>
          </a:p>
          <a:p>
            <a:r>
              <a:rPr lang="en-US" u="sng" dirty="0" smtClean="0">
                <a:solidFill>
                  <a:schemeClr val="accent4">
                    <a:lumMod val="75000"/>
                  </a:schemeClr>
                </a:solidFill>
                <a:effectLst/>
              </a:rPr>
              <a:t>Layered </a:t>
            </a:r>
            <a:r>
              <a:rPr lang="en-US" u="sng" dirty="0">
                <a:solidFill>
                  <a:schemeClr val="accent4">
                    <a:lumMod val="75000"/>
                  </a:schemeClr>
                </a:solidFill>
                <a:effectLst/>
              </a:rPr>
              <a:t>Learning Comes Alive</a:t>
            </a:r>
            <a:r>
              <a:rPr lang="en-US" dirty="0">
                <a:solidFill>
                  <a:schemeClr val="accent4">
                    <a:lumMod val="75000"/>
                  </a:schemeClr>
                </a:solidFill>
                <a:effectLst/>
              </a:rPr>
              <a:t> (60 minutes) (Appendix C)</a:t>
            </a:r>
            <a:br>
              <a:rPr lang="en-US" dirty="0">
                <a:solidFill>
                  <a:schemeClr val="accent4">
                    <a:lumMod val="75000"/>
                  </a:schemeClr>
                </a:solidFill>
                <a:effectLst/>
              </a:rPr>
            </a:br>
            <a:r>
              <a:rPr lang="en-US" b="1" dirty="0">
                <a:solidFill>
                  <a:schemeClr val="accent4">
                    <a:lumMod val="75000"/>
                  </a:schemeClr>
                </a:solidFill>
                <a:effectLst/>
              </a:rPr>
              <a:t>ACTIVITY: </a:t>
            </a:r>
            <a:r>
              <a:rPr lang="en-US" dirty="0">
                <a:solidFill>
                  <a:schemeClr val="accent4">
                    <a:lumMod val="75000"/>
                  </a:schemeClr>
                </a:solidFill>
                <a:effectLst/>
              </a:rPr>
              <a:t>SEE–THINK–WONDER–KNOW</a:t>
            </a:r>
            <a:r>
              <a:rPr lang="en-US" dirty="0" smtClean="0">
                <a:solidFill>
                  <a:schemeClr val="accent4">
                    <a:lumMod val="75000"/>
                  </a:schemeClr>
                </a:solidFill>
                <a:effectLst/>
              </a:rPr>
              <a:t>?</a:t>
            </a:r>
            <a:br>
              <a:rPr lang="en-US" dirty="0" smtClean="0">
                <a:solidFill>
                  <a:schemeClr val="accent4">
                    <a:lumMod val="75000"/>
                  </a:schemeClr>
                </a:solidFill>
                <a:effectLst/>
              </a:rPr>
            </a:br>
            <a:endParaRPr lang="en-US" dirty="0">
              <a:solidFill>
                <a:schemeClr val="accent4">
                  <a:lumMod val="75000"/>
                </a:schemeClr>
              </a:solidFill>
              <a:effectLst/>
            </a:endParaRPr>
          </a:p>
          <a:p>
            <a:r>
              <a:rPr lang="en-US" u="sng" dirty="0" smtClean="0">
                <a:solidFill>
                  <a:schemeClr val="accent4">
                    <a:lumMod val="75000"/>
                  </a:schemeClr>
                </a:solidFill>
                <a:effectLst/>
              </a:rPr>
              <a:t>Four </a:t>
            </a:r>
            <a:r>
              <a:rPr lang="en-US" u="sng" dirty="0">
                <a:solidFill>
                  <a:schemeClr val="accent4">
                    <a:lumMod val="75000"/>
                  </a:schemeClr>
                </a:solidFill>
                <a:effectLst/>
              </a:rPr>
              <a:t>Keys to Coaching Conversations with Confidence</a:t>
            </a:r>
            <a:r>
              <a:rPr lang="en-US" dirty="0">
                <a:solidFill>
                  <a:schemeClr val="accent4">
                    <a:lumMod val="75000"/>
                  </a:schemeClr>
                </a:solidFill>
                <a:effectLst/>
              </a:rPr>
              <a:t> </a:t>
            </a:r>
            <a:br>
              <a:rPr lang="en-US" dirty="0">
                <a:solidFill>
                  <a:schemeClr val="accent4">
                    <a:lumMod val="75000"/>
                  </a:schemeClr>
                </a:solidFill>
                <a:effectLst/>
              </a:rPr>
            </a:br>
            <a:r>
              <a:rPr lang="en-US" dirty="0">
                <a:solidFill>
                  <a:schemeClr val="accent4">
                    <a:lumMod val="75000"/>
                  </a:schemeClr>
                </a:solidFill>
                <a:effectLst/>
              </a:rPr>
              <a:t>(60 minutes)  (Appendix D)</a:t>
            </a:r>
            <a:br>
              <a:rPr lang="en-US" dirty="0">
                <a:solidFill>
                  <a:schemeClr val="accent4">
                    <a:lumMod val="75000"/>
                  </a:schemeClr>
                </a:solidFill>
                <a:effectLst/>
              </a:rPr>
            </a:br>
            <a:endParaRPr lang="en-US" dirty="0">
              <a:solidFill>
                <a:schemeClr val="accent4">
                  <a:lumMod val="75000"/>
                </a:schemeClr>
              </a:solidFill>
              <a:effectLst/>
            </a:endParaRPr>
          </a:p>
          <a:p>
            <a:r>
              <a:rPr lang="en-US" u="sng" dirty="0">
                <a:solidFill>
                  <a:schemeClr val="accent4">
                    <a:lumMod val="75000"/>
                  </a:schemeClr>
                </a:solidFill>
                <a:effectLst/>
              </a:rPr>
              <a:t>Coaching 1-2-3 </a:t>
            </a:r>
            <a:r>
              <a:rPr lang="en-US" dirty="0" smtClean="0">
                <a:solidFill>
                  <a:schemeClr val="accent4">
                    <a:lumMod val="75000"/>
                  </a:schemeClr>
                </a:solidFill>
                <a:effectLst/>
              </a:rPr>
              <a:t>Closing Activity</a:t>
            </a:r>
            <a:endParaRPr lang="en-US" dirty="0">
              <a:solidFill>
                <a:schemeClr val="accent4">
                  <a:lumMod val="75000"/>
                </a:schemeClr>
              </a:solidFill>
            </a:endParaRPr>
          </a:p>
        </p:txBody>
      </p:sp>
      <p:sp>
        <p:nvSpPr>
          <p:cNvPr id="5" name="Title 2"/>
          <p:cNvSpPr>
            <a:spLocks noGrp="1"/>
          </p:cNvSpPr>
          <p:nvPr>
            <p:ph type="title"/>
          </p:nvPr>
        </p:nvSpPr>
        <p:spPr>
          <a:xfrm>
            <a:off x="568380" y="5484969"/>
            <a:ext cx="7326744" cy="914400"/>
          </a:xfrm>
        </p:spPr>
        <p:txBody>
          <a:bodyPr/>
          <a:lstStyle/>
          <a:p>
            <a:pPr algn="r"/>
            <a:r>
              <a:rPr lang="en-US" dirty="0" smtClean="0">
                <a:solidFill>
                  <a:srgbClr val="FF6600"/>
                </a:solidFill>
              </a:rPr>
              <a:t>A </a:t>
            </a:r>
            <a:r>
              <a:rPr lang="en-US" dirty="0" smtClean="0">
                <a:solidFill>
                  <a:srgbClr val="FF6600"/>
                </a:solidFill>
              </a:rPr>
              <a:t>C T I V I T I E S</a:t>
            </a:r>
            <a:endParaRPr lang="en-US" dirty="0">
              <a:solidFill>
                <a:srgbClr val="FF6600"/>
              </a:solidFill>
            </a:endParaRPr>
          </a:p>
        </p:txBody>
      </p:sp>
      <p:sp>
        <p:nvSpPr>
          <p:cNvPr id="6" name="TextBox 5"/>
          <p:cNvSpPr txBox="1"/>
          <p:nvPr/>
        </p:nvSpPr>
        <p:spPr>
          <a:xfrm>
            <a:off x="1576359" y="488568"/>
            <a:ext cx="538738" cy="923330"/>
          </a:xfrm>
          <a:prstGeom prst="rect">
            <a:avLst/>
          </a:prstGeom>
          <a:noFill/>
        </p:spPr>
        <p:txBody>
          <a:bodyPr wrap="square" rtlCol="0">
            <a:spAutoFit/>
          </a:bodyPr>
          <a:lstStyle/>
          <a:p>
            <a:r>
              <a:rPr lang="en-US" sz="5400" dirty="0" smtClean="0"/>
              <a:t>{</a:t>
            </a:r>
            <a:endParaRPr lang="en-US" sz="5400" dirty="0"/>
          </a:p>
        </p:txBody>
      </p:sp>
      <p:sp>
        <p:nvSpPr>
          <p:cNvPr id="7" name="Title 2"/>
          <p:cNvSpPr txBox="1">
            <a:spLocks/>
          </p:cNvSpPr>
          <p:nvPr/>
        </p:nvSpPr>
        <p:spPr>
          <a:xfrm>
            <a:off x="925360" y="5754592"/>
            <a:ext cx="7733521" cy="896936"/>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dirty="0" smtClean="0"/>
              <a:t>appendix</a:t>
            </a:r>
            <a:endParaRPr lang="en-US" dirty="0"/>
          </a:p>
        </p:txBody>
      </p:sp>
    </p:spTree>
    <p:extLst>
      <p:ext uri="{BB962C8B-B14F-4D97-AF65-F5344CB8AC3E}">
        <p14:creationId xmlns:p14="http://schemas.microsoft.com/office/powerpoint/2010/main" val="22175572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diana:Desktop:FRIDA.png"/>
          <p:cNvPicPr/>
          <p:nvPr/>
        </p:nvPicPr>
        <p:blipFill>
          <a:blip r:embed="rId3">
            <a:extLst>
              <a:ext uri="{28A0092B-C50C-407E-A947-70E740481C1C}">
                <a14:useLocalDpi xmlns:a14="http://schemas.microsoft.com/office/drawing/2010/main" val="0"/>
              </a:ext>
            </a:extLst>
          </a:blip>
          <a:srcRect/>
          <a:stretch>
            <a:fillRect/>
          </a:stretch>
        </p:blipFill>
        <p:spPr bwMode="auto">
          <a:xfrm>
            <a:off x="2265672" y="106567"/>
            <a:ext cx="4617029" cy="6625060"/>
          </a:xfrm>
          <a:prstGeom prst="rect">
            <a:avLst/>
          </a:prstGeom>
          <a:noFill/>
          <a:ln>
            <a:noFill/>
          </a:ln>
        </p:spPr>
      </p:pic>
      <p:sp>
        <p:nvSpPr>
          <p:cNvPr id="5" name="Rectangle 4"/>
          <p:cNvSpPr/>
          <p:nvPr/>
        </p:nvSpPr>
        <p:spPr>
          <a:xfrm>
            <a:off x="6834965" y="6544820"/>
            <a:ext cx="2309035" cy="215444"/>
          </a:xfrm>
          <a:prstGeom prst="rect">
            <a:avLst/>
          </a:prstGeom>
        </p:spPr>
        <p:txBody>
          <a:bodyPr wrap="square">
            <a:spAutoFit/>
          </a:bodyPr>
          <a:lstStyle/>
          <a:p>
            <a:r>
              <a:rPr lang="en-US" sz="800" dirty="0" smtClean="0">
                <a:solidFill>
                  <a:schemeClr val="bg1">
                    <a:lumMod val="50000"/>
                    <a:lumOff val="50000"/>
                  </a:schemeClr>
                </a:solidFill>
              </a:rPr>
              <a:t>(Corbis,</a:t>
            </a:r>
            <a:r>
              <a:rPr lang="en-US" sz="800" dirty="0">
                <a:solidFill>
                  <a:schemeClr val="bg1">
                    <a:lumMod val="50000"/>
                    <a:lumOff val="50000"/>
                  </a:schemeClr>
                </a:solidFill>
              </a:rPr>
              <a:t> 2017)</a:t>
            </a:r>
          </a:p>
        </p:txBody>
      </p:sp>
      <p:pic>
        <p:nvPicPr>
          <p:cNvPr id="6" name="Picture 5" descr="Macintosh HD:Users:diana:Desktop:UOPx2016:ADMN/525:ADMIN525_Wk5:VisibleLearning:TEAMart1.jpg"/>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81838" y="1113545"/>
            <a:ext cx="1403124" cy="1751400"/>
          </a:xfrm>
          <a:prstGeom prst="rect">
            <a:avLst/>
          </a:prstGeom>
          <a:noFill/>
          <a:ln>
            <a:noFill/>
          </a:ln>
        </p:spPr>
      </p:pic>
      <p:pic>
        <p:nvPicPr>
          <p:cNvPr id="7" name="Picture 6" descr="Macintosh HD:Users:diana:Desktop:UOPx2016:ADMN/525:ADMIN525_Wk5:VisibleLearning:TEAMart3.jpg"/>
          <p:cNvPicPr/>
          <p:nvPr/>
        </p:nvPicPr>
        <p:blipFill>
          <a:blip r:embed="rId5">
            <a:extLst>
              <a:ext uri="{28A0092B-C50C-407E-A947-70E740481C1C}">
                <a14:useLocalDpi xmlns:a14="http://schemas.microsoft.com/office/drawing/2010/main" val="0"/>
              </a:ext>
            </a:extLst>
          </a:blip>
          <a:srcRect/>
          <a:stretch>
            <a:fillRect/>
          </a:stretch>
        </p:blipFill>
        <p:spPr bwMode="auto">
          <a:xfrm>
            <a:off x="407700" y="2824012"/>
            <a:ext cx="1751400" cy="1340963"/>
          </a:xfrm>
          <a:prstGeom prst="rect">
            <a:avLst/>
          </a:prstGeom>
          <a:noFill/>
          <a:ln>
            <a:noFill/>
          </a:ln>
        </p:spPr>
      </p:pic>
      <p:pic>
        <p:nvPicPr>
          <p:cNvPr id="8" name="Picture 7" descr="Macintosh HD:Users:diana:Desktop:UOPx2016:ADMN/525:ADMIN525_Wk5:VisibleLearning:TheTECHguru.jpg"/>
          <p:cNvPicPr/>
          <p:nvPr/>
        </p:nvPicPr>
        <p:blipFill>
          <a:blip r:embed="rId6">
            <a:extLst>
              <a:ext uri="{28A0092B-C50C-407E-A947-70E740481C1C}">
                <a14:useLocalDpi xmlns:a14="http://schemas.microsoft.com/office/drawing/2010/main" val="0"/>
              </a:ext>
            </a:extLst>
          </a:blip>
          <a:srcRect/>
          <a:stretch>
            <a:fillRect/>
          </a:stretch>
        </p:blipFill>
        <p:spPr bwMode="auto">
          <a:xfrm>
            <a:off x="6969649" y="1314322"/>
            <a:ext cx="1751400" cy="1376485"/>
          </a:xfrm>
          <a:prstGeom prst="rect">
            <a:avLst/>
          </a:prstGeom>
          <a:noFill/>
          <a:ln>
            <a:noFill/>
          </a:ln>
        </p:spPr>
      </p:pic>
      <p:pic>
        <p:nvPicPr>
          <p:cNvPr id="9" name="Picture 8" descr="Macintosh HD:Users:diana:Desktop:UOPx2016:ADMN/525:ADMIN525_Wk5:VisibleLearning:BuddyART.jpg"/>
          <p:cNvPicPr/>
          <p:nvPr/>
        </p:nvPicPr>
        <p:blipFill>
          <a:blip r:embed="rId7">
            <a:extLst>
              <a:ext uri="{28A0092B-C50C-407E-A947-70E740481C1C}">
                <a14:useLocalDpi xmlns:a14="http://schemas.microsoft.com/office/drawing/2010/main" val="0"/>
              </a:ext>
            </a:extLst>
          </a:blip>
          <a:srcRect/>
          <a:stretch>
            <a:fillRect/>
          </a:stretch>
        </p:blipFill>
        <p:spPr bwMode="auto">
          <a:xfrm>
            <a:off x="6969649" y="2824011"/>
            <a:ext cx="1748306" cy="1340963"/>
          </a:xfrm>
          <a:prstGeom prst="rect">
            <a:avLst/>
          </a:prstGeom>
          <a:noFill/>
          <a:ln>
            <a:noFill/>
          </a:ln>
        </p:spPr>
      </p:pic>
    </p:spTree>
    <p:extLst>
      <p:ext uri="{BB962C8B-B14F-4D97-AF65-F5344CB8AC3E}">
        <p14:creationId xmlns:p14="http://schemas.microsoft.com/office/powerpoint/2010/main" val="14181908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2133600" y="685801"/>
            <a:ext cx="6096000" cy="3657599"/>
          </a:xfrm>
        </p:spPr>
        <p:txBody>
          <a:bodyPr>
            <a:normAutofit fontScale="62500" lnSpcReduction="20000"/>
          </a:bodyPr>
          <a:lstStyle/>
          <a:p>
            <a:pPr marL="18288" lvl="0" indent="0">
              <a:buNone/>
            </a:pPr>
            <a:r>
              <a:rPr lang="en-US" dirty="0" smtClean="0">
                <a:solidFill>
                  <a:schemeClr val="accent4">
                    <a:lumMod val="75000"/>
                  </a:schemeClr>
                </a:solidFill>
                <a:effectLst/>
              </a:rPr>
              <a:t>Five </a:t>
            </a:r>
            <a:r>
              <a:rPr lang="en-US" dirty="0">
                <a:solidFill>
                  <a:schemeClr val="accent4">
                    <a:lumMod val="75000"/>
                  </a:schemeClr>
                </a:solidFill>
                <a:effectLst/>
              </a:rPr>
              <a:t>activities that encourage reflective practice for each </a:t>
            </a:r>
            <a:r>
              <a:rPr lang="en-US" dirty="0" smtClean="0">
                <a:solidFill>
                  <a:schemeClr val="accent4">
                    <a:lumMod val="75000"/>
                  </a:schemeClr>
                </a:solidFill>
                <a:effectLst/>
              </a:rPr>
              <a:t>participating </a:t>
            </a:r>
            <a:r>
              <a:rPr lang="en-US" dirty="0">
                <a:solidFill>
                  <a:schemeClr val="accent4">
                    <a:lumMod val="75000"/>
                  </a:schemeClr>
                </a:solidFill>
                <a:effectLst/>
              </a:rPr>
              <a:t>teacher:</a:t>
            </a:r>
          </a:p>
          <a:p>
            <a:pPr marL="18288" indent="0">
              <a:buNone/>
            </a:pPr>
            <a:r>
              <a:rPr lang="en-US" dirty="0">
                <a:solidFill>
                  <a:schemeClr val="accent4">
                    <a:lumMod val="75000"/>
                  </a:schemeClr>
                </a:solidFill>
                <a:effectLst/>
              </a:rPr>
              <a:t/>
            </a:r>
            <a:br>
              <a:rPr lang="en-US" dirty="0">
                <a:solidFill>
                  <a:schemeClr val="accent4">
                    <a:lumMod val="75000"/>
                  </a:schemeClr>
                </a:solidFill>
                <a:effectLst/>
              </a:rPr>
            </a:br>
            <a:r>
              <a:rPr lang="en-US" dirty="0" smtClean="0">
                <a:solidFill>
                  <a:schemeClr val="accent4">
                    <a:lumMod val="75000"/>
                  </a:schemeClr>
                </a:solidFill>
                <a:effectLst/>
              </a:rPr>
              <a:t/>
            </a:r>
            <a:br>
              <a:rPr lang="en-US" dirty="0" smtClean="0">
                <a:solidFill>
                  <a:schemeClr val="accent4">
                    <a:lumMod val="75000"/>
                  </a:schemeClr>
                </a:solidFill>
                <a:effectLst/>
              </a:rPr>
            </a:br>
            <a:r>
              <a:rPr lang="en-US" dirty="0" smtClean="0">
                <a:solidFill>
                  <a:schemeClr val="accent4">
                    <a:lumMod val="75000"/>
                  </a:schemeClr>
                </a:solidFill>
                <a:effectLst/>
              </a:rPr>
              <a:t>BREAKOUT </a:t>
            </a:r>
            <a:r>
              <a:rPr lang="en-US" dirty="0">
                <a:solidFill>
                  <a:schemeClr val="accent4">
                    <a:lumMod val="75000"/>
                  </a:schemeClr>
                </a:solidFill>
                <a:effectLst/>
              </a:rPr>
              <a:t>SESSIONS</a:t>
            </a:r>
          </a:p>
          <a:p>
            <a:endParaRPr lang="en-US" u="sng" dirty="0" smtClean="0">
              <a:solidFill>
                <a:schemeClr val="accent4">
                  <a:lumMod val="75000"/>
                </a:schemeClr>
              </a:solidFill>
              <a:effectLst/>
            </a:endParaRPr>
          </a:p>
          <a:p>
            <a:r>
              <a:rPr lang="en-US" u="sng" dirty="0">
                <a:solidFill>
                  <a:schemeClr val="accent4">
                    <a:lumMod val="75000"/>
                  </a:schemeClr>
                </a:solidFill>
                <a:effectLst/>
              </a:rPr>
              <a:t>Visible Learning</a:t>
            </a:r>
            <a:r>
              <a:rPr lang="en-US" dirty="0">
                <a:solidFill>
                  <a:schemeClr val="accent4">
                    <a:lumMod val="75000"/>
                  </a:schemeClr>
                </a:solidFill>
                <a:effectLst/>
              </a:rPr>
              <a:t>, in Caiman Hall (1:15 minutes) (Appendix </a:t>
            </a:r>
            <a:r>
              <a:rPr lang="en-US" dirty="0" smtClean="0">
                <a:solidFill>
                  <a:schemeClr val="accent4">
                    <a:lumMod val="75000"/>
                  </a:schemeClr>
                </a:solidFill>
                <a:effectLst/>
              </a:rPr>
              <a:t>A)</a:t>
            </a:r>
            <a:r>
              <a:rPr lang="en-US" dirty="0">
                <a:solidFill>
                  <a:schemeClr val="accent4">
                    <a:lumMod val="75000"/>
                  </a:schemeClr>
                </a:solidFill>
                <a:effectLst/>
              </a:rPr>
              <a:t/>
            </a:r>
            <a:br>
              <a:rPr lang="en-US" dirty="0">
                <a:solidFill>
                  <a:schemeClr val="accent4">
                    <a:lumMod val="75000"/>
                  </a:schemeClr>
                </a:solidFill>
                <a:effectLst/>
              </a:rPr>
            </a:br>
            <a:r>
              <a:rPr lang="en-US" b="1" dirty="0">
                <a:solidFill>
                  <a:schemeClr val="accent4">
                    <a:lumMod val="75000"/>
                  </a:schemeClr>
                </a:solidFill>
                <a:effectLst/>
              </a:rPr>
              <a:t>ACTIVITY: </a:t>
            </a:r>
            <a:r>
              <a:rPr lang="en-US" dirty="0">
                <a:solidFill>
                  <a:schemeClr val="accent4">
                    <a:lumMod val="75000"/>
                  </a:schemeClr>
                </a:solidFill>
                <a:effectLst/>
              </a:rPr>
              <a:t>Peel the Fruit</a:t>
            </a:r>
            <a:br>
              <a:rPr lang="en-US" dirty="0">
                <a:solidFill>
                  <a:schemeClr val="accent4">
                    <a:lumMod val="75000"/>
                  </a:schemeClr>
                </a:solidFill>
                <a:effectLst/>
              </a:rPr>
            </a:br>
            <a:endParaRPr lang="en-US" dirty="0">
              <a:solidFill>
                <a:schemeClr val="accent4">
                  <a:lumMod val="75000"/>
                </a:schemeClr>
              </a:solidFill>
              <a:effectLst/>
            </a:endParaRPr>
          </a:p>
          <a:p>
            <a:r>
              <a:rPr lang="en-US" u="sng" dirty="0" smtClean="0">
                <a:solidFill>
                  <a:schemeClr val="accent4">
                    <a:lumMod val="75000"/>
                  </a:schemeClr>
                </a:solidFill>
                <a:effectLst/>
              </a:rPr>
              <a:t>Artful </a:t>
            </a:r>
            <a:r>
              <a:rPr lang="en-US" u="sng" dirty="0">
                <a:solidFill>
                  <a:schemeClr val="accent4">
                    <a:lumMod val="75000"/>
                  </a:schemeClr>
                </a:solidFill>
                <a:effectLst/>
              </a:rPr>
              <a:t>Thinking</a:t>
            </a:r>
            <a:r>
              <a:rPr lang="en-US" dirty="0">
                <a:solidFill>
                  <a:schemeClr val="accent4">
                    <a:lumMod val="75000"/>
                  </a:schemeClr>
                </a:solidFill>
                <a:effectLst/>
              </a:rPr>
              <a:t>, in the VAPA Room (1:15 minutes) (Appendix </a:t>
            </a:r>
            <a:r>
              <a:rPr lang="en-US" dirty="0" smtClean="0">
                <a:solidFill>
                  <a:schemeClr val="accent4">
                    <a:lumMod val="75000"/>
                  </a:schemeClr>
                </a:solidFill>
                <a:effectLst/>
              </a:rPr>
              <a:t>B)</a:t>
            </a:r>
            <a:r>
              <a:rPr lang="en-US" dirty="0">
                <a:solidFill>
                  <a:schemeClr val="accent4">
                    <a:lumMod val="75000"/>
                  </a:schemeClr>
                </a:solidFill>
                <a:effectLst/>
              </a:rPr>
              <a:t/>
            </a:r>
            <a:br>
              <a:rPr lang="en-US" dirty="0">
                <a:solidFill>
                  <a:schemeClr val="accent4">
                    <a:lumMod val="75000"/>
                  </a:schemeClr>
                </a:solidFill>
                <a:effectLst/>
              </a:rPr>
            </a:br>
            <a:r>
              <a:rPr lang="en-US" b="1" dirty="0">
                <a:solidFill>
                  <a:schemeClr val="accent4">
                    <a:lumMod val="75000"/>
                  </a:schemeClr>
                </a:solidFill>
                <a:effectLst/>
              </a:rPr>
              <a:t>ACTIVITY: </a:t>
            </a:r>
            <a:r>
              <a:rPr lang="en-US" dirty="0" smtClean="0">
                <a:solidFill>
                  <a:schemeClr val="accent4">
                    <a:lumMod val="75000"/>
                  </a:schemeClr>
                </a:solidFill>
                <a:effectLst/>
              </a:rPr>
              <a:t>See-Think-Wonder</a:t>
            </a:r>
            <a:br>
              <a:rPr lang="en-US" dirty="0" smtClean="0">
                <a:solidFill>
                  <a:schemeClr val="accent4">
                    <a:lumMod val="75000"/>
                  </a:schemeClr>
                </a:solidFill>
                <a:effectLst/>
              </a:rPr>
            </a:br>
            <a:endParaRPr lang="en-US" dirty="0">
              <a:solidFill>
                <a:schemeClr val="accent4">
                  <a:lumMod val="75000"/>
                </a:schemeClr>
              </a:solidFill>
              <a:effectLst/>
            </a:endParaRPr>
          </a:p>
          <a:p>
            <a:r>
              <a:rPr lang="en-US" u="sng" dirty="0" smtClean="0">
                <a:solidFill>
                  <a:srgbClr val="FF6600"/>
                </a:solidFill>
                <a:effectLst/>
              </a:rPr>
              <a:t>Layered </a:t>
            </a:r>
            <a:r>
              <a:rPr lang="en-US" u="sng" dirty="0">
                <a:solidFill>
                  <a:srgbClr val="FF6600"/>
                </a:solidFill>
                <a:effectLst/>
              </a:rPr>
              <a:t>Learning Comes </a:t>
            </a:r>
            <a:r>
              <a:rPr lang="en-US" u="sng" dirty="0" smtClean="0">
                <a:solidFill>
                  <a:srgbClr val="FF6600"/>
                </a:solidFill>
                <a:effectLst/>
              </a:rPr>
              <a:t>Alive</a:t>
            </a:r>
            <a:r>
              <a:rPr lang="en-US" dirty="0" smtClean="0">
                <a:solidFill>
                  <a:srgbClr val="3366FF"/>
                </a:solidFill>
                <a:effectLst/>
              </a:rPr>
              <a:t>, (</a:t>
            </a:r>
            <a:r>
              <a:rPr lang="en-US" dirty="0">
                <a:solidFill>
                  <a:srgbClr val="3366FF"/>
                </a:solidFill>
                <a:effectLst/>
              </a:rPr>
              <a:t>60 minutes) (Appendix C)</a:t>
            </a:r>
            <a:br>
              <a:rPr lang="en-US" dirty="0">
                <a:solidFill>
                  <a:srgbClr val="3366FF"/>
                </a:solidFill>
                <a:effectLst/>
              </a:rPr>
            </a:br>
            <a:r>
              <a:rPr lang="en-US" b="1" dirty="0">
                <a:solidFill>
                  <a:srgbClr val="3366FF"/>
                </a:solidFill>
                <a:effectLst/>
              </a:rPr>
              <a:t>ACTIVITY: </a:t>
            </a:r>
            <a:r>
              <a:rPr lang="en-US" dirty="0">
                <a:solidFill>
                  <a:srgbClr val="3366FF"/>
                </a:solidFill>
                <a:effectLst/>
              </a:rPr>
              <a:t>SEE–THINK–WONDER–KNOW</a:t>
            </a:r>
            <a:r>
              <a:rPr lang="en-US" dirty="0" smtClean="0">
                <a:solidFill>
                  <a:srgbClr val="3366FF"/>
                </a:solidFill>
                <a:effectLst/>
              </a:rPr>
              <a:t>?</a:t>
            </a:r>
            <a:br>
              <a:rPr lang="en-US" dirty="0" smtClean="0">
                <a:solidFill>
                  <a:srgbClr val="3366FF"/>
                </a:solidFill>
                <a:effectLst/>
              </a:rPr>
            </a:br>
            <a:endParaRPr lang="en-US" dirty="0">
              <a:solidFill>
                <a:srgbClr val="3366FF"/>
              </a:solidFill>
              <a:effectLst/>
            </a:endParaRPr>
          </a:p>
          <a:p>
            <a:r>
              <a:rPr lang="en-US" u="sng" dirty="0" smtClean="0">
                <a:solidFill>
                  <a:schemeClr val="accent4">
                    <a:lumMod val="75000"/>
                  </a:schemeClr>
                </a:solidFill>
                <a:effectLst/>
              </a:rPr>
              <a:t>Four </a:t>
            </a:r>
            <a:r>
              <a:rPr lang="en-US" u="sng" dirty="0">
                <a:solidFill>
                  <a:schemeClr val="accent4">
                    <a:lumMod val="75000"/>
                  </a:schemeClr>
                </a:solidFill>
                <a:effectLst/>
              </a:rPr>
              <a:t>Keys to Coaching Conversations with Confidence</a:t>
            </a:r>
            <a:r>
              <a:rPr lang="en-US" dirty="0">
                <a:solidFill>
                  <a:schemeClr val="accent4">
                    <a:lumMod val="75000"/>
                  </a:schemeClr>
                </a:solidFill>
                <a:effectLst/>
              </a:rPr>
              <a:t> </a:t>
            </a:r>
            <a:br>
              <a:rPr lang="en-US" dirty="0">
                <a:solidFill>
                  <a:schemeClr val="accent4">
                    <a:lumMod val="75000"/>
                  </a:schemeClr>
                </a:solidFill>
                <a:effectLst/>
              </a:rPr>
            </a:br>
            <a:r>
              <a:rPr lang="en-US" dirty="0">
                <a:solidFill>
                  <a:schemeClr val="accent4">
                    <a:lumMod val="75000"/>
                  </a:schemeClr>
                </a:solidFill>
                <a:effectLst/>
              </a:rPr>
              <a:t>(60 minutes)  (Appendix D)</a:t>
            </a:r>
            <a:br>
              <a:rPr lang="en-US" dirty="0">
                <a:solidFill>
                  <a:schemeClr val="accent4">
                    <a:lumMod val="75000"/>
                  </a:schemeClr>
                </a:solidFill>
                <a:effectLst/>
              </a:rPr>
            </a:br>
            <a:endParaRPr lang="en-US" dirty="0">
              <a:solidFill>
                <a:schemeClr val="accent4">
                  <a:lumMod val="75000"/>
                </a:schemeClr>
              </a:solidFill>
              <a:effectLst/>
            </a:endParaRPr>
          </a:p>
          <a:p>
            <a:r>
              <a:rPr lang="en-US" u="sng" dirty="0">
                <a:solidFill>
                  <a:schemeClr val="accent4">
                    <a:lumMod val="75000"/>
                  </a:schemeClr>
                </a:solidFill>
                <a:effectLst/>
              </a:rPr>
              <a:t>Coaching 1-2-3 </a:t>
            </a:r>
            <a:r>
              <a:rPr lang="en-US" dirty="0" smtClean="0">
                <a:solidFill>
                  <a:schemeClr val="accent4">
                    <a:lumMod val="75000"/>
                  </a:schemeClr>
                </a:solidFill>
                <a:effectLst/>
              </a:rPr>
              <a:t>Closing Activity</a:t>
            </a:r>
            <a:endParaRPr lang="en-US" dirty="0">
              <a:solidFill>
                <a:schemeClr val="accent4">
                  <a:lumMod val="75000"/>
                </a:schemeClr>
              </a:solidFill>
            </a:endParaRPr>
          </a:p>
        </p:txBody>
      </p:sp>
      <p:sp>
        <p:nvSpPr>
          <p:cNvPr id="5" name="Title 2"/>
          <p:cNvSpPr>
            <a:spLocks noGrp="1"/>
          </p:cNvSpPr>
          <p:nvPr>
            <p:ph type="title"/>
          </p:nvPr>
        </p:nvSpPr>
        <p:spPr>
          <a:xfrm>
            <a:off x="568380" y="5484969"/>
            <a:ext cx="7326744" cy="914400"/>
          </a:xfrm>
        </p:spPr>
        <p:txBody>
          <a:bodyPr/>
          <a:lstStyle/>
          <a:p>
            <a:pPr algn="r"/>
            <a:r>
              <a:rPr lang="en-US" dirty="0" smtClean="0">
                <a:solidFill>
                  <a:srgbClr val="FF6600"/>
                </a:solidFill>
              </a:rPr>
              <a:t>A </a:t>
            </a:r>
            <a:r>
              <a:rPr lang="en-US" dirty="0" smtClean="0">
                <a:solidFill>
                  <a:srgbClr val="FF6600"/>
                </a:solidFill>
              </a:rPr>
              <a:t>C T I V I T I E S</a:t>
            </a:r>
            <a:endParaRPr lang="en-US" dirty="0">
              <a:solidFill>
                <a:srgbClr val="FF6600"/>
              </a:solidFill>
            </a:endParaRPr>
          </a:p>
        </p:txBody>
      </p:sp>
      <p:sp>
        <p:nvSpPr>
          <p:cNvPr id="6" name="TextBox 5"/>
          <p:cNvSpPr txBox="1"/>
          <p:nvPr/>
        </p:nvSpPr>
        <p:spPr>
          <a:xfrm>
            <a:off x="1576359" y="488568"/>
            <a:ext cx="538738" cy="923330"/>
          </a:xfrm>
          <a:prstGeom prst="rect">
            <a:avLst/>
          </a:prstGeom>
          <a:noFill/>
        </p:spPr>
        <p:txBody>
          <a:bodyPr wrap="square" rtlCol="0">
            <a:spAutoFit/>
          </a:bodyPr>
          <a:lstStyle/>
          <a:p>
            <a:r>
              <a:rPr lang="en-US" sz="5400" dirty="0" smtClean="0"/>
              <a:t>{</a:t>
            </a:r>
            <a:endParaRPr lang="en-US" sz="5400" dirty="0"/>
          </a:p>
        </p:txBody>
      </p:sp>
      <p:sp>
        <p:nvSpPr>
          <p:cNvPr id="7" name="Title 2"/>
          <p:cNvSpPr txBox="1">
            <a:spLocks/>
          </p:cNvSpPr>
          <p:nvPr/>
        </p:nvSpPr>
        <p:spPr>
          <a:xfrm>
            <a:off x="925360" y="5754592"/>
            <a:ext cx="7733521" cy="896936"/>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dirty="0" smtClean="0"/>
              <a:t>appendix</a:t>
            </a:r>
            <a:endParaRPr lang="en-US" dirty="0"/>
          </a:p>
        </p:txBody>
      </p:sp>
    </p:spTree>
    <p:extLst>
      <p:ext uri="{BB962C8B-B14F-4D97-AF65-F5344CB8AC3E}">
        <p14:creationId xmlns:p14="http://schemas.microsoft.com/office/powerpoint/2010/main" val="1651893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685801"/>
            <a:ext cx="6096000" cy="4190999"/>
          </a:xfrm>
        </p:spPr>
        <p:txBody>
          <a:bodyPr>
            <a:normAutofit fontScale="92500"/>
          </a:bodyPr>
          <a:lstStyle/>
          <a:p>
            <a:pPr marL="18288" indent="0">
              <a:buNone/>
            </a:pPr>
            <a:r>
              <a:rPr lang="en-US" dirty="0">
                <a:solidFill>
                  <a:srgbClr val="3366FF"/>
                </a:solidFill>
                <a:effectLst/>
              </a:rPr>
              <a:t>Reflection: </a:t>
            </a:r>
            <a:r>
              <a:rPr lang="en-US" dirty="0" smtClean="0">
                <a:effectLst/>
              </a:rPr>
              <a:t>EVALUATE</a:t>
            </a:r>
          </a:p>
          <a:p>
            <a:pPr marL="18288" indent="0">
              <a:buNone/>
            </a:pPr>
            <a:r>
              <a:rPr lang="en-US" dirty="0" smtClean="0">
                <a:solidFill>
                  <a:srgbClr val="3366FF"/>
                </a:solidFill>
                <a:effectLst/>
              </a:rPr>
              <a:t>What </a:t>
            </a:r>
            <a:r>
              <a:rPr lang="en-US" dirty="0">
                <a:solidFill>
                  <a:srgbClr val="3366FF"/>
                </a:solidFill>
                <a:effectLst/>
              </a:rPr>
              <a:t>did I do differently the second time doing this activity with a group instead of independently? </a:t>
            </a:r>
            <a:endParaRPr lang="en-US" dirty="0" smtClean="0">
              <a:solidFill>
                <a:srgbClr val="3366FF"/>
              </a:solidFill>
              <a:effectLst/>
            </a:endParaRPr>
          </a:p>
          <a:p>
            <a:pPr marL="18288" indent="0">
              <a:buNone/>
            </a:pPr>
            <a:r>
              <a:rPr lang="en-US" dirty="0" smtClean="0">
                <a:solidFill>
                  <a:srgbClr val="3366FF"/>
                </a:solidFill>
                <a:effectLst/>
              </a:rPr>
              <a:t>Did </a:t>
            </a:r>
            <a:r>
              <a:rPr lang="en-US" dirty="0">
                <a:solidFill>
                  <a:srgbClr val="3366FF"/>
                </a:solidFill>
                <a:effectLst/>
              </a:rPr>
              <a:t>I challenge myself or did I choose an image that I already know quite a bit about? </a:t>
            </a:r>
            <a:endParaRPr lang="en-US" dirty="0" smtClean="0">
              <a:solidFill>
                <a:srgbClr val="3366FF"/>
              </a:solidFill>
              <a:effectLst/>
            </a:endParaRPr>
          </a:p>
          <a:p>
            <a:pPr marL="18288" indent="0">
              <a:buNone/>
            </a:pPr>
            <a:r>
              <a:rPr lang="en-US" dirty="0" smtClean="0">
                <a:solidFill>
                  <a:srgbClr val="3366FF"/>
                </a:solidFill>
                <a:effectLst/>
              </a:rPr>
              <a:t>Why </a:t>
            </a:r>
            <a:r>
              <a:rPr lang="en-US" dirty="0">
                <a:solidFill>
                  <a:srgbClr val="3366FF"/>
                </a:solidFill>
                <a:effectLst/>
              </a:rPr>
              <a:t>or why not? </a:t>
            </a:r>
            <a:endParaRPr lang="en-US" dirty="0" smtClean="0">
              <a:solidFill>
                <a:srgbClr val="3366FF"/>
              </a:solidFill>
              <a:effectLst/>
            </a:endParaRPr>
          </a:p>
          <a:p>
            <a:pPr marL="18288" indent="0">
              <a:buNone/>
            </a:pPr>
            <a:r>
              <a:rPr lang="en-US" dirty="0" smtClean="0">
                <a:solidFill>
                  <a:srgbClr val="3366FF"/>
                </a:solidFill>
                <a:effectLst/>
              </a:rPr>
              <a:t>Did </a:t>
            </a:r>
            <a:r>
              <a:rPr lang="en-US" dirty="0">
                <a:solidFill>
                  <a:srgbClr val="3366FF"/>
                </a:solidFill>
                <a:effectLst/>
              </a:rPr>
              <a:t>I take a leadership role? </a:t>
            </a:r>
            <a:endParaRPr lang="en-US" dirty="0" smtClean="0">
              <a:solidFill>
                <a:srgbClr val="3366FF"/>
              </a:solidFill>
              <a:effectLst/>
            </a:endParaRPr>
          </a:p>
          <a:p>
            <a:pPr marL="18288" indent="0">
              <a:buNone/>
            </a:pPr>
            <a:r>
              <a:rPr lang="en-US" dirty="0" smtClean="0">
                <a:solidFill>
                  <a:srgbClr val="3366FF"/>
                </a:solidFill>
                <a:effectLst/>
              </a:rPr>
              <a:t>Did </a:t>
            </a:r>
            <a:r>
              <a:rPr lang="en-US" dirty="0">
                <a:solidFill>
                  <a:srgbClr val="3366FF"/>
                </a:solidFill>
                <a:effectLst/>
              </a:rPr>
              <a:t>I learn anything new as a result of doing this exercise? </a:t>
            </a:r>
            <a:endParaRPr lang="en-US" dirty="0" smtClean="0">
              <a:solidFill>
                <a:srgbClr val="3366FF"/>
              </a:solidFill>
              <a:effectLst/>
            </a:endParaRPr>
          </a:p>
          <a:p>
            <a:pPr marL="18288" indent="0">
              <a:buNone/>
            </a:pPr>
            <a:r>
              <a:rPr lang="en-US" dirty="0" smtClean="0">
                <a:solidFill>
                  <a:srgbClr val="3366FF"/>
                </a:solidFill>
                <a:effectLst/>
              </a:rPr>
              <a:t>Am </a:t>
            </a:r>
            <a:r>
              <a:rPr lang="en-US" dirty="0">
                <a:solidFill>
                  <a:srgbClr val="3366FF"/>
                </a:solidFill>
                <a:effectLst/>
              </a:rPr>
              <a:t>I more comfortable working independently or within a team? </a:t>
            </a:r>
            <a:endParaRPr lang="en-US" dirty="0" smtClean="0">
              <a:solidFill>
                <a:srgbClr val="3366FF"/>
              </a:solidFill>
              <a:effectLst/>
            </a:endParaRPr>
          </a:p>
          <a:p>
            <a:pPr marL="18288" indent="0">
              <a:buNone/>
            </a:pPr>
            <a:r>
              <a:rPr lang="en-US" dirty="0" smtClean="0">
                <a:solidFill>
                  <a:srgbClr val="FFFFFF"/>
                </a:solidFill>
                <a:effectLst/>
              </a:rPr>
              <a:t>How </a:t>
            </a:r>
            <a:r>
              <a:rPr lang="en-US" dirty="0">
                <a:solidFill>
                  <a:srgbClr val="FFFFFF"/>
                </a:solidFill>
                <a:effectLst/>
              </a:rPr>
              <a:t>will this activity help me to collaborate better?</a:t>
            </a:r>
          </a:p>
          <a:p>
            <a:pPr marL="18288" indent="0">
              <a:buNone/>
            </a:pPr>
            <a:endParaRPr lang="en-US" dirty="0"/>
          </a:p>
        </p:txBody>
      </p:sp>
      <p:sp>
        <p:nvSpPr>
          <p:cNvPr id="3" name="Title 2"/>
          <p:cNvSpPr>
            <a:spLocks noGrp="1"/>
          </p:cNvSpPr>
          <p:nvPr>
            <p:ph type="title"/>
          </p:nvPr>
        </p:nvSpPr>
        <p:spPr/>
        <p:txBody>
          <a:bodyPr/>
          <a:lstStyle/>
          <a:p>
            <a:r>
              <a:rPr lang="en-US" sz="4000" dirty="0" smtClean="0">
                <a:solidFill>
                  <a:srgbClr val="FF6600"/>
                </a:solidFill>
              </a:rPr>
              <a:t>See , Think, Wonder: </a:t>
            </a:r>
            <a:r>
              <a:rPr lang="en-US" sz="4000" b="1" dirty="0" smtClean="0">
                <a:solidFill>
                  <a:srgbClr val="FF6600"/>
                </a:solidFill>
              </a:rPr>
              <a:t>KNOW</a:t>
            </a:r>
            <a:endParaRPr lang="en-US" sz="4000" b="1" dirty="0">
              <a:solidFill>
                <a:srgbClr val="FF6600"/>
              </a:solidFill>
            </a:endParaRPr>
          </a:p>
        </p:txBody>
      </p:sp>
    </p:spTree>
    <p:extLst>
      <p:ext uri="{BB962C8B-B14F-4D97-AF65-F5344CB8AC3E}">
        <p14:creationId xmlns:p14="http://schemas.microsoft.com/office/powerpoint/2010/main" val="33629552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2133600" y="685801"/>
            <a:ext cx="6096000" cy="3657599"/>
          </a:xfrm>
        </p:spPr>
        <p:txBody>
          <a:bodyPr>
            <a:normAutofit fontScale="62500" lnSpcReduction="20000"/>
          </a:bodyPr>
          <a:lstStyle/>
          <a:p>
            <a:pPr marL="18288" lvl="0" indent="0">
              <a:buNone/>
            </a:pPr>
            <a:r>
              <a:rPr lang="en-US" dirty="0" smtClean="0">
                <a:effectLst/>
              </a:rPr>
              <a:t>Five </a:t>
            </a:r>
            <a:r>
              <a:rPr lang="en-US" dirty="0">
                <a:effectLst/>
              </a:rPr>
              <a:t>activities that encourage reflective practice for each </a:t>
            </a:r>
            <a:r>
              <a:rPr lang="en-US" dirty="0" smtClean="0">
                <a:effectLst/>
              </a:rPr>
              <a:t>participating </a:t>
            </a:r>
            <a:r>
              <a:rPr lang="en-US" dirty="0">
                <a:effectLst/>
              </a:rPr>
              <a:t>teacher:</a:t>
            </a:r>
          </a:p>
          <a:p>
            <a:pPr marL="18288" indent="0">
              <a:buNone/>
            </a:pPr>
            <a:r>
              <a:rPr lang="en-US" dirty="0">
                <a:effectLst/>
              </a:rPr>
              <a:t/>
            </a:r>
            <a:br>
              <a:rPr lang="en-US" dirty="0">
                <a:effectLst/>
              </a:rPr>
            </a:br>
            <a:r>
              <a:rPr lang="en-US" dirty="0" smtClean="0">
                <a:effectLst/>
              </a:rPr>
              <a:t/>
            </a:r>
            <a:br>
              <a:rPr lang="en-US" dirty="0" smtClean="0">
                <a:effectLst/>
              </a:rPr>
            </a:br>
            <a:r>
              <a:rPr lang="en-US" dirty="0" smtClean="0">
                <a:solidFill>
                  <a:srgbClr val="374D81"/>
                </a:solidFill>
                <a:effectLst/>
              </a:rPr>
              <a:t>BREAKOUT </a:t>
            </a:r>
            <a:r>
              <a:rPr lang="en-US" dirty="0">
                <a:solidFill>
                  <a:srgbClr val="374D81"/>
                </a:solidFill>
                <a:effectLst/>
              </a:rPr>
              <a:t>SESSIONS</a:t>
            </a:r>
          </a:p>
          <a:p>
            <a:endParaRPr lang="en-US" u="sng" dirty="0" smtClean="0">
              <a:solidFill>
                <a:srgbClr val="3366FF"/>
              </a:solidFill>
              <a:effectLst/>
            </a:endParaRPr>
          </a:p>
          <a:p>
            <a:r>
              <a:rPr lang="en-US" u="sng" dirty="0">
                <a:solidFill>
                  <a:schemeClr val="accent4">
                    <a:lumMod val="75000"/>
                  </a:schemeClr>
                </a:solidFill>
                <a:effectLst/>
              </a:rPr>
              <a:t>Visible Learning</a:t>
            </a:r>
            <a:r>
              <a:rPr lang="en-US" dirty="0">
                <a:solidFill>
                  <a:schemeClr val="accent4">
                    <a:lumMod val="75000"/>
                  </a:schemeClr>
                </a:solidFill>
                <a:effectLst/>
              </a:rPr>
              <a:t>, in Caiman Hall (1:15 minutes) (Appendix </a:t>
            </a:r>
            <a:r>
              <a:rPr lang="en-US" dirty="0" smtClean="0">
                <a:solidFill>
                  <a:schemeClr val="accent4">
                    <a:lumMod val="75000"/>
                  </a:schemeClr>
                </a:solidFill>
                <a:effectLst/>
              </a:rPr>
              <a:t>A)</a:t>
            </a:r>
            <a:r>
              <a:rPr lang="en-US" dirty="0">
                <a:solidFill>
                  <a:schemeClr val="accent4">
                    <a:lumMod val="75000"/>
                  </a:schemeClr>
                </a:solidFill>
                <a:effectLst/>
              </a:rPr>
              <a:t/>
            </a:r>
            <a:br>
              <a:rPr lang="en-US" dirty="0">
                <a:solidFill>
                  <a:schemeClr val="accent4">
                    <a:lumMod val="75000"/>
                  </a:schemeClr>
                </a:solidFill>
                <a:effectLst/>
              </a:rPr>
            </a:br>
            <a:r>
              <a:rPr lang="en-US" b="1" dirty="0">
                <a:solidFill>
                  <a:schemeClr val="accent4">
                    <a:lumMod val="75000"/>
                  </a:schemeClr>
                </a:solidFill>
                <a:effectLst/>
              </a:rPr>
              <a:t>ACTIVITY: </a:t>
            </a:r>
            <a:r>
              <a:rPr lang="en-US" dirty="0">
                <a:solidFill>
                  <a:schemeClr val="accent4">
                    <a:lumMod val="75000"/>
                  </a:schemeClr>
                </a:solidFill>
                <a:effectLst/>
              </a:rPr>
              <a:t>Peel the Fruit</a:t>
            </a:r>
            <a:br>
              <a:rPr lang="en-US" dirty="0">
                <a:solidFill>
                  <a:schemeClr val="accent4">
                    <a:lumMod val="75000"/>
                  </a:schemeClr>
                </a:solidFill>
                <a:effectLst/>
              </a:rPr>
            </a:br>
            <a:endParaRPr lang="en-US" dirty="0">
              <a:solidFill>
                <a:schemeClr val="accent4">
                  <a:lumMod val="75000"/>
                </a:schemeClr>
              </a:solidFill>
              <a:effectLst/>
            </a:endParaRPr>
          </a:p>
          <a:p>
            <a:r>
              <a:rPr lang="en-US" u="sng" dirty="0" smtClean="0">
                <a:solidFill>
                  <a:schemeClr val="accent4">
                    <a:lumMod val="75000"/>
                  </a:schemeClr>
                </a:solidFill>
                <a:effectLst/>
              </a:rPr>
              <a:t>Artful </a:t>
            </a:r>
            <a:r>
              <a:rPr lang="en-US" u="sng" dirty="0">
                <a:solidFill>
                  <a:schemeClr val="accent4">
                    <a:lumMod val="75000"/>
                  </a:schemeClr>
                </a:solidFill>
                <a:effectLst/>
              </a:rPr>
              <a:t>Thinking</a:t>
            </a:r>
            <a:r>
              <a:rPr lang="en-US" dirty="0">
                <a:solidFill>
                  <a:schemeClr val="accent4">
                    <a:lumMod val="75000"/>
                  </a:schemeClr>
                </a:solidFill>
                <a:effectLst/>
              </a:rPr>
              <a:t>, in the VAPA Room (1:15 minutes) (Appendix </a:t>
            </a:r>
            <a:r>
              <a:rPr lang="en-US" dirty="0" smtClean="0">
                <a:solidFill>
                  <a:schemeClr val="accent4">
                    <a:lumMod val="75000"/>
                  </a:schemeClr>
                </a:solidFill>
                <a:effectLst/>
              </a:rPr>
              <a:t>B)</a:t>
            </a:r>
            <a:r>
              <a:rPr lang="en-US" dirty="0">
                <a:solidFill>
                  <a:schemeClr val="accent4">
                    <a:lumMod val="75000"/>
                  </a:schemeClr>
                </a:solidFill>
                <a:effectLst/>
              </a:rPr>
              <a:t/>
            </a:r>
            <a:br>
              <a:rPr lang="en-US" dirty="0">
                <a:solidFill>
                  <a:schemeClr val="accent4">
                    <a:lumMod val="75000"/>
                  </a:schemeClr>
                </a:solidFill>
                <a:effectLst/>
              </a:rPr>
            </a:br>
            <a:r>
              <a:rPr lang="en-US" b="1" dirty="0">
                <a:solidFill>
                  <a:schemeClr val="accent4">
                    <a:lumMod val="75000"/>
                  </a:schemeClr>
                </a:solidFill>
                <a:effectLst/>
              </a:rPr>
              <a:t>ACTIVITY: </a:t>
            </a:r>
            <a:r>
              <a:rPr lang="en-US" dirty="0" smtClean="0">
                <a:solidFill>
                  <a:schemeClr val="accent4">
                    <a:lumMod val="75000"/>
                  </a:schemeClr>
                </a:solidFill>
                <a:effectLst/>
              </a:rPr>
              <a:t>See-Think-Wonder</a:t>
            </a:r>
            <a:br>
              <a:rPr lang="en-US" dirty="0" smtClean="0">
                <a:solidFill>
                  <a:schemeClr val="accent4">
                    <a:lumMod val="75000"/>
                  </a:schemeClr>
                </a:solidFill>
                <a:effectLst/>
              </a:rPr>
            </a:br>
            <a:endParaRPr lang="en-US" dirty="0">
              <a:solidFill>
                <a:schemeClr val="accent4">
                  <a:lumMod val="75000"/>
                </a:schemeClr>
              </a:solidFill>
              <a:effectLst/>
            </a:endParaRPr>
          </a:p>
          <a:p>
            <a:r>
              <a:rPr lang="en-US" u="sng" dirty="0" smtClean="0">
                <a:solidFill>
                  <a:schemeClr val="accent4">
                    <a:lumMod val="75000"/>
                  </a:schemeClr>
                </a:solidFill>
                <a:effectLst/>
              </a:rPr>
              <a:t>Layered </a:t>
            </a:r>
            <a:r>
              <a:rPr lang="en-US" u="sng" dirty="0">
                <a:solidFill>
                  <a:schemeClr val="accent4">
                    <a:lumMod val="75000"/>
                  </a:schemeClr>
                </a:solidFill>
                <a:effectLst/>
              </a:rPr>
              <a:t>Learning Comes Alive</a:t>
            </a:r>
            <a:r>
              <a:rPr lang="en-US" dirty="0">
                <a:solidFill>
                  <a:schemeClr val="accent4">
                    <a:lumMod val="75000"/>
                  </a:schemeClr>
                </a:solidFill>
                <a:effectLst/>
              </a:rPr>
              <a:t> (60 minutes) (Appendix C)</a:t>
            </a:r>
            <a:br>
              <a:rPr lang="en-US" dirty="0">
                <a:solidFill>
                  <a:schemeClr val="accent4">
                    <a:lumMod val="75000"/>
                  </a:schemeClr>
                </a:solidFill>
                <a:effectLst/>
              </a:rPr>
            </a:br>
            <a:r>
              <a:rPr lang="en-US" b="1" dirty="0">
                <a:solidFill>
                  <a:schemeClr val="accent4">
                    <a:lumMod val="75000"/>
                  </a:schemeClr>
                </a:solidFill>
                <a:effectLst/>
              </a:rPr>
              <a:t>ACTIVITY: </a:t>
            </a:r>
            <a:r>
              <a:rPr lang="en-US" dirty="0">
                <a:solidFill>
                  <a:schemeClr val="accent4">
                    <a:lumMod val="75000"/>
                  </a:schemeClr>
                </a:solidFill>
                <a:effectLst/>
              </a:rPr>
              <a:t>SEE–THINK–WONDER–KNOW</a:t>
            </a:r>
            <a:r>
              <a:rPr lang="en-US" dirty="0" smtClean="0">
                <a:solidFill>
                  <a:schemeClr val="accent4">
                    <a:lumMod val="75000"/>
                  </a:schemeClr>
                </a:solidFill>
                <a:effectLst/>
              </a:rPr>
              <a:t>?</a:t>
            </a:r>
            <a:br>
              <a:rPr lang="en-US" dirty="0" smtClean="0">
                <a:solidFill>
                  <a:schemeClr val="accent4">
                    <a:lumMod val="75000"/>
                  </a:schemeClr>
                </a:solidFill>
                <a:effectLst/>
              </a:rPr>
            </a:br>
            <a:endParaRPr lang="en-US" dirty="0">
              <a:solidFill>
                <a:schemeClr val="accent4">
                  <a:lumMod val="75000"/>
                </a:schemeClr>
              </a:solidFill>
              <a:effectLst/>
            </a:endParaRPr>
          </a:p>
          <a:p>
            <a:r>
              <a:rPr lang="en-US" u="sng" dirty="0" smtClean="0">
                <a:solidFill>
                  <a:srgbClr val="FF6600"/>
                </a:solidFill>
                <a:effectLst/>
              </a:rPr>
              <a:t>Four </a:t>
            </a:r>
            <a:r>
              <a:rPr lang="en-US" u="sng" dirty="0">
                <a:solidFill>
                  <a:srgbClr val="FF6600"/>
                </a:solidFill>
                <a:effectLst/>
              </a:rPr>
              <a:t>Keys to Coaching Conversations with </a:t>
            </a:r>
            <a:r>
              <a:rPr lang="en-US" u="sng" dirty="0" smtClean="0">
                <a:solidFill>
                  <a:srgbClr val="FF6600"/>
                </a:solidFill>
                <a:effectLst/>
              </a:rPr>
              <a:t>Confidence</a:t>
            </a:r>
            <a:r>
              <a:rPr lang="en-US" dirty="0">
                <a:solidFill>
                  <a:srgbClr val="3366FF"/>
                </a:solidFill>
                <a:effectLst/>
              </a:rPr>
              <a:t>,</a:t>
            </a:r>
            <a:r>
              <a:rPr lang="en-US" dirty="0">
                <a:solidFill>
                  <a:srgbClr val="3366FF"/>
                </a:solidFill>
                <a:effectLst/>
              </a:rPr>
              <a:t/>
            </a:r>
            <a:br>
              <a:rPr lang="en-US" dirty="0">
                <a:solidFill>
                  <a:srgbClr val="3366FF"/>
                </a:solidFill>
                <a:effectLst/>
              </a:rPr>
            </a:br>
            <a:r>
              <a:rPr lang="en-US" dirty="0">
                <a:solidFill>
                  <a:srgbClr val="3366FF"/>
                </a:solidFill>
                <a:effectLst/>
              </a:rPr>
              <a:t>(60 minutes)  (Appendix D)</a:t>
            </a:r>
            <a:br>
              <a:rPr lang="en-US" dirty="0">
                <a:solidFill>
                  <a:srgbClr val="3366FF"/>
                </a:solidFill>
                <a:effectLst/>
              </a:rPr>
            </a:br>
            <a:endParaRPr lang="en-US" dirty="0">
              <a:solidFill>
                <a:srgbClr val="3366FF"/>
              </a:solidFill>
              <a:effectLst/>
            </a:endParaRPr>
          </a:p>
          <a:p>
            <a:r>
              <a:rPr lang="en-US" u="sng" dirty="0">
                <a:solidFill>
                  <a:schemeClr val="accent4">
                    <a:lumMod val="75000"/>
                  </a:schemeClr>
                </a:solidFill>
                <a:effectLst/>
              </a:rPr>
              <a:t>Coaching 1-2-3 </a:t>
            </a:r>
            <a:r>
              <a:rPr lang="en-US" dirty="0" smtClean="0">
                <a:solidFill>
                  <a:schemeClr val="accent4">
                    <a:lumMod val="75000"/>
                  </a:schemeClr>
                </a:solidFill>
                <a:effectLst/>
              </a:rPr>
              <a:t>Closing Activity</a:t>
            </a:r>
            <a:endParaRPr lang="en-US" dirty="0">
              <a:solidFill>
                <a:schemeClr val="accent4">
                  <a:lumMod val="75000"/>
                </a:schemeClr>
              </a:solidFill>
            </a:endParaRPr>
          </a:p>
        </p:txBody>
      </p:sp>
      <p:sp>
        <p:nvSpPr>
          <p:cNvPr id="5" name="Title 2"/>
          <p:cNvSpPr>
            <a:spLocks noGrp="1"/>
          </p:cNvSpPr>
          <p:nvPr>
            <p:ph type="title"/>
          </p:nvPr>
        </p:nvSpPr>
        <p:spPr>
          <a:xfrm>
            <a:off x="568380" y="5484969"/>
            <a:ext cx="7326744" cy="914400"/>
          </a:xfrm>
        </p:spPr>
        <p:txBody>
          <a:bodyPr/>
          <a:lstStyle/>
          <a:p>
            <a:pPr algn="r"/>
            <a:r>
              <a:rPr lang="en-US" dirty="0" smtClean="0">
                <a:solidFill>
                  <a:srgbClr val="FF6600"/>
                </a:solidFill>
              </a:rPr>
              <a:t>A </a:t>
            </a:r>
            <a:r>
              <a:rPr lang="en-US" dirty="0" smtClean="0">
                <a:solidFill>
                  <a:srgbClr val="FF6600"/>
                </a:solidFill>
              </a:rPr>
              <a:t>C T I V I T I E S</a:t>
            </a:r>
            <a:endParaRPr lang="en-US" dirty="0">
              <a:solidFill>
                <a:srgbClr val="FF6600"/>
              </a:solidFill>
            </a:endParaRPr>
          </a:p>
        </p:txBody>
      </p:sp>
      <p:sp>
        <p:nvSpPr>
          <p:cNvPr id="6" name="TextBox 5"/>
          <p:cNvSpPr txBox="1"/>
          <p:nvPr/>
        </p:nvSpPr>
        <p:spPr>
          <a:xfrm>
            <a:off x="1576359" y="488568"/>
            <a:ext cx="538738" cy="923330"/>
          </a:xfrm>
          <a:prstGeom prst="rect">
            <a:avLst/>
          </a:prstGeom>
          <a:noFill/>
        </p:spPr>
        <p:txBody>
          <a:bodyPr wrap="square" rtlCol="0">
            <a:spAutoFit/>
          </a:bodyPr>
          <a:lstStyle/>
          <a:p>
            <a:r>
              <a:rPr lang="en-US" sz="5400" dirty="0" smtClean="0"/>
              <a:t>{</a:t>
            </a:r>
            <a:endParaRPr lang="en-US" sz="5400" dirty="0"/>
          </a:p>
        </p:txBody>
      </p:sp>
      <p:sp>
        <p:nvSpPr>
          <p:cNvPr id="7" name="Title 2"/>
          <p:cNvSpPr txBox="1">
            <a:spLocks/>
          </p:cNvSpPr>
          <p:nvPr/>
        </p:nvSpPr>
        <p:spPr>
          <a:xfrm>
            <a:off x="925360" y="5754592"/>
            <a:ext cx="7733521" cy="896936"/>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dirty="0" smtClean="0"/>
              <a:t>appendix</a:t>
            </a:r>
            <a:endParaRPr lang="en-US" dirty="0"/>
          </a:p>
        </p:txBody>
      </p:sp>
    </p:spTree>
    <p:extLst>
      <p:ext uri="{BB962C8B-B14F-4D97-AF65-F5344CB8AC3E}">
        <p14:creationId xmlns:p14="http://schemas.microsoft.com/office/powerpoint/2010/main" val="4254508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02-12 at 11.30.12 PM.png"/>
          <p:cNvPicPr>
            <a:picLocks noGrp="1" noChangeAspect="1"/>
          </p:cNvPicPr>
          <p:nvPr>
            <p:ph idx="1"/>
          </p:nvPr>
        </p:nvPicPr>
        <p:blipFill>
          <a:blip r:embed="rId3">
            <a:alphaModFix amt="43000"/>
            <a:extLst>
              <a:ext uri="{28A0092B-C50C-407E-A947-70E740481C1C}">
                <a14:useLocalDpi xmlns:a14="http://schemas.microsoft.com/office/drawing/2010/main" val="0"/>
              </a:ext>
            </a:extLst>
          </a:blip>
          <a:srcRect l="2838" r="2838"/>
          <a:stretch>
            <a:fillRect/>
          </a:stretch>
        </p:blipFill>
        <p:spPr/>
      </p:pic>
      <p:sp>
        <p:nvSpPr>
          <p:cNvPr id="3" name="Title 2"/>
          <p:cNvSpPr>
            <a:spLocks noGrp="1"/>
          </p:cNvSpPr>
          <p:nvPr>
            <p:ph type="title"/>
          </p:nvPr>
        </p:nvSpPr>
        <p:spPr>
          <a:xfrm>
            <a:off x="4178626" y="5526294"/>
            <a:ext cx="4755562" cy="914400"/>
          </a:xfrm>
        </p:spPr>
        <p:txBody>
          <a:bodyPr/>
          <a:lstStyle/>
          <a:p>
            <a:r>
              <a:rPr lang="en-US" sz="2100" dirty="0">
                <a:effectLst/>
              </a:rPr>
              <a:t>The Balance Between Dependence &amp; </a:t>
            </a:r>
            <a:r>
              <a:rPr lang="en-US" sz="2100" dirty="0" smtClean="0">
                <a:effectLst/>
              </a:rPr>
              <a:t/>
            </a:r>
            <a:br>
              <a:rPr lang="en-US" sz="2100" dirty="0" smtClean="0">
                <a:effectLst/>
              </a:rPr>
            </a:br>
            <a:r>
              <a:rPr lang="en-US" sz="2100" dirty="0" smtClean="0">
                <a:effectLst/>
              </a:rPr>
              <a:t>Interdependence </a:t>
            </a:r>
            <a:r>
              <a:rPr lang="en-US" sz="2100" dirty="0">
                <a:effectLst/>
              </a:rPr>
              <a:t>Across the Subjects</a:t>
            </a:r>
            <a:r>
              <a:rPr lang="en-US" sz="2100" dirty="0"/>
              <a:t/>
            </a:r>
            <a:br>
              <a:rPr lang="en-US" sz="2100" dirty="0"/>
            </a:br>
            <a:endParaRPr lang="en-US" sz="2100" dirty="0"/>
          </a:p>
        </p:txBody>
      </p:sp>
      <p:sp>
        <p:nvSpPr>
          <p:cNvPr id="5" name="Title 1"/>
          <p:cNvSpPr txBox="1">
            <a:spLocks/>
          </p:cNvSpPr>
          <p:nvPr/>
        </p:nvSpPr>
        <p:spPr>
          <a:xfrm>
            <a:off x="79928" y="3045061"/>
            <a:ext cx="7543800" cy="215265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0" dirty="0" smtClean="0">
                <a:solidFill>
                  <a:srgbClr val="FF6600"/>
                </a:solidFill>
                <a:effectLst/>
              </a:rPr>
              <a:t> Magic</a:t>
            </a:r>
            <a:endParaRPr lang="en-US" sz="20000" dirty="0">
              <a:solidFill>
                <a:srgbClr val="FF6600"/>
              </a:solidFill>
              <a:effectLst/>
            </a:endParaRPr>
          </a:p>
        </p:txBody>
      </p:sp>
      <p:sp>
        <p:nvSpPr>
          <p:cNvPr id="2" name="Rectangle 1"/>
          <p:cNvSpPr/>
          <p:nvPr/>
        </p:nvSpPr>
        <p:spPr>
          <a:xfrm>
            <a:off x="2159410" y="1032142"/>
            <a:ext cx="1210588" cy="246221"/>
          </a:xfrm>
          <a:prstGeom prst="rect">
            <a:avLst/>
          </a:prstGeom>
        </p:spPr>
        <p:txBody>
          <a:bodyPr wrap="none">
            <a:spAutoFit/>
          </a:bodyPr>
          <a:lstStyle/>
          <a:p>
            <a:r>
              <a:rPr lang="en-US" sz="1000" dirty="0" smtClean="0">
                <a:solidFill>
                  <a:schemeClr val="tx1">
                    <a:lumMod val="50000"/>
                  </a:schemeClr>
                </a:solidFill>
                <a:latin typeface="Arial"/>
                <a:cs typeface="Arial"/>
              </a:rPr>
              <a:t>(TED Talks, 2013) </a:t>
            </a:r>
            <a:endParaRPr lang="en-US" sz="1000" dirty="0">
              <a:latin typeface="Arial"/>
              <a:cs typeface="Arial"/>
            </a:endParaRPr>
          </a:p>
        </p:txBody>
      </p:sp>
    </p:spTree>
    <p:extLst>
      <p:ext uri="{BB962C8B-B14F-4D97-AF65-F5344CB8AC3E}">
        <p14:creationId xmlns:p14="http://schemas.microsoft.com/office/powerpoint/2010/main" val="18647483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8288" indent="0">
              <a:buNone/>
            </a:pPr>
            <a:r>
              <a:rPr lang="en-US" b="1" dirty="0">
                <a:effectLst/>
              </a:rPr>
              <a:t>Important Closing Thoughts</a:t>
            </a:r>
            <a:r>
              <a:rPr lang="en-US" b="1" dirty="0" smtClean="0">
                <a:effectLst/>
              </a:rPr>
              <a:t>:</a:t>
            </a:r>
            <a:br>
              <a:rPr lang="en-US" b="1" dirty="0" smtClean="0">
                <a:effectLst/>
              </a:rPr>
            </a:br>
            <a:endParaRPr lang="en-US" dirty="0">
              <a:effectLst/>
            </a:endParaRPr>
          </a:p>
          <a:p>
            <a:pPr lvl="0"/>
            <a:r>
              <a:rPr lang="en-US" dirty="0">
                <a:solidFill>
                  <a:srgbClr val="3366FF"/>
                </a:solidFill>
                <a:effectLst/>
              </a:rPr>
              <a:t>Focusing on one goal at a time is key to effective growth and sustainable performance</a:t>
            </a:r>
            <a:r>
              <a:rPr lang="en-US" dirty="0" smtClean="0">
                <a:solidFill>
                  <a:srgbClr val="3366FF"/>
                </a:solidFill>
                <a:effectLst/>
              </a:rPr>
              <a:t>.</a:t>
            </a:r>
            <a:br>
              <a:rPr lang="en-US" dirty="0" smtClean="0">
                <a:solidFill>
                  <a:srgbClr val="3366FF"/>
                </a:solidFill>
                <a:effectLst/>
              </a:rPr>
            </a:br>
            <a:endParaRPr lang="en-US" dirty="0">
              <a:solidFill>
                <a:srgbClr val="3366FF"/>
              </a:solidFill>
              <a:effectLst/>
            </a:endParaRPr>
          </a:p>
          <a:p>
            <a:pPr lvl="0"/>
            <a:r>
              <a:rPr lang="en-US" dirty="0">
                <a:solidFill>
                  <a:srgbClr val="3366FF"/>
                </a:solidFill>
                <a:effectLst/>
              </a:rPr>
              <a:t>Choose no more than three to four growth goals per year</a:t>
            </a:r>
            <a:r>
              <a:rPr lang="en-US" dirty="0" smtClean="0">
                <a:solidFill>
                  <a:srgbClr val="3366FF"/>
                </a:solidFill>
                <a:effectLst/>
              </a:rPr>
              <a:t>.</a:t>
            </a:r>
            <a:br>
              <a:rPr lang="en-US" dirty="0" smtClean="0">
                <a:solidFill>
                  <a:srgbClr val="3366FF"/>
                </a:solidFill>
                <a:effectLst/>
              </a:rPr>
            </a:br>
            <a:endParaRPr lang="en-US" dirty="0">
              <a:solidFill>
                <a:srgbClr val="3366FF"/>
              </a:solidFill>
              <a:effectLst/>
            </a:endParaRPr>
          </a:p>
          <a:p>
            <a:pPr lvl="0"/>
            <a:r>
              <a:rPr lang="en-US" dirty="0">
                <a:solidFill>
                  <a:srgbClr val="3366FF"/>
                </a:solidFill>
                <a:effectLst/>
              </a:rPr>
              <a:t>Don’t try to work on all three goals at the </a:t>
            </a:r>
            <a:r>
              <a:rPr lang="en-US" dirty="0" smtClean="0">
                <a:solidFill>
                  <a:srgbClr val="3366FF"/>
                </a:solidFill>
                <a:effectLst/>
              </a:rPr>
              <a:t/>
            </a:r>
            <a:br>
              <a:rPr lang="en-US" dirty="0" smtClean="0">
                <a:solidFill>
                  <a:srgbClr val="3366FF"/>
                </a:solidFill>
                <a:effectLst/>
              </a:rPr>
            </a:br>
            <a:r>
              <a:rPr lang="en-US" dirty="0" smtClean="0">
                <a:solidFill>
                  <a:srgbClr val="3366FF"/>
                </a:solidFill>
                <a:effectLst/>
              </a:rPr>
              <a:t>same </a:t>
            </a:r>
            <a:r>
              <a:rPr lang="en-US" dirty="0">
                <a:solidFill>
                  <a:srgbClr val="3366FF"/>
                </a:solidFill>
                <a:effectLst/>
              </a:rPr>
              <a:t>time. </a:t>
            </a:r>
            <a:br>
              <a:rPr lang="en-US" dirty="0">
                <a:solidFill>
                  <a:srgbClr val="3366FF"/>
                </a:solidFill>
                <a:effectLst/>
              </a:rPr>
            </a:br>
            <a:r>
              <a:rPr lang="en-US" dirty="0" smtClean="0">
                <a:solidFill>
                  <a:srgbClr val="3366FF"/>
                </a:solidFill>
                <a:effectLst/>
              </a:rPr>
              <a:t/>
            </a:r>
            <a:br>
              <a:rPr lang="en-US" dirty="0" smtClean="0">
                <a:solidFill>
                  <a:srgbClr val="3366FF"/>
                </a:solidFill>
                <a:effectLst/>
              </a:rPr>
            </a:br>
            <a:r>
              <a:rPr lang="en-US" sz="1000" dirty="0" smtClean="0">
                <a:solidFill>
                  <a:schemeClr val="bg1">
                    <a:lumMod val="50000"/>
                    <a:lumOff val="50000"/>
                  </a:schemeClr>
                </a:solidFill>
                <a:effectLst/>
              </a:rPr>
              <a:t>(</a:t>
            </a:r>
            <a:r>
              <a:rPr lang="en-US" sz="1000" dirty="0">
                <a:solidFill>
                  <a:schemeClr val="bg1">
                    <a:lumMod val="50000"/>
                    <a:lumOff val="50000"/>
                  </a:schemeClr>
                </a:solidFill>
                <a:effectLst/>
              </a:rPr>
              <a:t>Marzano Research, 2017)</a:t>
            </a:r>
          </a:p>
          <a:p>
            <a:endParaRPr lang="en-US" dirty="0"/>
          </a:p>
        </p:txBody>
      </p:sp>
      <p:sp>
        <p:nvSpPr>
          <p:cNvPr id="3" name="Title 2"/>
          <p:cNvSpPr>
            <a:spLocks noGrp="1"/>
          </p:cNvSpPr>
          <p:nvPr>
            <p:ph type="title"/>
          </p:nvPr>
        </p:nvSpPr>
        <p:spPr/>
        <p:txBody>
          <a:bodyPr/>
          <a:lstStyle/>
          <a:p>
            <a:r>
              <a:rPr lang="en-US" dirty="0" smtClean="0">
                <a:solidFill>
                  <a:srgbClr val="FF6600"/>
                </a:solidFill>
              </a:rPr>
              <a:t>Coaching Conversations with Confidence</a:t>
            </a:r>
            <a:endParaRPr lang="en-US" dirty="0">
              <a:solidFill>
                <a:srgbClr val="FF6600"/>
              </a:solidFill>
            </a:endParaRPr>
          </a:p>
        </p:txBody>
      </p:sp>
    </p:spTree>
    <p:extLst>
      <p:ext uri="{BB962C8B-B14F-4D97-AF65-F5344CB8AC3E}">
        <p14:creationId xmlns:p14="http://schemas.microsoft.com/office/powerpoint/2010/main" val="2348313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2133600" y="685801"/>
            <a:ext cx="6096000" cy="3657599"/>
          </a:xfrm>
        </p:spPr>
        <p:txBody>
          <a:bodyPr>
            <a:normAutofit fontScale="62500" lnSpcReduction="20000"/>
          </a:bodyPr>
          <a:lstStyle/>
          <a:p>
            <a:pPr marL="18288" lvl="0" indent="0">
              <a:buNone/>
            </a:pPr>
            <a:r>
              <a:rPr lang="en-US" dirty="0" smtClean="0">
                <a:effectLst/>
              </a:rPr>
              <a:t>Five </a:t>
            </a:r>
            <a:r>
              <a:rPr lang="en-US" dirty="0">
                <a:effectLst/>
              </a:rPr>
              <a:t>activities that encourage reflective practice for each </a:t>
            </a:r>
            <a:r>
              <a:rPr lang="en-US" dirty="0" smtClean="0">
                <a:effectLst/>
              </a:rPr>
              <a:t>participating </a:t>
            </a:r>
            <a:r>
              <a:rPr lang="en-US" dirty="0">
                <a:effectLst/>
              </a:rPr>
              <a:t>teacher:</a:t>
            </a:r>
          </a:p>
          <a:p>
            <a:pPr marL="18288" indent="0">
              <a:buNone/>
            </a:pPr>
            <a:r>
              <a:rPr lang="en-US" dirty="0">
                <a:effectLst/>
              </a:rPr>
              <a:t/>
            </a:r>
            <a:br>
              <a:rPr lang="en-US" dirty="0">
                <a:effectLst/>
              </a:rPr>
            </a:br>
            <a:r>
              <a:rPr lang="en-US" dirty="0" smtClean="0">
                <a:effectLst/>
              </a:rPr>
              <a:t/>
            </a:r>
            <a:br>
              <a:rPr lang="en-US" dirty="0" smtClean="0">
                <a:effectLst/>
              </a:rPr>
            </a:br>
            <a:r>
              <a:rPr lang="en-US" dirty="0" smtClean="0">
                <a:solidFill>
                  <a:srgbClr val="374D81"/>
                </a:solidFill>
                <a:effectLst/>
              </a:rPr>
              <a:t>BREAKOUT </a:t>
            </a:r>
            <a:r>
              <a:rPr lang="en-US" dirty="0">
                <a:solidFill>
                  <a:srgbClr val="374D81"/>
                </a:solidFill>
                <a:effectLst/>
              </a:rPr>
              <a:t>SESSIONS</a:t>
            </a:r>
          </a:p>
          <a:p>
            <a:endParaRPr lang="en-US" u="sng" dirty="0" smtClean="0">
              <a:solidFill>
                <a:srgbClr val="3366FF"/>
              </a:solidFill>
              <a:effectLst/>
            </a:endParaRPr>
          </a:p>
          <a:p>
            <a:r>
              <a:rPr lang="en-US" u="sng" dirty="0">
                <a:solidFill>
                  <a:schemeClr val="accent4">
                    <a:lumMod val="75000"/>
                  </a:schemeClr>
                </a:solidFill>
                <a:effectLst/>
              </a:rPr>
              <a:t>Visible Learning</a:t>
            </a:r>
            <a:r>
              <a:rPr lang="en-US" dirty="0">
                <a:solidFill>
                  <a:schemeClr val="accent4">
                    <a:lumMod val="75000"/>
                  </a:schemeClr>
                </a:solidFill>
                <a:effectLst/>
              </a:rPr>
              <a:t>, in Caiman Hall (1:15 minutes) (Appendix </a:t>
            </a:r>
            <a:r>
              <a:rPr lang="en-US" dirty="0" smtClean="0">
                <a:solidFill>
                  <a:schemeClr val="accent4">
                    <a:lumMod val="75000"/>
                  </a:schemeClr>
                </a:solidFill>
                <a:effectLst/>
              </a:rPr>
              <a:t>A)</a:t>
            </a:r>
            <a:r>
              <a:rPr lang="en-US" dirty="0">
                <a:solidFill>
                  <a:schemeClr val="accent4">
                    <a:lumMod val="75000"/>
                  </a:schemeClr>
                </a:solidFill>
                <a:effectLst/>
              </a:rPr>
              <a:t/>
            </a:r>
            <a:br>
              <a:rPr lang="en-US" dirty="0">
                <a:solidFill>
                  <a:schemeClr val="accent4">
                    <a:lumMod val="75000"/>
                  </a:schemeClr>
                </a:solidFill>
                <a:effectLst/>
              </a:rPr>
            </a:br>
            <a:r>
              <a:rPr lang="en-US" b="1" dirty="0">
                <a:solidFill>
                  <a:schemeClr val="accent4">
                    <a:lumMod val="75000"/>
                  </a:schemeClr>
                </a:solidFill>
                <a:effectLst/>
              </a:rPr>
              <a:t>ACTIVITY: </a:t>
            </a:r>
            <a:r>
              <a:rPr lang="en-US" dirty="0">
                <a:solidFill>
                  <a:schemeClr val="accent4">
                    <a:lumMod val="75000"/>
                  </a:schemeClr>
                </a:solidFill>
                <a:effectLst/>
              </a:rPr>
              <a:t>Peel the Fruit</a:t>
            </a:r>
            <a:br>
              <a:rPr lang="en-US" dirty="0">
                <a:solidFill>
                  <a:schemeClr val="accent4">
                    <a:lumMod val="75000"/>
                  </a:schemeClr>
                </a:solidFill>
                <a:effectLst/>
              </a:rPr>
            </a:br>
            <a:endParaRPr lang="en-US" dirty="0">
              <a:solidFill>
                <a:schemeClr val="accent4">
                  <a:lumMod val="75000"/>
                </a:schemeClr>
              </a:solidFill>
              <a:effectLst/>
            </a:endParaRPr>
          </a:p>
          <a:p>
            <a:r>
              <a:rPr lang="en-US" u="sng" dirty="0" smtClean="0">
                <a:solidFill>
                  <a:schemeClr val="accent4">
                    <a:lumMod val="75000"/>
                  </a:schemeClr>
                </a:solidFill>
                <a:effectLst/>
              </a:rPr>
              <a:t>Artful </a:t>
            </a:r>
            <a:r>
              <a:rPr lang="en-US" u="sng" dirty="0">
                <a:solidFill>
                  <a:schemeClr val="accent4">
                    <a:lumMod val="75000"/>
                  </a:schemeClr>
                </a:solidFill>
                <a:effectLst/>
              </a:rPr>
              <a:t>Thinking</a:t>
            </a:r>
            <a:r>
              <a:rPr lang="en-US" dirty="0">
                <a:solidFill>
                  <a:schemeClr val="accent4">
                    <a:lumMod val="75000"/>
                  </a:schemeClr>
                </a:solidFill>
                <a:effectLst/>
              </a:rPr>
              <a:t>, in the VAPA Room (1:15 minutes) (Appendix </a:t>
            </a:r>
            <a:r>
              <a:rPr lang="en-US" dirty="0" smtClean="0">
                <a:solidFill>
                  <a:schemeClr val="accent4">
                    <a:lumMod val="75000"/>
                  </a:schemeClr>
                </a:solidFill>
                <a:effectLst/>
              </a:rPr>
              <a:t>B)</a:t>
            </a:r>
            <a:r>
              <a:rPr lang="en-US" dirty="0">
                <a:solidFill>
                  <a:schemeClr val="accent4">
                    <a:lumMod val="75000"/>
                  </a:schemeClr>
                </a:solidFill>
                <a:effectLst/>
              </a:rPr>
              <a:t/>
            </a:r>
            <a:br>
              <a:rPr lang="en-US" dirty="0">
                <a:solidFill>
                  <a:schemeClr val="accent4">
                    <a:lumMod val="75000"/>
                  </a:schemeClr>
                </a:solidFill>
                <a:effectLst/>
              </a:rPr>
            </a:br>
            <a:r>
              <a:rPr lang="en-US" b="1" dirty="0">
                <a:solidFill>
                  <a:schemeClr val="accent4">
                    <a:lumMod val="75000"/>
                  </a:schemeClr>
                </a:solidFill>
                <a:effectLst/>
              </a:rPr>
              <a:t>ACTIVITY: </a:t>
            </a:r>
            <a:r>
              <a:rPr lang="en-US" dirty="0" smtClean="0">
                <a:solidFill>
                  <a:schemeClr val="accent4">
                    <a:lumMod val="75000"/>
                  </a:schemeClr>
                </a:solidFill>
                <a:effectLst/>
              </a:rPr>
              <a:t>See-Think-Wonder</a:t>
            </a:r>
            <a:br>
              <a:rPr lang="en-US" dirty="0" smtClean="0">
                <a:solidFill>
                  <a:schemeClr val="accent4">
                    <a:lumMod val="75000"/>
                  </a:schemeClr>
                </a:solidFill>
                <a:effectLst/>
              </a:rPr>
            </a:br>
            <a:endParaRPr lang="en-US" dirty="0">
              <a:solidFill>
                <a:schemeClr val="accent4">
                  <a:lumMod val="75000"/>
                </a:schemeClr>
              </a:solidFill>
              <a:effectLst/>
            </a:endParaRPr>
          </a:p>
          <a:p>
            <a:r>
              <a:rPr lang="en-US" u="sng" dirty="0" smtClean="0">
                <a:solidFill>
                  <a:schemeClr val="accent4">
                    <a:lumMod val="75000"/>
                  </a:schemeClr>
                </a:solidFill>
                <a:effectLst/>
              </a:rPr>
              <a:t>Layered </a:t>
            </a:r>
            <a:r>
              <a:rPr lang="en-US" u="sng" dirty="0">
                <a:solidFill>
                  <a:schemeClr val="accent4">
                    <a:lumMod val="75000"/>
                  </a:schemeClr>
                </a:solidFill>
                <a:effectLst/>
              </a:rPr>
              <a:t>Learning Comes Alive</a:t>
            </a:r>
            <a:r>
              <a:rPr lang="en-US" dirty="0">
                <a:solidFill>
                  <a:schemeClr val="accent4">
                    <a:lumMod val="75000"/>
                  </a:schemeClr>
                </a:solidFill>
                <a:effectLst/>
              </a:rPr>
              <a:t> (60 minutes) (Appendix C)</a:t>
            </a:r>
            <a:br>
              <a:rPr lang="en-US" dirty="0">
                <a:solidFill>
                  <a:schemeClr val="accent4">
                    <a:lumMod val="75000"/>
                  </a:schemeClr>
                </a:solidFill>
                <a:effectLst/>
              </a:rPr>
            </a:br>
            <a:r>
              <a:rPr lang="en-US" b="1" dirty="0">
                <a:solidFill>
                  <a:schemeClr val="accent4">
                    <a:lumMod val="75000"/>
                  </a:schemeClr>
                </a:solidFill>
                <a:effectLst/>
              </a:rPr>
              <a:t>ACTIVITY: </a:t>
            </a:r>
            <a:r>
              <a:rPr lang="en-US" dirty="0">
                <a:solidFill>
                  <a:schemeClr val="accent4">
                    <a:lumMod val="75000"/>
                  </a:schemeClr>
                </a:solidFill>
                <a:effectLst/>
              </a:rPr>
              <a:t>SEE–THINK–WONDER–KNOW</a:t>
            </a:r>
            <a:r>
              <a:rPr lang="en-US" dirty="0" smtClean="0">
                <a:solidFill>
                  <a:schemeClr val="accent4">
                    <a:lumMod val="75000"/>
                  </a:schemeClr>
                </a:solidFill>
                <a:effectLst/>
              </a:rPr>
              <a:t>?</a:t>
            </a:r>
            <a:br>
              <a:rPr lang="en-US" dirty="0" smtClean="0">
                <a:solidFill>
                  <a:schemeClr val="accent4">
                    <a:lumMod val="75000"/>
                  </a:schemeClr>
                </a:solidFill>
                <a:effectLst/>
              </a:rPr>
            </a:br>
            <a:endParaRPr lang="en-US" dirty="0">
              <a:solidFill>
                <a:schemeClr val="accent4">
                  <a:lumMod val="75000"/>
                </a:schemeClr>
              </a:solidFill>
              <a:effectLst/>
            </a:endParaRPr>
          </a:p>
          <a:p>
            <a:r>
              <a:rPr lang="en-US" u="sng" dirty="0" smtClean="0">
                <a:solidFill>
                  <a:schemeClr val="accent4">
                    <a:lumMod val="75000"/>
                  </a:schemeClr>
                </a:solidFill>
                <a:effectLst/>
              </a:rPr>
              <a:t>Four </a:t>
            </a:r>
            <a:r>
              <a:rPr lang="en-US" u="sng" dirty="0">
                <a:solidFill>
                  <a:schemeClr val="accent4">
                    <a:lumMod val="75000"/>
                  </a:schemeClr>
                </a:solidFill>
                <a:effectLst/>
              </a:rPr>
              <a:t>Keys to Coaching Conversations with Confidence</a:t>
            </a:r>
            <a:r>
              <a:rPr lang="en-US" dirty="0">
                <a:solidFill>
                  <a:schemeClr val="accent4">
                    <a:lumMod val="75000"/>
                  </a:schemeClr>
                </a:solidFill>
                <a:effectLst/>
              </a:rPr>
              <a:t> </a:t>
            </a:r>
            <a:br>
              <a:rPr lang="en-US" dirty="0">
                <a:solidFill>
                  <a:schemeClr val="accent4">
                    <a:lumMod val="75000"/>
                  </a:schemeClr>
                </a:solidFill>
                <a:effectLst/>
              </a:rPr>
            </a:br>
            <a:r>
              <a:rPr lang="en-US" dirty="0">
                <a:solidFill>
                  <a:schemeClr val="accent4">
                    <a:lumMod val="75000"/>
                  </a:schemeClr>
                </a:solidFill>
                <a:effectLst/>
              </a:rPr>
              <a:t>(60 minutes)  (Appendix D)</a:t>
            </a:r>
            <a:br>
              <a:rPr lang="en-US" dirty="0">
                <a:solidFill>
                  <a:schemeClr val="accent4">
                    <a:lumMod val="75000"/>
                  </a:schemeClr>
                </a:solidFill>
                <a:effectLst/>
              </a:rPr>
            </a:br>
            <a:endParaRPr lang="en-US" dirty="0">
              <a:solidFill>
                <a:schemeClr val="accent4">
                  <a:lumMod val="75000"/>
                </a:schemeClr>
              </a:solidFill>
              <a:effectLst/>
            </a:endParaRPr>
          </a:p>
          <a:p>
            <a:r>
              <a:rPr lang="en-US" u="sng" dirty="0">
                <a:solidFill>
                  <a:srgbClr val="FF6600"/>
                </a:solidFill>
                <a:effectLst/>
              </a:rPr>
              <a:t>Coaching 1-2-</a:t>
            </a:r>
            <a:r>
              <a:rPr lang="en-US" u="sng" dirty="0" smtClean="0">
                <a:solidFill>
                  <a:srgbClr val="FF6600"/>
                </a:solidFill>
                <a:effectLst/>
              </a:rPr>
              <a:t>3</a:t>
            </a:r>
            <a:r>
              <a:rPr lang="en-US" u="sng" dirty="0" smtClean="0">
                <a:solidFill>
                  <a:srgbClr val="3366FF"/>
                </a:solidFill>
                <a:effectLst/>
              </a:rPr>
              <a:t>,</a:t>
            </a:r>
            <a:r>
              <a:rPr lang="en-US" dirty="0" smtClean="0">
                <a:solidFill>
                  <a:srgbClr val="3366FF"/>
                </a:solidFill>
                <a:effectLst/>
              </a:rPr>
              <a:t>Closing Activity</a:t>
            </a:r>
            <a:endParaRPr lang="en-US" dirty="0">
              <a:solidFill>
                <a:srgbClr val="3366FF"/>
              </a:solidFill>
            </a:endParaRPr>
          </a:p>
        </p:txBody>
      </p:sp>
      <p:sp>
        <p:nvSpPr>
          <p:cNvPr id="5" name="Title 2"/>
          <p:cNvSpPr>
            <a:spLocks noGrp="1"/>
          </p:cNvSpPr>
          <p:nvPr>
            <p:ph type="title"/>
          </p:nvPr>
        </p:nvSpPr>
        <p:spPr>
          <a:xfrm>
            <a:off x="568380" y="5484969"/>
            <a:ext cx="7326744" cy="914400"/>
          </a:xfrm>
        </p:spPr>
        <p:txBody>
          <a:bodyPr/>
          <a:lstStyle/>
          <a:p>
            <a:pPr algn="r"/>
            <a:r>
              <a:rPr lang="en-US" dirty="0" smtClean="0">
                <a:solidFill>
                  <a:srgbClr val="FF6600"/>
                </a:solidFill>
              </a:rPr>
              <a:t>A </a:t>
            </a:r>
            <a:r>
              <a:rPr lang="en-US" dirty="0" smtClean="0">
                <a:solidFill>
                  <a:srgbClr val="FF6600"/>
                </a:solidFill>
              </a:rPr>
              <a:t>C T I V I T I E S</a:t>
            </a:r>
            <a:endParaRPr lang="en-US" dirty="0">
              <a:solidFill>
                <a:srgbClr val="FF6600"/>
              </a:solidFill>
            </a:endParaRPr>
          </a:p>
        </p:txBody>
      </p:sp>
      <p:sp>
        <p:nvSpPr>
          <p:cNvPr id="6" name="TextBox 5"/>
          <p:cNvSpPr txBox="1"/>
          <p:nvPr/>
        </p:nvSpPr>
        <p:spPr>
          <a:xfrm>
            <a:off x="1576359" y="488568"/>
            <a:ext cx="538738" cy="923330"/>
          </a:xfrm>
          <a:prstGeom prst="rect">
            <a:avLst/>
          </a:prstGeom>
          <a:noFill/>
        </p:spPr>
        <p:txBody>
          <a:bodyPr wrap="square" rtlCol="0">
            <a:spAutoFit/>
          </a:bodyPr>
          <a:lstStyle/>
          <a:p>
            <a:r>
              <a:rPr lang="en-US" sz="5400" dirty="0" smtClean="0"/>
              <a:t>{</a:t>
            </a:r>
            <a:endParaRPr lang="en-US" sz="5400" dirty="0"/>
          </a:p>
        </p:txBody>
      </p:sp>
      <p:sp>
        <p:nvSpPr>
          <p:cNvPr id="7" name="Title 2"/>
          <p:cNvSpPr txBox="1">
            <a:spLocks/>
          </p:cNvSpPr>
          <p:nvPr/>
        </p:nvSpPr>
        <p:spPr>
          <a:xfrm>
            <a:off x="925360" y="5754592"/>
            <a:ext cx="7733521" cy="896936"/>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dirty="0" smtClean="0"/>
              <a:t>appendix</a:t>
            </a:r>
            <a:endParaRPr lang="en-US" dirty="0"/>
          </a:p>
        </p:txBody>
      </p:sp>
    </p:spTree>
    <p:extLst>
      <p:ext uri="{BB962C8B-B14F-4D97-AF65-F5344CB8AC3E}">
        <p14:creationId xmlns:p14="http://schemas.microsoft.com/office/powerpoint/2010/main" val="20638708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b="1" dirty="0">
                <a:effectLst/>
              </a:rPr>
              <a:t>Bonus question:</a:t>
            </a:r>
            <a:r>
              <a:rPr lang="en-US" sz="2400" dirty="0">
                <a:effectLst/>
              </a:rPr>
              <a:t> </a:t>
            </a:r>
            <a:r>
              <a:rPr lang="en-US" sz="2400" b="1" dirty="0">
                <a:solidFill>
                  <a:srgbClr val="3366FF"/>
                </a:solidFill>
                <a:effectLst/>
              </a:rPr>
              <a:t>What do you need most in order to succeed?</a:t>
            </a:r>
            <a:br>
              <a:rPr lang="en-US" sz="2400" b="1" dirty="0">
                <a:solidFill>
                  <a:srgbClr val="3366FF"/>
                </a:solidFill>
                <a:effectLst/>
              </a:rPr>
            </a:br>
            <a:endParaRPr lang="en-US" sz="2400" dirty="0">
              <a:solidFill>
                <a:srgbClr val="3366FF"/>
              </a:solidFill>
              <a:effectLst/>
            </a:endParaRPr>
          </a:p>
          <a:p>
            <a:r>
              <a:rPr lang="en-US" sz="2400" b="1" dirty="0">
                <a:effectLst/>
              </a:rPr>
              <a:t>Reflection:</a:t>
            </a:r>
            <a:r>
              <a:rPr lang="en-US" sz="2400" dirty="0">
                <a:effectLst/>
              </a:rPr>
              <a:t> </a:t>
            </a:r>
            <a:r>
              <a:rPr lang="en-US" sz="2400" b="1" dirty="0">
                <a:solidFill>
                  <a:srgbClr val="3366FF"/>
                </a:solidFill>
                <a:effectLst/>
              </a:rPr>
              <a:t>Please write the question that you believe is the most powerful change agent to your practices today </a:t>
            </a:r>
            <a:r>
              <a:rPr lang="en-US" sz="2400" b="1" dirty="0" smtClean="0">
                <a:solidFill>
                  <a:srgbClr val="3366FF"/>
                </a:solidFill>
                <a:effectLst/>
              </a:rPr>
              <a:t/>
            </a:r>
            <a:br>
              <a:rPr lang="en-US" sz="2400" b="1" dirty="0" smtClean="0">
                <a:solidFill>
                  <a:srgbClr val="3366FF"/>
                </a:solidFill>
                <a:effectLst/>
              </a:rPr>
            </a:br>
            <a:r>
              <a:rPr lang="en-US" sz="2400" b="1" dirty="0" smtClean="0">
                <a:solidFill>
                  <a:srgbClr val="3366FF"/>
                </a:solidFill>
                <a:effectLst/>
              </a:rPr>
              <a:t>on </a:t>
            </a:r>
            <a:r>
              <a:rPr lang="en-US" sz="2400" b="1" dirty="0">
                <a:solidFill>
                  <a:srgbClr val="3366FF"/>
                </a:solidFill>
                <a:effectLst/>
              </a:rPr>
              <a:t>a Post-It and leave it on the door </a:t>
            </a:r>
            <a:r>
              <a:rPr lang="en-US" sz="2400" b="1" dirty="0" smtClean="0">
                <a:solidFill>
                  <a:srgbClr val="3366FF"/>
                </a:solidFill>
                <a:effectLst/>
              </a:rPr>
              <a:t/>
            </a:r>
            <a:br>
              <a:rPr lang="en-US" sz="2400" b="1" dirty="0" smtClean="0">
                <a:solidFill>
                  <a:srgbClr val="3366FF"/>
                </a:solidFill>
                <a:effectLst/>
              </a:rPr>
            </a:br>
            <a:r>
              <a:rPr lang="en-US" sz="2400" b="1" dirty="0" smtClean="0">
                <a:solidFill>
                  <a:srgbClr val="3366FF"/>
                </a:solidFill>
                <a:effectLst/>
              </a:rPr>
              <a:t>as </a:t>
            </a:r>
            <a:r>
              <a:rPr lang="en-US" sz="2400" b="1" dirty="0">
                <a:solidFill>
                  <a:srgbClr val="3366FF"/>
                </a:solidFill>
                <a:effectLst/>
              </a:rPr>
              <a:t>you exit. </a:t>
            </a:r>
            <a:endParaRPr lang="en-US" sz="2400" dirty="0">
              <a:solidFill>
                <a:srgbClr val="3366FF"/>
              </a:solidFill>
              <a:effectLst/>
            </a:endParaRPr>
          </a:p>
          <a:p>
            <a:pPr marL="18288" indent="0">
              <a:buNone/>
            </a:pPr>
            <a:endParaRPr lang="en-US" dirty="0"/>
          </a:p>
        </p:txBody>
      </p:sp>
      <p:sp>
        <p:nvSpPr>
          <p:cNvPr id="3" name="Title 2"/>
          <p:cNvSpPr>
            <a:spLocks noGrp="1"/>
          </p:cNvSpPr>
          <p:nvPr>
            <p:ph type="title"/>
          </p:nvPr>
        </p:nvSpPr>
        <p:spPr/>
        <p:txBody>
          <a:bodyPr/>
          <a:lstStyle/>
          <a:p>
            <a:r>
              <a:rPr lang="en-US" dirty="0" smtClean="0">
                <a:solidFill>
                  <a:srgbClr val="FF6600"/>
                </a:solidFill>
              </a:rPr>
              <a:t>Coaching 1-2-3</a:t>
            </a:r>
            <a:endParaRPr lang="en-US" dirty="0">
              <a:solidFill>
                <a:srgbClr val="FF6600"/>
              </a:solidFill>
            </a:endParaRPr>
          </a:p>
        </p:txBody>
      </p:sp>
    </p:spTree>
    <p:extLst>
      <p:ext uri="{BB962C8B-B14F-4D97-AF65-F5344CB8AC3E}">
        <p14:creationId xmlns:p14="http://schemas.microsoft.com/office/powerpoint/2010/main" val="377779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ATTIE_PowerPassionTED.png"/>
          <p:cNvPicPr>
            <a:picLocks noGrp="1" noChangeAspect="1"/>
          </p:cNvPicPr>
          <p:nvPr>
            <p:ph idx="1"/>
          </p:nvPr>
        </p:nvPicPr>
        <p:blipFill>
          <a:blip r:embed="rId3">
            <a:extLst>
              <a:ext uri="{28A0092B-C50C-407E-A947-70E740481C1C}">
                <a14:useLocalDpi xmlns:a14="http://schemas.microsoft.com/office/drawing/2010/main" val="0"/>
              </a:ext>
            </a:extLst>
          </a:blip>
          <a:srcRect l="6678" r="6678"/>
          <a:stretch>
            <a:fillRect/>
          </a:stretch>
        </p:blipFill>
        <p:spPr/>
      </p:pic>
      <p:sp>
        <p:nvSpPr>
          <p:cNvPr id="3" name="Title 2"/>
          <p:cNvSpPr>
            <a:spLocks noGrp="1"/>
          </p:cNvSpPr>
          <p:nvPr>
            <p:ph type="title"/>
          </p:nvPr>
        </p:nvSpPr>
        <p:spPr/>
        <p:txBody>
          <a:bodyPr/>
          <a:lstStyle/>
          <a:p>
            <a:r>
              <a:rPr lang="en-US" dirty="0" smtClean="0">
                <a:solidFill>
                  <a:srgbClr val="FF6600"/>
                </a:solidFill>
              </a:rPr>
              <a:t>Together We Are Better.</a:t>
            </a:r>
            <a:endParaRPr lang="en-US" dirty="0">
              <a:solidFill>
                <a:srgbClr val="FF6600"/>
              </a:solidFill>
            </a:endParaRPr>
          </a:p>
        </p:txBody>
      </p:sp>
      <p:sp>
        <p:nvSpPr>
          <p:cNvPr id="6" name="Rectangle 5"/>
          <p:cNvSpPr/>
          <p:nvPr/>
        </p:nvSpPr>
        <p:spPr>
          <a:xfrm>
            <a:off x="701591" y="4551873"/>
            <a:ext cx="7661224" cy="369332"/>
          </a:xfrm>
          <a:prstGeom prst="rect">
            <a:avLst/>
          </a:prstGeom>
        </p:spPr>
        <p:txBody>
          <a:bodyPr wrap="square">
            <a:spAutoFit/>
          </a:bodyPr>
          <a:lstStyle/>
          <a:p>
            <a:pPr algn="r"/>
            <a:r>
              <a:rPr lang="en-US" dirty="0">
                <a:solidFill>
                  <a:srgbClr val="FFFFFF"/>
                </a:solidFill>
              </a:rPr>
              <a:t>“Learning intentions without success criterion are hopeless” </a:t>
            </a:r>
            <a:r>
              <a:rPr lang="en-US" sz="1200" dirty="0">
                <a:solidFill>
                  <a:schemeClr val="tx1">
                    <a:lumMod val="50000"/>
                  </a:schemeClr>
                </a:solidFill>
              </a:rPr>
              <a:t>(Hattie, </a:t>
            </a:r>
            <a:r>
              <a:rPr lang="en-US" sz="1200" dirty="0" smtClean="0">
                <a:solidFill>
                  <a:schemeClr val="tx1">
                    <a:lumMod val="50000"/>
                  </a:schemeClr>
                </a:solidFill>
              </a:rPr>
              <a:t>2015) </a:t>
            </a:r>
            <a:endParaRPr lang="en-US" sz="1200" dirty="0">
              <a:solidFill>
                <a:schemeClr val="tx1">
                  <a:lumMod val="50000"/>
                </a:schemeClr>
              </a:solidFill>
            </a:endParaRPr>
          </a:p>
        </p:txBody>
      </p:sp>
    </p:spTree>
    <p:extLst>
      <p:ext uri="{BB962C8B-B14F-4D97-AF65-F5344CB8AC3E}">
        <p14:creationId xmlns:p14="http://schemas.microsoft.com/office/powerpoint/2010/main" val="3256959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16324" y="625636"/>
            <a:ext cx="6704715" cy="4429392"/>
          </a:xfrm>
        </p:spPr>
        <p:txBody>
          <a:bodyPr>
            <a:normAutofit fontScale="40000" lnSpcReduction="20000"/>
          </a:bodyPr>
          <a:lstStyle/>
          <a:p>
            <a:pPr marL="18288" lvl="0" indent="0">
              <a:lnSpc>
                <a:spcPct val="170000"/>
              </a:lnSpc>
              <a:buNone/>
            </a:pPr>
            <a:r>
              <a:rPr lang="en-US" sz="4200" b="1" dirty="0">
                <a:solidFill>
                  <a:srgbClr val="3366FF"/>
                </a:solidFill>
                <a:effectLst/>
              </a:rPr>
              <a:t>PART I: Making Thinking Visible</a:t>
            </a:r>
            <a:endParaRPr lang="en-US" sz="4200" dirty="0">
              <a:solidFill>
                <a:srgbClr val="3366FF"/>
              </a:solidFill>
              <a:effectLst/>
            </a:endParaRPr>
          </a:p>
          <a:p>
            <a:pPr marL="18288" indent="0">
              <a:lnSpc>
                <a:spcPct val="170000"/>
              </a:lnSpc>
              <a:buNone/>
            </a:pPr>
            <a:r>
              <a:rPr lang="en-US" sz="2400" dirty="0">
                <a:effectLst/>
              </a:rPr>
              <a:t>Develop routines and skills </a:t>
            </a:r>
            <a:r>
              <a:rPr lang="en-US" sz="2400" dirty="0" smtClean="0">
                <a:effectLst/>
              </a:rPr>
              <a:t>in</a:t>
            </a:r>
            <a:r>
              <a:rPr lang="en-US" sz="2400" u="sng" dirty="0" smtClean="0">
                <a:effectLst/>
                <a:hlinkClick r:id="rId3"/>
              </a:rPr>
              <a:t> isible </a:t>
            </a:r>
            <a:r>
              <a:rPr lang="en-US" sz="2400" u="sng" dirty="0">
                <a:effectLst/>
                <a:hlinkClick r:id="rId3"/>
              </a:rPr>
              <a:t>Learning</a:t>
            </a:r>
            <a:r>
              <a:rPr lang="en-US" sz="2400" dirty="0">
                <a:effectLst/>
              </a:rPr>
              <a:t> </a:t>
            </a:r>
            <a:r>
              <a:rPr lang="en-US" sz="2400" dirty="0" smtClean="0">
                <a:effectLst/>
              </a:rPr>
              <a:t>and </a:t>
            </a:r>
            <a:r>
              <a:rPr lang="en-US" sz="2400" u="sng" dirty="0">
                <a:effectLst/>
                <a:hlinkClick r:id="rId4"/>
              </a:rPr>
              <a:t>Artful </a:t>
            </a:r>
            <a:r>
              <a:rPr lang="en-US" sz="2400" u="sng" dirty="0" smtClean="0">
                <a:effectLst/>
                <a:hlinkClick r:id="rId4"/>
              </a:rPr>
              <a:t>Thinking</a:t>
            </a:r>
            <a:r>
              <a:rPr lang="en-US" sz="2400" dirty="0" smtClean="0">
                <a:effectLst/>
              </a:rPr>
              <a:t> </a:t>
            </a:r>
            <a:r>
              <a:rPr lang="en-US" sz="2400" dirty="0" smtClean="0">
                <a:effectLst/>
              </a:rPr>
              <a:t>(</a:t>
            </a:r>
            <a:r>
              <a:rPr lang="en-US" sz="2400" dirty="0">
                <a:effectLst/>
              </a:rPr>
              <a:t>Harvard’s Project Zero, 2017) </a:t>
            </a:r>
            <a:r>
              <a:rPr lang="en-US" sz="2400" i="1" dirty="0">
                <a:effectLst/>
              </a:rPr>
              <a:t>*Two separate sessions. Please see Appendix A &amp; B after references. </a:t>
            </a:r>
            <a:r>
              <a:rPr lang="en-US" sz="2400" dirty="0">
                <a:effectLst/>
              </a:rPr>
              <a:t/>
            </a:r>
            <a:br>
              <a:rPr lang="en-US" sz="2400" dirty="0">
                <a:effectLst/>
              </a:rPr>
            </a:br>
            <a:endParaRPr lang="en-US" sz="2400" dirty="0">
              <a:effectLst/>
            </a:endParaRPr>
          </a:p>
          <a:p>
            <a:pPr marL="18288" lvl="0" indent="0">
              <a:lnSpc>
                <a:spcPct val="170000"/>
              </a:lnSpc>
              <a:buNone/>
            </a:pPr>
            <a:r>
              <a:rPr lang="en-US" sz="4200" b="1" dirty="0">
                <a:solidFill>
                  <a:srgbClr val="3366FF"/>
                </a:solidFill>
                <a:effectLst/>
              </a:rPr>
              <a:t>PART II: Layered Learning Comes Alive</a:t>
            </a:r>
            <a:endParaRPr lang="en-US" sz="4200" dirty="0">
              <a:solidFill>
                <a:srgbClr val="3366FF"/>
              </a:solidFill>
              <a:effectLst/>
            </a:endParaRPr>
          </a:p>
          <a:p>
            <a:pPr marL="18288" indent="0">
              <a:lnSpc>
                <a:spcPct val="170000"/>
              </a:lnSpc>
              <a:buNone/>
            </a:pPr>
            <a:r>
              <a:rPr lang="en-US" sz="2400" dirty="0">
                <a:effectLst/>
              </a:rPr>
              <a:t>Analyze Integrated Lessons to understand </a:t>
            </a:r>
            <a:r>
              <a:rPr lang="en-US" sz="2400" u="sng" dirty="0">
                <a:effectLst/>
                <a:hlinkClick r:id="rId5"/>
              </a:rPr>
              <a:t>layered curriculum</a:t>
            </a:r>
            <a:r>
              <a:rPr lang="en-US" sz="2400" dirty="0">
                <a:effectLst/>
              </a:rPr>
              <a:t> to meet the needs of all students by including multiple modalities and Intelligences as aligned across subject matter, California State Standards, and </a:t>
            </a:r>
            <a:r>
              <a:rPr lang="en-US" sz="2400" dirty="0" smtClean="0">
                <a:effectLst/>
              </a:rPr>
              <a:t>Common </a:t>
            </a:r>
            <a:r>
              <a:rPr lang="en-US" sz="2400" dirty="0">
                <a:effectLst/>
              </a:rPr>
              <a:t>Core State Standards. </a:t>
            </a:r>
            <a:r>
              <a:rPr lang="en-US" sz="2400" i="1" dirty="0">
                <a:effectLst/>
              </a:rPr>
              <a:t>*Please note</a:t>
            </a:r>
            <a:r>
              <a:rPr lang="en-US" sz="2400" i="1" dirty="0" smtClean="0">
                <a:effectLst/>
              </a:rPr>
              <a:t>: Links to </a:t>
            </a:r>
            <a:r>
              <a:rPr lang="en-US" sz="2400" i="1" dirty="0">
                <a:effectLst/>
              </a:rPr>
              <a:t>Standards </a:t>
            </a:r>
            <a:r>
              <a:rPr lang="en-US" sz="2400" i="1" dirty="0" smtClean="0">
                <a:effectLst/>
              </a:rPr>
              <a:t>are listed within the Speaker’s Notes on slide number </a:t>
            </a:r>
            <a:r>
              <a:rPr lang="en-US" sz="2400" i="1" dirty="0" smtClean="0">
                <a:effectLst/>
              </a:rPr>
              <a:t>27.</a:t>
            </a:r>
            <a:endParaRPr lang="en-US" sz="4200" dirty="0">
              <a:effectLst/>
            </a:endParaRPr>
          </a:p>
          <a:p>
            <a:pPr marL="18288" indent="0">
              <a:lnSpc>
                <a:spcPct val="170000"/>
              </a:lnSpc>
              <a:buNone/>
            </a:pPr>
            <a:r>
              <a:rPr lang="en-US" sz="4200" b="1" dirty="0">
                <a:solidFill>
                  <a:srgbClr val="3366FF"/>
                </a:solidFill>
                <a:effectLst/>
              </a:rPr>
              <a:t>PART III: Four Keys to Coaching Conversations with Confidence</a:t>
            </a:r>
            <a:r>
              <a:rPr lang="en-US" sz="4200" dirty="0">
                <a:solidFill>
                  <a:srgbClr val="3366FF"/>
                </a:solidFill>
                <a:effectLst/>
              </a:rPr>
              <a:t/>
            </a:r>
            <a:br>
              <a:rPr lang="en-US" sz="4200" dirty="0">
                <a:solidFill>
                  <a:srgbClr val="3366FF"/>
                </a:solidFill>
                <a:effectLst/>
              </a:rPr>
            </a:br>
            <a:r>
              <a:rPr lang="en-US" sz="2400" dirty="0">
                <a:effectLst/>
              </a:rPr>
              <a:t>Improve observational feedback and communication to improve school performance during coach-teacher conversations by using four types of conversations: Reflective, Facilitating, Coaching, and Directing</a:t>
            </a:r>
            <a:r>
              <a:rPr lang="en-US" sz="2400" dirty="0" smtClean="0">
                <a:effectLst/>
              </a:rPr>
              <a:t>.</a:t>
            </a:r>
            <a:br>
              <a:rPr lang="en-US" sz="2400" dirty="0" smtClean="0">
                <a:effectLst/>
              </a:rPr>
            </a:br>
            <a:r>
              <a:rPr lang="en-US" sz="2400" dirty="0" smtClean="0">
                <a:solidFill>
                  <a:schemeClr val="tx1">
                    <a:lumMod val="50000"/>
                  </a:schemeClr>
                </a:solidFill>
                <a:effectLst/>
              </a:rPr>
              <a:t> (</a:t>
            </a:r>
            <a:r>
              <a:rPr lang="en-US" sz="2400" dirty="0">
                <a:solidFill>
                  <a:schemeClr val="tx1">
                    <a:lumMod val="50000"/>
                  </a:schemeClr>
                </a:solidFill>
                <a:effectLst/>
              </a:rPr>
              <a:t>Marzano, 2017)</a:t>
            </a:r>
          </a:p>
          <a:p>
            <a:pPr>
              <a:lnSpc>
                <a:spcPct val="170000"/>
              </a:lnSpc>
            </a:pPr>
            <a:endParaRPr lang="en-US" dirty="0"/>
          </a:p>
        </p:txBody>
      </p:sp>
      <p:sp>
        <p:nvSpPr>
          <p:cNvPr id="3" name="Title 2"/>
          <p:cNvSpPr>
            <a:spLocks noGrp="1"/>
          </p:cNvSpPr>
          <p:nvPr>
            <p:ph type="title"/>
          </p:nvPr>
        </p:nvSpPr>
        <p:spPr/>
        <p:txBody>
          <a:bodyPr/>
          <a:lstStyle/>
          <a:p>
            <a:r>
              <a:rPr lang="en-US" sz="4000" dirty="0" smtClean="0">
                <a:solidFill>
                  <a:srgbClr val="FF6600"/>
                </a:solidFill>
                <a:effectLst/>
              </a:rPr>
              <a:t>3 PARTS : 1 </a:t>
            </a:r>
            <a:r>
              <a:rPr lang="en-US" sz="4000" i="1" dirty="0" smtClean="0">
                <a:solidFill>
                  <a:srgbClr val="FF6600"/>
                </a:solidFill>
                <a:effectLst/>
              </a:rPr>
              <a:t>extraordinary day!</a:t>
            </a:r>
            <a:endParaRPr lang="en-US" sz="4000" i="1" dirty="0"/>
          </a:p>
        </p:txBody>
      </p:sp>
    </p:spTree>
    <p:extLst>
      <p:ext uri="{BB962C8B-B14F-4D97-AF65-F5344CB8AC3E}">
        <p14:creationId xmlns:p14="http://schemas.microsoft.com/office/powerpoint/2010/main" val="3669522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r>
              <a:rPr lang="en-US" dirty="0">
                <a:solidFill>
                  <a:srgbClr val="3366FF"/>
                </a:solidFill>
                <a:effectLst/>
              </a:rPr>
              <a:t>Laptops with Internet connection (wi-fi</a:t>
            </a:r>
            <a:r>
              <a:rPr lang="en-US" dirty="0" smtClean="0">
                <a:solidFill>
                  <a:srgbClr val="3366FF"/>
                </a:solidFill>
                <a:effectLst/>
              </a:rPr>
              <a:t>)</a:t>
            </a:r>
            <a:br>
              <a:rPr lang="en-US" dirty="0" smtClean="0">
                <a:solidFill>
                  <a:srgbClr val="3366FF"/>
                </a:solidFill>
                <a:effectLst/>
              </a:rPr>
            </a:br>
            <a:endParaRPr lang="en-US" dirty="0">
              <a:solidFill>
                <a:srgbClr val="3366FF"/>
              </a:solidFill>
              <a:effectLst/>
            </a:endParaRPr>
          </a:p>
          <a:p>
            <a:pPr lvl="0"/>
            <a:r>
              <a:rPr lang="en-US" dirty="0">
                <a:solidFill>
                  <a:srgbClr val="3366FF"/>
                </a:solidFill>
                <a:effectLst/>
              </a:rPr>
              <a:t>Digital </a:t>
            </a:r>
            <a:r>
              <a:rPr lang="en-US" dirty="0" smtClean="0">
                <a:solidFill>
                  <a:srgbClr val="3366FF"/>
                </a:solidFill>
                <a:effectLst/>
              </a:rPr>
              <a:t>projector</a:t>
            </a:r>
            <a:br>
              <a:rPr lang="en-US" dirty="0" smtClean="0">
                <a:solidFill>
                  <a:srgbClr val="3366FF"/>
                </a:solidFill>
                <a:effectLst/>
              </a:rPr>
            </a:br>
            <a:endParaRPr lang="en-US" dirty="0">
              <a:solidFill>
                <a:srgbClr val="3366FF"/>
              </a:solidFill>
              <a:effectLst/>
            </a:endParaRPr>
          </a:p>
          <a:p>
            <a:pPr lvl="0"/>
            <a:r>
              <a:rPr lang="en-US" dirty="0">
                <a:solidFill>
                  <a:srgbClr val="3366FF"/>
                </a:solidFill>
                <a:effectLst/>
              </a:rPr>
              <a:t>Amplifiers (one per each room used for presenting</a:t>
            </a:r>
            <a:r>
              <a:rPr lang="en-US" dirty="0" smtClean="0">
                <a:solidFill>
                  <a:srgbClr val="3366FF"/>
                </a:solidFill>
                <a:effectLst/>
              </a:rPr>
              <a:t>)</a:t>
            </a:r>
            <a:br>
              <a:rPr lang="en-US" dirty="0" smtClean="0">
                <a:solidFill>
                  <a:srgbClr val="3366FF"/>
                </a:solidFill>
                <a:effectLst/>
              </a:rPr>
            </a:br>
            <a:endParaRPr lang="en-US" dirty="0">
              <a:solidFill>
                <a:srgbClr val="3366FF"/>
              </a:solidFill>
              <a:effectLst/>
            </a:endParaRPr>
          </a:p>
          <a:p>
            <a:pPr lvl="0"/>
            <a:r>
              <a:rPr lang="en-US" dirty="0">
                <a:solidFill>
                  <a:srgbClr val="3366FF"/>
                </a:solidFill>
                <a:effectLst/>
              </a:rPr>
              <a:t>Online Learning Systems/Tools/Applications include: </a:t>
            </a:r>
            <a:br>
              <a:rPr lang="en-US" dirty="0">
                <a:solidFill>
                  <a:srgbClr val="3366FF"/>
                </a:solidFill>
                <a:effectLst/>
              </a:rPr>
            </a:br>
            <a:r>
              <a:rPr lang="en-US" dirty="0">
                <a:solidFill>
                  <a:srgbClr val="3366FF"/>
                </a:solidFill>
                <a:effectLst/>
              </a:rPr>
              <a:t>Schoology, Project Zero Thinking Routines, </a:t>
            </a:r>
            <a:r>
              <a:rPr lang="en-US" dirty="0" smtClean="0">
                <a:solidFill>
                  <a:srgbClr val="3366FF"/>
                </a:solidFill>
                <a:effectLst/>
              </a:rPr>
              <a:t>Khan Academy, </a:t>
            </a:r>
            <a:r>
              <a:rPr lang="en-US" dirty="0">
                <a:solidFill>
                  <a:srgbClr val="3366FF"/>
                </a:solidFill>
                <a:effectLst/>
              </a:rPr>
              <a:t>and </a:t>
            </a:r>
            <a:r>
              <a:rPr lang="en-US" dirty="0" smtClean="0">
                <a:solidFill>
                  <a:srgbClr val="3366FF"/>
                </a:solidFill>
                <a:effectLst/>
              </a:rPr>
              <a:t>more will follow per group suggestions.</a:t>
            </a:r>
            <a:br>
              <a:rPr lang="en-US" dirty="0" smtClean="0">
                <a:solidFill>
                  <a:srgbClr val="3366FF"/>
                </a:solidFill>
                <a:effectLst/>
              </a:rPr>
            </a:br>
            <a:endParaRPr lang="en-US" dirty="0">
              <a:solidFill>
                <a:srgbClr val="3366FF"/>
              </a:solidFill>
              <a:effectLst/>
            </a:endParaRPr>
          </a:p>
          <a:p>
            <a:r>
              <a:rPr lang="en-US" dirty="0">
                <a:solidFill>
                  <a:srgbClr val="3366FF"/>
                </a:solidFill>
                <a:effectLst/>
              </a:rPr>
              <a:t>Smart Phones or </a:t>
            </a:r>
            <a:r>
              <a:rPr lang="en-US" dirty="0">
                <a:solidFill>
                  <a:srgbClr val="3366FF"/>
                </a:solidFill>
                <a:effectLst/>
              </a:rPr>
              <a:t>iPad</a:t>
            </a:r>
            <a:r>
              <a:rPr lang="en-US" dirty="0">
                <a:solidFill>
                  <a:srgbClr val="3366FF"/>
                </a:solidFill>
                <a:effectLst/>
              </a:rPr>
              <a:t>/tablet </a:t>
            </a:r>
            <a:r>
              <a:rPr lang="en-US" dirty="0" smtClean="0">
                <a:solidFill>
                  <a:srgbClr val="3366FF"/>
                </a:solidFill>
                <a:effectLst/>
              </a:rPr>
              <a:t/>
            </a:r>
            <a:br>
              <a:rPr lang="en-US" dirty="0" smtClean="0">
                <a:solidFill>
                  <a:srgbClr val="3366FF"/>
                </a:solidFill>
                <a:effectLst/>
              </a:rPr>
            </a:br>
            <a:r>
              <a:rPr lang="en-US" dirty="0" smtClean="0">
                <a:solidFill>
                  <a:srgbClr val="3366FF"/>
                </a:solidFill>
                <a:effectLst/>
              </a:rPr>
              <a:t>(</a:t>
            </a:r>
            <a:r>
              <a:rPr lang="en-US" dirty="0">
                <a:solidFill>
                  <a:srgbClr val="3366FF"/>
                </a:solidFill>
                <a:effectLst/>
              </a:rPr>
              <a:t>optional for activities and exit survey)</a:t>
            </a:r>
            <a:r>
              <a:rPr lang="en-US" dirty="0">
                <a:solidFill>
                  <a:srgbClr val="3366FF"/>
                </a:solidFill>
                <a:effectLst/>
              </a:rPr>
              <a:t> </a:t>
            </a:r>
            <a:endParaRPr lang="en-US" dirty="0">
              <a:solidFill>
                <a:srgbClr val="3366FF"/>
              </a:solidFill>
            </a:endParaRPr>
          </a:p>
        </p:txBody>
      </p:sp>
      <p:sp>
        <p:nvSpPr>
          <p:cNvPr id="3" name="Title 2"/>
          <p:cNvSpPr>
            <a:spLocks noGrp="1"/>
          </p:cNvSpPr>
          <p:nvPr>
            <p:ph type="title"/>
          </p:nvPr>
        </p:nvSpPr>
        <p:spPr>
          <a:xfrm>
            <a:off x="777240" y="5205397"/>
            <a:ext cx="7543800" cy="914400"/>
          </a:xfrm>
        </p:spPr>
        <p:txBody>
          <a:bodyPr/>
          <a:lstStyle/>
          <a:p>
            <a:pPr>
              <a:lnSpc>
                <a:spcPct val="70000"/>
              </a:lnSpc>
            </a:pPr>
            <a:r>
              <a:rPr lang="en-US" dirty="0" smtClean="0">
                <a:solidFill>
                  <a:srgbClr val="CC5F18"/>
                </a:solidFill>
              </a:rPr>
              <a:t>Technology</a:t>
            </a:r>
            <a:br>
              <a:rPr lang="en-US" dirty="0" smtClean="0">
                <a:solidFill>
                  <a:srgbClr val="CC5F18"/>
                </a:solidFill>
              </a:rPr>
            </a:br>
            <a:r>
              <a:rPr lang="en-US" dirty="0" smtClean="0">
                <a:solidFill>
                  <a:srgbClr val="CC5F18"/>
                </a:solidFill>
              </a:rPr>
              <a:t>               </a:t>
            </a:r>
            <a:r>
              <a:rPr lang="en-US" sz="2100" dirty="0" smtClean="0"/>
              <a:t>Tools of the Trade</a:t>
            </a:r>
            <a:endParaRPr lang="en-US" sz="2100" dirty="0"/>
          </a:p>
        </p:txBody>
      </p:sp>
      <p:sp>
        <p:nvSpPr>
          <p:cNvPr id="4" name="TextBox 3"/>
          <p:cNvSpPr txBox="1"/>
          <p:nvPr/>
        </p:nvSpPr>
        <p:spPr>
          <a:xfrm>
            <a:off x="1576359" y="364234"/>
            <a:ext cx="538738" cy="923330"/>
          </a:xfrm>
          <a:prstGeom prst="rect">
            <a:avLst/>
          </a:prstGeom>
          <a:noFill/>
        </p:spPr>
        <p:txBody>
          <a:bodyPr wrap="square" rtlCol="0">
            <a:spAutoFit/>
          </a:bodyPr>
          <a:lstStyle/>
          <a:p>
            <a:r>
              <a:rPr lang="en-US" sz="5400" dirty="0" smtClean="0"/>
              <a:t>{</a:t>
            </a:r>
            <a:endParaRPr lang="en-US" sz="5400" dirty="0"/>
          </a:p>
        </p:txBody>
      </p:sp>
    </p:spTree>
    <p:extLst>
      <p:ext uri="{BB962C8B-B14F-4D97-AF65-F5344CB8AC3E}">
        <p14:creationId xmlns:p14="http://schemas.microsoft.com/office/powerpoint/2010/main" val="4104039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1616325" y="625636"/>
            <a:ext cx="6613276" cy="4429392"/>
          </a:xfrm>
        </p:spPr>
        <p:txBody>
          <a:bodyPr>
            <a:normAutofit/>
          </a:bodyPr>
          <a:lstStyle/>
          <a:p>
            <a:pPr marL="18288" lvl="0" indent="0">
              <a:lnSpc>
                <a:spcPct val="170000"/>
              </a:lnSpc>
              <a:buNone/>
            </a:pPr>
            <a:r>
              <a:rPr lang="en-US" sz="4200" b="1" dirty="0">
                <a:solidFill>
                  <a:srgbClr val="3366FF"/>
                </a:solidFill>
                <a:effectLst/>
              </a:rPr>
              <a:t>PART I: </a:t>
            </a:r>
            <a:r>
              <a:rPr lang="en-US" sz="4200" b="1" dirty="0" smtClean="0">
                <a:solidFill>
                  <a:srgbClr val="3366FF"/>
                </a:solidFill>
                <a:effectLst/>
              </a:rPr>
              <a:t/>
            </a:r>
            <a:br>
              <a:rPr lang="en-US" sz="4200" b="1" dirty="0" smtClean="0">
                <a:solidFill>
                  <a:srgbClr val="3366FF"/>
                </a:solidFill>
                <a:effectLst/>
              </a:rPr>
            </a:br>
            <a:r>
              <a:rPr lang="en-US" sz="4200" b="1" dirty="0" smtClean="0">
                <a:solidFill>
                  <a:srgbClr val="3366FF"/>
                </a:solidFill>
                <a:effectLst/>
              </a:rPr>
              <a:t>Making </a:t>
            </a:r>
            <a:r>
              <a:rPr lang="en-US" sz="4200" b="1" dirty="0">
                <a:solidFill>
                  <a:srgbClr val="3366FF"/>
                </a:solidFill>
                <a:effectLst/>
              </a:rPr>
              <a:t>Thinking Visible</a:t>
            </a:r>
            <a:endParaRPr lang="en-US" sz="4200" dirty="0">
              <a:solidFill>
                <a:srgbClr val="3366FF"/>
              </a:solidFill>
              <a:effectLst/>
            </a:endParaRPr>
          </a:p>
          <a:p>
            <a:pPr marL="18288" indent="0">
              <a:lnSpc>
                <a:spcPct val="170000"/>
              </a:lnSpc>
              <a:buNone/>
            </a:pPr>
            <a:r>
              <a:rPr lang="en-US" sz="2200" dirty="0">
                <a:effectLst/>
              </a:rPr>
              <a:t>Develop routines and skills in </a:t>
            </a:r>
            <a:r>
              <a:rPr lang="en-US" sz="2200" u="sng" dirty="0" smtClean="0">
                <a:effectLst/>
                <a:hlinkClick r:id="rId3"/>
              </a:rPr>
              <a:t>Visible </a:t>
            </a:r>
            <a:r>
              <a:rPr lang="en-US" sz="2200" u="sng" dirty="0">
                <a:effectLst/>
                <a:hlinkClick r:id="rId3"/>
              </a:rPr>
              <a:t>Learning</a:t>
            </a:r>
            <a:r>
              <a:rPr lang="en-US" sz="2200" dirty="0">
                <a:effectLst/>
              </a:rPr>
              <a:t> </a:t>
            </a:r>
            <a:r>
              <a:rPr lang="en-US" sz="2200" dirty="0" smtClean="0">
                <a:effectLst/>
              </a:rPr>
              <a:t>and </a:t>
            </a:r>
            <a:r>
              <a:rPr lang="en-US" sz="2200" u="sng" dirty="0" smtClean="0">
                <a:effectLst/>
                <a:hlinkClick r:id="rId4"/>
              </a:rPr>
              <a:t>Artful </a:t>
            </a:r>
            <a:r>
              <a:rPr lang="en-US" sz="2200" u="sng" dirty="0">
                <a:effectLst/>
                <a:hlinkClick r:id="rId4"/>
              </a:rPr>
              <a:t>Thinking</a:t>
            </a:r>
            <a:r>
              <a:rPr lang="en-US" sz="2200" dirty="0">
                <a:effectLst/>
              </a:rPr>
              <a:t> (</a:t>
            </a:r>
            <a:r>
              <a:rPr lang="en-US" sz="2200" dirty="0">
                <a:effectLst/>
              </a:rPr>
              <a:t>Harvard’s Project Zero, 2017) </a:t>
            </a:r>
            <a:r>
              <a:rPr lang="en-US" sz="2200" dirty="0" smtClean="0">
                <a:effectLst/>
              </a:rPr>
              <a:t/>
            </a:r>
            <a:br>
              <a:rPr lang="en-US" sz="2200" dirty="0" smtClean="0">
                <a:effectLst/>
              </a:rPr>
            </a:br>
            <a:r>
              <a:rPr lang="en-US" sz="2200" i="1" dirty="0" smtClean="0">
                <a:effectLst/>
              </a:rPr>
              <a:t>*</a:t>
            </a:r>
            <a:r>
              <a:rPr lang="en-US" sz="2200" i="1" dirty="0">
                <a:effectLst/>
              </a:rPr>
              <a:t>Two separate </a:t>
            </a:r>
            <a:r>
              <a:rPr lang="en-US" sz="2200" i="1" dirty="0" smtClean="0">
                <a:effectLst/>
              </a:rPr>
              <a:t>Breakout Sessions, “1A” &amp; “1B”</a:t>
            </a:r>
            <a:endParaRPr lang="en-US" sz="2200" dirty="0">
              <a:effectLst/>
            </a:endParaRPr>
          </a:p>
          <a:p>
            <a:pPr>
              <a:lnSpc>
                <a:spcPct val="170000"/>
              </a:lnSpc>
            </a:pPr>
            <a:endParaRPr lang="en-US" dirty="0"/>
          </a:p>
        </p:txBody>
      </p:sp>
      <p:sp>
        <p:nvSpPr>
          <p:cNvPr id="7" name="Title 2"/>
          <p:cNvSpPr>
            <a:spLocks noGrp="1"/>
          </p:cNvSpPr>
          <p:nvPr>
            <p:ph type="title"/>
          </p:nvPr>
        </p:nvSpPr>
        <p:spPr>
          <a:xfrm>
            <a:off x="777240" y="4876800"/>
            <a:ext cx="7543800" cy="914400"/>
          </a:xfrm>
        </p:spPr>
        <p:txBody>
          <a:bodyPr/>
          <a:lstStyle/>
          <a:p>
            <a:r>
              <a:rPr lang="en-US" sz="4000" dirty="0" smtClean="0">
                <a:solidFill>
                  <a:srgbClr val="FF6600"/>
                </a:solidFill>
                <a:effectLst/>
              </a:rPr>
              <a:t>3 PARTS : 1 </a:t>
            </a:r>
            <a:r>
              <a:rPr lang="en-US" sz="4000" i="1" dirty="0" smtClean="0">
                <a:solidFill>
                  <a:srgbClr val="FF6600"/>
                </a:solidFill>
                <a:effectLst/>
              </a:rPr>
              <a:t>extraordinary day!</a:t>
            </a:r>
            <a:endParaRPr lang="en-US" sz="4000" i="1" dirty="0"/>
          </a:p>
        </p:txBody>
      </p:sp>
    </p:spTree>
    <p:extLst>
      <p:ext uri="{BB962C8B-B14F-4D97-AF65-F5344CB8AC3E}">
        <p14:creationId xmlns:p14="http://schemas.microsoft.com/office/powerpoint/2010/main" val="958892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3924</TotalTime>
  <Words>4533</Words>
  <Application>Microsoft Macintosh PowerPoint</Application>
  <PresentationFormat>On-screen Show (4:3)</PresentationFormat>
  <Paragraphs>843</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Elemental</vt:lpstr>
      <vt:lpstr>Interdisciplinary Magic</vt:lpstr>
      <vt:lpstr>A G E N D A</vt:lpstr>
      <vt:lpstr>Interdisciplinary Magic</vt:lpstr>
      <vt:lpstr>A C T I V I T I E S</vt:lpstr>
      <vt:lpstr>The Balance Between Dependence &amp;  Interdependence Across the Subjects </vt:lpstr>
      <vt:lpstr>Together We Are Better.</vt:lpstr>
      <vt:lpstr>3 PARTS : 1 extraordinary day!</vt:lpstr>
      <vt:lpstr>Technology                Tools of the Trade</vt:lpstr>
      <vt:lpstr>3 PARTS : 1 extraordinary day!</vt:lpstr>
      <vt:lpstr>Making Thinking Visible</vt:lpstr>
      <vt:lpstr>PowerPoint Presentation</vt:lpstr>
      <vt:lpstr>Making Thinking Visible continued</vt:lpstr>
      <vt:lpstr>Making Thinking Visible</vt:lpstr>
      <vt:lpstr>Artful Thinking</vt:lpstr>
      <vt:lpstr>Artful Thinking</vt:lpstr>
      <vt:lpstr>Making Thinking Visible</vt:lpstr>
      <vt:lpstr>Visible Thinking Routine</vt:lpstr>
      <vt:lpstr>PowerPoint Presentation</vt:lpstr>
      <vt:lpstr>See, Wonder, Think</vt:lpstr>
      <vt:lpstr>Explore Our Story</vt:lpstr>
      <vt:lpstr>Explore Our Story</vt:lpstr>
      <vt:lpstr>3 PARTS : 1 extraordinary day!</vt:lpstr>
      <vt:lpstr>Interdisciplinary Magic</vt:lpstr>
      <vt:lpstr>Choices.</vt:lpstr>
      <vt:lpstr>Interdisciplinary Magic</vt:lpstr>
      <vt:lpstr>Project-Based Learning</vt:lpstr>
      <vt:lpstr>Layered Learning Comes Alive!</vt:lpstr>
      <vt:lpstr>3 Ways : 1 Concept</vt:lpstr>
      <vt:lpstr>The ADDIE Model</vt:lpstr>
      <vt:lpstr>PowerPoint Presentation</vt:lpstr>
      <vt:lpstr>Enjoy your lunch.</vt:lpstr>
      <vt:lpstr>3 PARTS : 1 extraordinary day!</vt:lpstr>
      <vt:lpstr>         Four Keys to Coaching  Conversations with Confidence </vt:lpstr>
      <vt:lpstr>PowerPoint Presentation</vt:lpstr>
      <vt:lpstr>PowerPoint Presentation</vt:lpstr>
      <vt:lpstr>PowerPoint Presentation</vt:lpstr>
      <vt:lpstr>Interdisciplinary Magic</vt:lpstr>
      <vt:lpstr>Go make some </vt:lpstr>
      <vt:lpstr>References</vt:lpstr>
      <vt:lpstr>Exit Survey</vt:lpstr>
      <vt:lpstr>A C T I V I T I E S</vt:lpstr>
      <vt:lpstr>A C T I V I T I E S</vt:lpstr>
      <vt:lpstr>PowerPoint Presentation</vt:lpstr>
      <vt:lpstr>PowerPoint Presentation</vt:lpstr>
      <vt:lpstr>A C T I V I T I E S</vt:lpstr>
      <vt:lpstr>PowerPoint Presentation</vt:lpstr>
      <vt:lpstr>A C T I V I T I E S</vt:lpstr>
      <vt:lpstr>See , Think, Wonder: KNOW</vt:lpstr>
      <vt:lpstr>A C T I V I T I E S</vt:lpstr>
      <vt:lpstr>Coaching Conversations with Confidence</vt:lpstr>
      <vt:lpstr>A C T I V I T I E S</vt:lpstr>
      <vt:lpstr>Coaching 1-2-3</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Interdisciplinary Magic</dc:title>
  <dc:creator>Diana</dc:creator>
  <cp:lastModifiedBy>Diana</cp:lastModifiedBy>
  <cp:revision>209</cp:revision>
  <dcterms:created xsi:type="dcterms:W3CDTF">2017-02-12T23:50:58Z</dcterms:created>
  <dcterms:modified xsi:type="dcterms:W3CDTF">2017-02-20T06:16:26Z</dcterms:modified>
</cp:coreProperties>
</file>