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6" r:id="rId9"/>
    <p:sldId id="267" r:id="rId10"/>
    <p:sldId id="268" r:id="rId11"/>
    <p:sldId id="269" r:id="rId12"/>
    <p:sldId id="263" r:id="rId13"/>
    <p:sldId id="270" r:id="rId14"/>
    <p:sldId id="271"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88" autoAdjust="0"/>
  </p:normalViewPr>
  <p:slideViewPr>
    <p:cSldViewPr snapToGrid="0" snapToObjects="1">
      <p:cViewPr varScale="1">
        <p:scale>
          <a:sx n="126" d="100"/>
          <a:sy n="126" d="100"/>
        </p:scale>
        <p:origin x="-120" y="-96"/>
      </p:cViewPr>
      <p:guideLst>
        <p:guide orient="horz" pos="2160"/>
        <p:guide pos="2880"/>
      </p:guideLst>
    </p:cSldViewPr>
  </p:slideViewPr>
  <p:notesTextViewPr>
    <p:cViewPr>
      <p:scale>
        <a:sx n="100" d="100"/>
        <a:sy n="100" d="100"/>
      </p:scale>
      <p:origin x="0" y="2608"/>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32B97-4227-A642-9C9A-3C5C45464CAF}" type="datetimeFigureOut">
              <a:rPr lang="en-US" smtClean="0"/>
              <a:t>11/27/16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0F754-32CD-A64E-AA87-9792A1D8A2C2}" type="slidenum">
              <a:rPr lang="en-US" smtClean="0"/>
              <a:t>‹#›</a:t>
            </a:fld>
            <a:endParaRPr lang="en-US" dirty="0"/>
          </a:p>
        </p:txBody>
      </p:sp>
    </p:spTree>
    <p:extLst>
      <p:ext uri="{BB962C8B-B14F-4D97-AF65-F5344CB8AC3E}">
        <p14:creationId xmlns:p14="http://schemas.microsoft.com/office/powerpoint/2010/main" val="2083271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smarterbalanced.org/about/higher-educati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1</a:t>
            </a:fld>
            <a:endParaRPr lang="en-US" dirty="0"/>
          </a:p>
        </p:txBody>
      </p:sp>
    </p:spTree>
    <p:extLst>
      <p:ext uri="{BB962C8B-B14F-4D97-AF65-F5344CB8AC3E}">
        <p14:creationId xmlns:p14="http://schemas.microsoft.com/office/powerpoint/2010/main" val="163530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Rodriguez, et al (2017)</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“Obviously, the mediation of intentionality and reciprocity is needed throughout a lesson or unit. As the mediators work through the lessons, they return time and again to the task of pulling their students, physically and mentally, into what they are teaching. The more their intentionality enables students to engage and reengage themselves in the learning task, the richer the result.</a:t>
            </a:r>
            <a:br>
              <a:rPr lang="en-US" sz="1200" b="0" i="1" kern="1200" dirty="0" smtClean="0">
                <a:solidFill>
                  <a:schemeClr val="tx1"/>
                </a:solidFill>
                <a:effectLst/>
                <a:latin typeface="+mn-lt"/>
                <a:ea typeface="+mn-ea"/>
                <a:cs typeface="+mn-cs"/>
              </a:rPr>
            </a:br>
            <a:endParaRPr lang="en-US" sz="1200" b="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Include the four major elements invite students to engage in the lesson: checking prior knowledge, structuring the task, looking back and reflecting, and bridging forward.</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Mediational Strategies That Promote Reciprocity</a:t>
            </a:r>
          </a:p>
          <a:p>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Using printed words, symbols, and pictures drawn in color on newsprint or whiteboard to reinforce lesson objectives, instructions, or rubrics</a:t>
            </a:r>
          </a:p>
          <a:p>
            <a:pPr marL="171450" lvl="0" indent="-171450">
              <a:buFont typeface="Arial"/>
              <a:buChar char="•"/>
            </a:pPr>
            <a:r>
              <a:rPr lang="en-US" sz="1200" kern="1200" dirty="0" smtClean="0">
                <a:solidFill>
                  <a:schemeClr val="tx1"/>
                </a:solidFill>
                <a:effectLst/>
                <a:latin typeface="+mn-lt"/>
                <a:ea typeface="+mn-ea"/>
                <a:cs typeface="+mn-cs"/>
              </a:rPr>
              <a:t>Goal setting prior to lesson with rubric review to predict assessment target</a:t>
            </a:r>
          </a:p>
          <a:p>
            <a:pPr marL="171450" lvl="0" indent="-171450">
              <a:buFont typeface="Arial"/>
              <a:buChar char="•"/>
            </a:pPr>
            <a:r>
              <a:rPr lang="en-US" sz="1200" kern="1200" dirty="0" smtClean="0">
                <a:solidFill>
                  <a:schemeClr val="tx1"/>
                </a:solidFill>
                <a:effectLst/>
                <a:latin typeface="+mn-lt"/>
                <a:ea typeface="+mn-ea"/>
                <a:cs typeface="+mn-cs"/>
              </a:rPr>
              <a:t>Designing tasks that move students from concrete manipulatives to abstract symbols</a:t>
            </a:r>
          </a:p>
          <a:p>
            <a:pPr marL="171450" lvl="0" indent="-171450">
              <a:buFont typeface="Arial"/>
              <a:buChar char="•"/>
            </a:pPr>
            <a:r>
              <a:rPr lang="en-US" sz="1200" kern="1200" dirty="0" smtClean="0">
                <a:solidFill>
                  <a:schemeClr val="tx1"/>
                </a:solidFill>
                <a:effectLst/>
                <a:latin typeface="+mn-lt"/>
                <a:ea typeface="+mn-ea"/>
                <a:cs typeface="+mn-cs"/>
              </a:rPr>
              <a:t>Using a variety of instructional materials at different reading levels to accommodate individual reading readiness</a:t>
            </a:r>
          </a:p>
          <a:p>
            <a:pPr marL="171450" lvl="0" indent="-171450">
              <a:buFont typeface="Arial"/>
              <a:buChar char="•"/>
            </a:pPr>
            <a:r>
              <a:rPr lang="en-US" sz="1200" kern="1200" dirty="0" smtClean="0">
                <a:solidFill>
                  <a:schemeClr val="tx1"/>
                </a:solidFill>
                <a:effectLst/>
                <a:latin typeface="+mn-lt"/>
                <a:ea typeface="+mn-ea"/>
                <a:cs typeface="+mn-cs"/>
              </a:rPr>
              <a:t>Standing in a single place while addressing the class to lower distractions for students with low focus tolerance</a:t>
            </a:r>
          </a:p>
          <a:p>
            <a:pPr marL="171450" lvl="0" indent="-171450">
              <a:buFont typeface="Arial"/>
              <a:buChar char="•"/>
            </a:pPr>
            <a:r>
              <a:rPr lang="en-US" sz="1200" kern="1200" dirty="0" smtClean="0">
                <a:solidFill>
                  <a:schemeClr val="tx1"/>
                </a:solidFill>
                <a:effectLst/>
                <a:latin typeface="+mn-lt"/>
                <a:ea typeface="+mn-ea"/>
                <a:cs typeface="+mn-cs"/>
              </a:rPr>
              <a:t>Using graphic organizers such as sequence charts or mind maps to help students see relationships</a:t>
            </a:r>
          </a:p>
          <a:p>
            <a:pPr marL="171450" lvl="0" indent="-171450">
              <a:buFont typeface="Arial"/>
              <a:buChar char="•"/>
            </a:pPr>
            <a:r>
              <a:rPr lang="en-US" sz="1200" kern="1200" dirty="0" smtClean="0">
                <a:solidFill>
                  <a:schemeClr val="tx1"/>
                </a:solidFill>
                <a:effectLst/>
                <a:latin typeface="+mn-lt"/>
                <a:ea typeface="+mn-ea"/>
                <a:cs typeface="+mn-cs"/>
              </a:rPr>
              <a:t>Teaching vocabulary before starting a lesson</a:t>
            </a:r>
          </a:p>
          <a:p>
            <a:pPr marL="171450" lvl="0" indent="-171450">
              <a:buFont typeface="Arial"/>
              <a:buChar char="•"/>
            </a:pPr>
            <a:r>
              <a:rPr lang="en-US" sz="1200" kern="1200" dirty="0" smtClean="0">
                <a:solidFill>
                  <a:schemeClr val="tx1"/>
                </a:solidFill>
                <a:effectLst/>
                <a:latin typeface="+mn-lt"/>
                <a:ea typeface="+mn-ea"/>
                <a:cs typeface="+mn-cs"/>
              </a:rPr>
              <a:t>Shortening lengths of tasks</a:t>
            </a:r>
          </a:p>
          <a:p>
            <a:pPr marL="171450" lvl="0" indent="-171450">
              <a:buFont typeface="Arial"/>
              <a:buChar char="•"/>
            </a:pPr>
            <a:r>
              <a:rPr lang="en-US" sz="1200" kern="1200" dirty="0" smtClean="0">
                <a:solidFill>
                  <a:schemeClr val="tx1"/>
                </a:solidFill>
                <a:effectLst/>
                <a:latin typeface="+mn-lt"/>
                <a:ea typeface="+mn-ea"/>
                <a:cs typeface="+mn-cs"/>
              </a:rPr>
              <a:t>Visually checking for understanding with hand signals</a:t>
            </a:r>
          </a:p>
          <a:p>
            <a:pPr marL="171450" lvl="0" indent="-171450">
              <a:buFont typeface="Arial"/>
              <a:buChar char="•"/>
            </a:pPr>
            <a:r>
              <a:rPr lang="en-US" sz="1200" kern="1200" dirty="0" smtClean="0">
                <a:solidFill>
                  <a:schemeClr val="tx1"/>
                </a:solidFill>
                <a:effectLst/>
                <a:latin typeface="+mn-lt"/>
                <a:ea typeface="+mn-ea"/>
                <a:cs typeface="+mn-cs"/>
              </a:rPr>
              <a:t>Honoring all answers to questions by noting what part of the answer was correct and asking other students to add to the correct part</a:t>
            </a:r>
          </a:p>
        </p:txBody>
      </p:sp>
      <p:sp>
        <p:nvSpPr>
          <p:cNvPr id="4" name="Slide Number Placeholder 3"/>
          <p:cNvSpPr>
            <a:spLocks noGrp="1"/>
          </p:cNvSpPr>
          <p:nvPr>
            <p:ph type="sldNum" sz="quarter" idx="10"/>
          </p:nvPr>
        </p:nvSpPr>
        <p:spPr/>
        <p:txBody>
          <a:bodyPr/>
          <a:lstStyle/>
          <a:p>
            <a:fld id="{C970F754-32CD-A64E-AA87-9792A1D8A2C2}" type="slidenum">
              <a:rPr lang="en-US" smtClean="0"/>
              <a:t>10</a:t>
            </a:fld>
            <a:endParaRPr lang="en-US" dirty="0"/>
          </a:p>
        </p:txBody>
      </p:sp>
    </p:spTree>
    <p:extLst>
      <p:ext uri="{BB962C8B-B14F-4D97-AF65-F5344CB8AC3E}">
        <p14:creationId xmlns:p14="http://schemas.microsoft.com/office/powerpoint/2010/main" val="345685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Rodriguez, et al (2017):</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Mediational Strategies That Promote Reciprocity</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(continued)</a:t>
            </a:r>
            <a:endParaRPr lang="en-US" sz="1200" b="0" kern="1200" dirty="0" smtClean="0">
              <a:solidFill>
                <a:schemeClr val="tx1"/>
              </a:solidFill>
              <a:effectLst/>
              <a:latin typeface="+mn-lt"/>
              <a:ea typeface="+mn-ea"/>
              <a:cs typeface="+mn-cs"/>
            </a:endParaRPr>
          </a:p>
          <a:p>
            <a:pPr marL="171450" lvl="0" indent="-171450">
              <a:buFont typeface="Arial"/>
              <a:buChar char="•"/>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Using the “wraparound” with the pass rule to structure responses to questions</a:t>
            </a:r>
          </a:p>
          <a:p>
            <a:pPr marL="171450" lvl="0" indent="-171450">
              <a:buFont typeface="Arial"/>
              <a:buChar char="•"/>
            </a:pPr>
            <a:r>
              <a:rPr lang="en-US" sz="1200" kern="1200" dirty="0" smtClean="0">
                <a:solidFill>
                  <a:schemeClr val="tx1"/>
                </a:solidFill>
                <a:effectLst/>
                <a:latin typeface="+mn-lt"/>
                <a:ea typeface="+mn-ea"/>
                <a:cs typeface="+mn-cs"/>
              </a:rPr>
              <a:t>Asking a question before saying a student’s name</a:t>
            </a:r>
          </a:p>
          <a:p>
            <a:pPr marL="171450" lvl="0" indent="-171450">
              <a:buFont typeface="Arial"/>
              <a:buChar char="•"/>
            </a:pPr>
            <a:r>
              <a:rPr lang="en-US" sz="1200" kern="1200" dirty="0" smtClean="0">
                <a:solidFill>
                  <a:schemeClr val="tx1"/>
                </a:solidFill>
                <a:effectLst/>
                <a:latin typeface="+mn-lt"/>
                <a:ea typeface="+mn-ea"/>
                <a:cs typeface="+mn-cs"/>
              </a:rPr>
              <a:t>Daily using “Today I learned . . .” wraparounds</a:t>
            </a:r>
          </a:p>
          <a:p>
            <a:pPr marL="171450" lvl="0" indent="-171450">
              <a:buFont typeface="Arial"/>
              <a:buChar char="•"/>
            </a:pPr>
            <a:r>
              <a:rPr lang="en-US" sz="1200" kern="1200" dirty="0" smtClean="0">
                <a:solidFill>
                  <a:schemeClr val="tx1"/>
                </a:solidFill>
                <a:effectLst/>
                <a:latin typeface="+mn-lt"/>
                <a:ea typeface="+mn-ea"/>
                <a:cs typeface="+mn-cs"/>
              </a:rPr>
              <a:t>Starting each class period with a pair review</a:t>
            </a:r>
          </a:p>
          <a:p>
            <a:pPr marL="171450" lvl="0" indent="-171450">
              <a:buFont typeface="Arial"/>
              <a:buChar char="•"/>
            </a:pPr>
            <a:r>
              <a:rPr lang="en-US" sz="1200" kern="1200" dirty="0" smtClean="0">
                <a:solidFill>
                  <a:schemeClr val="tx1"/>
                </a:solidFill>
                <a:effectLst/>
                <a:latin typeface="+mn-lt"/>
                <a:ea typeface="+mn-ea"/>
                <a:cs typeface="+mn-cs"/>
              </a:rPr>
              <a:t>Using the bulletin board for a connection map</a:t>
            </a:r>
          </a:p>
          <a:p>
            <a:pPr marL="171450" lvl="0" indent="-171450">
              <a:buFont typeface="Arial"/>
              <a:buChar char="•"/>
            </a:pPr>
            <a:r>
              <a:rPr lang="en-US" sz="1200" kern="1200" dirty="0" smtClean="0">
                <a:solidFill>
                  <a:schemeClr val="tx1"/>
                </a:solidFill>
                <a:effectLst/>
                <a:latin typeface="+mn-lt"/>
                <a:ea typeface="+mn-ea"/>
                <a:cs typeface="+mn-cs"/>
              </a:rPr>
              <a:t>Using a buddy system so that each academically challenged child has a specific partner but isn’t singled out</a:t>
            </a:r>
          </a:p>
          <a:p>
            <a:pPr marL="171450" lvl="0" indent="-171450">
              <a:buFont typeface="Arial"/>
              <a:buChar char="•"/>
            </a:pPr>
            <a:r>
              <a:rPr lang="en-US" sz="1200" kern="1200" dirty="0" smtClean="0">
                <a:solidFill>
                  <a:schemeClr val="tx1"/>
                </a:solidFill>
                <a:effectLst/>
                <a:latin typeface="+mn-lt"/>
                <a:ea typeface="+mn-ea"/>
                <a:cs typeface="+mn-cs"/>
              </a:rPr>
              <a:t>Allowing students to substitute a tape-recorded answer</a:t>
            </a:r>
          </a:p>
          <a:p>
            <a:pPr marL="171450" lvl="0" indent="-171450">
              <a:buFont typeface="Arial"/>
              <a:buChar char="•"/>
            </a:pPr>
            <a:r>
              <a:rPr lang="en-US" sz="1200" kern="1200" dirty="0" smtClean="0">
                <a:solidFill>
                  <a:schemeClr val="tx1"/>
                </a:solidFill>
                <a:effectLst/>
                <a:latin typeface="+mn-lt"/>
                <a:ea typeface="+mn-ea"/>
                <a:cs typeface="+mn-cs"/>
              </a:rPr>
              <a:t>Providing special materials such as lapboard, felt pens, taped paper, page holders, and turners to assist students with physical challenges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11</a:t>
            </a:fld>
            <a:endParaRPr lang="en-US" dirty="0"/>
          </a:p>
        </p:txBody>
      </p:sp>
    </p:spTree>
    <p:extLst>
      <p:ext uri="{BB962C8B-B14F-4D97-AF65-F5344CB8AC3E}">
        <p14:creationId xmlns:p14="http://schemas.microsoft.com/office/powerpoint/2010/main" val="57474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Part III: Leadership strategies for implementing best practices for all learners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Leadership strategies for implementing best practices for all learners include tools for getting “unstuck” for</a:t>
            </a:r>
            <a:r>
              <a:rPr lang="en-US" sz="1200" kern="1200" baseline="0" dirty="0" smtClean="0">
                <a:solidFill>
                  <a:schemeClr val="tx1"/>
                </a:solidFill>
                <a:effectLst/>
                <a:latin typeface="+mn-lt"/>
                <a:ea typeface="+mn-ea"/>
                <a:cs typeface="+mn-cs"/>
              </a:rPr>
              <a:t> situational self-leadership. High school students in particular are faced with the emotional struggles of stretching to become autonomous adults, yet are often bombarded with social and societal cues that can be distracting and may also be confusing at times. These sorts of mixed messages may cause an adolescent to be reactive and somewhat anxious. Growing up is complicated; knowing how to filter out information to come to cues to arrive at healthy life choices takes coaching and time to practice.  Getting “unstuck” can seem difficult for high school students sometimes. </a:t>
            </a:r>
            <a:r>
              <a:rPr lang="en-US" sz="1200" kern="1200" dirty="0" smtClean="0">
                <a:solidFill>
                  <a:schemeClr val="tx1"/>
                </a:solidFill>
                <a:effectLst/>
                <a:latin typeface="+mn-lt"/>
                <a:ea typeface="+mn-ea"/>
                <a:cs typeface="+mn-cs"/>
              </a:rPr>
              <a:t>Many areas of life are not simple and straightforward, yet this simple 3-Step strategy of asking yourself three questions, and thinking deeply about your responses, will help you to learn and master a simply powerful skill: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Getting Unstuck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 What do I </a:t>
            </a:r>
            <a:r>
              <a:rPr lang="en-US" sz="1200" b="1" i="1" kern="1200" dirty="0" smtClean="0">
                <a:solidFill>
                  <a:schemeClr val="tx1"/>
                </a:solidFill>
                <a:effectLst/>
                <a:latin typeface="+mn-lt"/>
                <a:ea typeface="+mn-ea"/>
                <a:cs typeface="+mn-cs"/>
              </a:rPr>
              <a:t>really</a:t>
            </a:r>
            <a:r>
              <a:rPr lang="en-US" sz="1200" b="1" kern="1200" dirty="0" smtClean="0">
                <a:solidFill>
                  <a:schemeClr val="tx1"/>
                </a:solidFill>
                <a:effectLst/>
                <a:latin typeface="+mn-lt"/>
                <a:ea typeface="+mn-ea"/>
                <a:cs typeface="+mn-cs"/>
              </a:rPr>
              <a:t> want?</a:t>
            </a:r>
            <a:r>
              <a:rPr lang="en-US" sz="1200" kern="1200" dirty="0" smtClean="0">
                <a:solidFill>
                  <a:schemeClr val="tx1"/>
                </a:solidFill>
                <a:effectLst/>
                <a:latin typeface="+mn-lt"/>
                <a:ea typeface="+mn-ea"/>
                <a:cs typeface="+mn-cs"/>
              </a:rPr>
              <a:t> - Hold on! Don’t answer that just yet. Sit with it. Be radically honest. This isn’t about what others say you should want. What do YOU really, deeply, truly want?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Why do I want that? </a:t>
            </a:r>
            <a:r>
              <a:rPr lang="en-US" sz="1200" kern="1200" dirty="0" smtClean="0">
                <a:solidFill>
                  <a:schemeClr val="tx1"/>
                </a:solidFill>
                <a:effectLst/>
                <a:latin typeface="+mn-lt"/>
                <a:ea typeface="+mn-ea"/>
                <a:cs typeface="+mn-cs"/>
              </a:rPr>
              <a:t>- Okay, so you have a rough idea what it is you truly want. Now the really tricky question: WHY? Why is that important to you? Why do you want that instead of something else? What do you hope to get out of that? Why do you need that? Or do you need it at all?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Why am I avoiding this?</a:t>
            </a:r>
            <a:r>
              <a:rPr lang="en-US" sz="1200" kern="1200" dirty="0" smtClean="0">
                <a:solidFill>
                  <a:schemeClr val="tx1"/>
                </a:solidFill>
                <a:effectLst/>
                <a:latin typeface="+mn-lt"/>
                <a:ea typeface="+mn-ea"/>
                <a:cs typeface="+mn-cs"/>
              </a:rPr>
              <a:t> – As teen-agers emotions can be messy, irrational things that can overpower us. If emotions are unchecked the internal state may be chaotic and frightening with dramatic swings between anger, anxiety, and depression. Defense mode needs to be unlocked. Begin by using the “Stop-Drop-Check” strategy to unblock procrastination and avoidance.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(Raede, 2016)</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STOP-DROP-CHECK to get out of defense mode</a:t>
            </a:r>
            <a:br>
              <a:rPr lang="en-US" sz="1200" b="1"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Avoidance of feelings creates imbalance. When we resist feeling emotions we perpetuate anxiety, which can over take our nervous system and even lead to obsessive compulsive thoughts and panic attacks if we’re not mindful of how to get in touch with what we’re feeling.To release your nervous system try using a strategy called Stop-Drop-Check. Here’s how it works: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Stop </a:t>
            </a:r>
            <a:r>
              <a:rPr lang="en-US" sz="1200" kern="1200" dirty="0" smtClean="0">
                <a:solidFill>
                  <a:schemeClr val="tx1"/>
                </a:solidFill>
                <a:effectLst/>
                <a:latin typeface="+mn-lt"/>
                <a:ea typeface="+mn-ea"/>
                <a:cs typeface="+mn-cs"/>
              </a:rPr>
              <a:t>– Scan your environment. Ask yourself, “Am I safe?” If so, move on to step two.</a:t>
            </a:r>
          </a:p>
          <a:p>
            <a:pPr lvl="0"/>
            <a:r>
              <a:rPr lang="en-US" sz="1200" b="1" kern="1200" dirty="0" smtClean="0">
                <a:solidFill>
                  <a:schemeClr val="tx1"/>
                </a:solidFill>
                <a:effectLst/>
                <a:latin typeface="+mn-lt"/>
                <a:ea typeface="+mn-ea"/>
                <a:cs typeface="+mn-cs"/>
              </a:rPr>
              <a:t>Drop </a:t>
            </a:r>
            <a:r>
              <a:rPr lang="en-US" sz="1200" kern="1200" dirty="0" smtClean="0">
                <a:solidFill>
                  <a:schemeClr val="tx1"/>
                </a:solidFill>
                <a:effectLst/>
                <a:latin typeface="+mn-lt"/>
                <a:ea typeface="+mn-ea"/>
                <a:cs typeface="+mn-cs"/>
              </a:rPr>
              <a:t>– Close your eyes. Take a deep “belly” breath (5 seconds, through your nose). Next, slowly exhale (6 seconds through your mouth).</a:t>
            </a:r>
          </a:p>
          <a:p>
            <a:pPr lvl="0"/>
            <a:r>
              <a:rPr lang="en-US" sz="1200" b="1" kern="1200" dirty="0" smtClean="0">
                <a:solidFill>
                  <a:schemeClr val="tx1"/>
                </a:solidFill>
                <a:effectLst/>
                <a:latin typeface="+mn-lt"/>
                <a:ea typeface="+mn-ea"/>
                <a:cs typeface="+mn-cs"/>
              </a:rPr>
              <a:t>Check </a:t>
            </a:r>
            <a:r>
              <a:rPr lang="en-US" sz="1200" kern="1200" dirty="0" smtClean="0">
                <a:solidFill>
                  <a:schemeClr val="tx1"/>
                </a:solidFill>
                <a:effectLst/>
                <a:latin typeface="+mn-lt"/>
                <a:ea typeface="+mn-ea"/>
                <a:cs typeface="+mn-cs"/>
              </a:rPr>
              <a:t>–Ask yourself, “What am I feeling in my body right now?” Recognize it, then choose how to move through it instead of reacting. </a:t>
            </a:r>
          </a:p>
          <a:p>
            <a:r>
              <a:rPr lang="en-US" sz="1200" kern="1200" dirty="0" smtClean="0">
                <a:solidFill>
                  <a:schemeClr val="tx1"/>
                </a:solidFill>
                <a:effectLst/>
                <a:latin typeface="+mn-lt"/>
                <a:ea typeface="+mn-ea"/>
                <a:cs typeface="+mn-cs"/>
              </a:rPr>
              <a:t>The key of this exercise is to recognize that reacting is a byproduct of resisting emotions, and it only makes the issues bigger.</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12</a:t>
            </a:fld>
            <a:endParaRPr lang="en-US" dirty="0"/>
          </a:p>
        </p:txBody>
      </p:sp>
    </p:spTree>
    <p:extLst>
      <p:ext uri="{BB962C8B-B14F-4D97-AF65-F5344CB8AC3E}">
        <p14:creationId xmlns:p14="http://schemas.microsoft.com/office/powerpoint/2010/main" val="3304513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the four elements of lesson design and the use of high-effect strategies to engage the learners throughout the lesson, teachers can enrich a lesson with additional tactics that facilitate learning and promote achievement” ( Rodriguez, et al (2017).</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1. A Problem-Centered Focus.</a:t>
            </a:r>
          </a:p>
          <a:p>
            <a:r>
              <a:rPr lang="en-US" sz="1200" kern="1200" dirty="0" smtClean="0">
                <a:solidFill>
                  <a:schemeClr val="tx1"/>
                </a:solidFill>
                <a:effectLst/>
                <a:latin typeface="+mn-lt"/>
                <a:ea typeface="+mn-ea"/>
                <a:cs typeface="+mn-cs"/>
              </a:rPr>
              <a:t>By structuring a lesson in a problem format, the mediator sets up learning as a process of inquiry, as opposed to rote coverage of information. Mediative teachers present the problem visually on the board, check for vocabulary understanding, and ask the students to </a:t>
            </a:r>
            <a:r>
              <a:rPr lang="en-US" sz="1200" i="0" kern="1200" dirty="0" smtClean="0">
                <a:solidFill>
                  <a:schemeClr val="tx1"/>
                </a:solidFill>
                <a:effectLst/>
                <a:latin typeface="+mn-lt"/>
                <a:ea typeface="+mn-ea"/>
                <a:cs typeface="+mn-cs"/>
              </a:rPr>
              <a:t>predict the lesson content. They will then connect the problem to the standard by which they will evaluate the students’ performance. Again, they will write the standard and clarify vocabulary for the students.</a:t>
            </a:r>
          </a:p>
          <a:p>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2. Engaging Tasks.</a:t>
            </a:r>
          </a:p>
          <a:p>
            <a:r>
              <a:rPr lang="en-US" sz="1200" kern="1200" dirty="0" smtClean="0">
                <a:solidFill>
                  <a:schemeClr val="tx1"/>
                </a:solidFill>
                <a:effectLst/>
                <a:latin typeface="+mn-lt"/>
                <a:ea typeface="+mn-ea"/>
                <a:cs typeface="+mn-cs"/>
              </a:rPr>
              <a:t>After inviting students into a lesson with the check for prior knowledge, the mediator is ready with an engaging, hands-on, and challenging task (such as mapmaking in the geography lesson) that will deepen their understanding or extend their skills. To heighten active engagement, collaborative investigations that promote sharing behavior will in turn promote student reciprocity. Graphic organizers, highest on the list of engaging tools, invite student mental engagement (Lyman &amp; McTighe, 1988). To these are added calls to attention and assessment such as the thumbs-up hand signal.</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graphic organizer amplifies intention. The mediator selects the organizer as a tool to help students “see” the structure of their thinking about a topic. For instance, the question web shows students how to ask a sequence of questions that apply in like situations. The web helps them identify characteristics of a person, place, event, or concept. When used in a cooperative task, the visual organizer may help students engage print content in a way that promotes comprehension. They can see readily how pieces of information connect one to the other in the form of a thinking pattern that promotes complex thinking. When guiding the discussion the mediator uses wait time, equal distribution of responses, delving, and probing à la TESA.</a:t>
            </a:r>
          </a:p>
          <a:p>
            <a:r>
              <a:rPr lang="en-US" sz="1200" kern="1200" dirty="0" smtClean="0">
                <a:solidFill>
                  <a:schemeClr val="tx1"/>
                </a:solidFill>
                <a:effectLst/>
                <a:latin typeface="+mn-lt"/>
                <a:ea typeface="+mn-ea"/>
                <a:cs typeface="+mn-cs"/>
              </a:rPr>
              <a:t>The mediator selects the organizer as a tool to help students “see” the structure of their thinking.</a:t>
            </a:r>
          </a:p>
          <a:p>
            <a:r>
              <a:rPr lang="en-US" sz="1200" b="1" i="1" kern="1200" dirty="0" smtClean="0">
                <a:solidFill>
                  <a:schemeClr val="tx1"/>
                </a:solidFill>
                <a:effectLst/>
                <a:latin typeface="+mn-lt"/>
                <a:ea typeface="+mn-ea"/>
                <a:cs typeface="+mn-cs"/>
              </a:rPr>
              <a:t/>
            </a:r>
            <a:br>
              <a:rPr lang="en-US" sz="1200" b="1" i="1"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3. Checking for Understanding</a:t>
            </a:r>
            <a:r>
              <a:rPr lang="en-US" sz="1200" b="1" i="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 its most simple form, teachers check for understanding by asking students to signal that they can explain an idea. </a:t>
            </a:r>
            <a:r>
              <a:rPr lang="en-US" sz="1200" u="sng" kern="1200" dirty="0" smtClean="0">
                <a:solidFill>
                  <a:schemeClr val="tx1"/>
                </a:solidFill>
                <a:effectLst/>
                <a:latin typeface="+mn-lt"/>
                <a:ea typeface="+mn-ea"/>
                <a:cs typeface="+mn-cs"/>
              </a:rPr>
              <a:t>Elementary teachers use a thumbs-up, sideways, or down signal in response to the questions, “Who can repeat my instructions?” or </a:t>
            </a:r>
            <a:r>
              <a:rPr lang="en-US" sz="1200" b="1" u="sng" kern="1200" dirty="0" smtClean="0">
                <a:solidFill>
                  <a:schemeClr val="tx1"/>
                </a:solidFill>
                <a:effectLst/>
                <a:latin typeface="+mn-lt"/>
                <a:ea typeface="+mn-ea"/>
                <a:cs typeface="+mn-cs"/>
              </a:rPr>
              <a:t>“Who can explain what you must do now?”</a:t>
            </a:r>
            <a:r>
              <a:rPr lang="en-US" sz="1200" u="sng" kern="1200" dirty="0" smtClean="0">
                <a:solidFill>
                  <a:schemeClr val="tx1"/>
                </a:solidFill>
                <a:effectLst/>
                <a:latin typeface="+mn-lt"/>
                <a:ea typeface="+mn-ea"/>
                <a:cs typeface="+mn-cs"/>
              </a:rPr>
              <a:t> By the middle grades, students can signal with color-marked cards (red, yellow, green) in response to more thought-engaging questions: </a:t>
            </a:r>
            <a:r>
              <a:rPr lang="en-US" sz="1200" b="1" u="sng" kern="1200" dirty="0" smtClean="0">
                <a:solidFill>
                  <a:schemeClr val="tx1"/>
                </a:solidFill>
                <a:effectLst/>
                <a:latin typeface="+mn-lt"/>
                <a:ea typeface="+mn-ea"/>
                <a:cs typeface="+mn-cs"/>
              </a:rPr>
              <a:t>“Who can explain why . . . ?” or “Who is ready to give me a reason for . . . ?”</a:t>
            </a:r>
            <a:r>
              <a:rPr lang="en-US" sz="1200" u="sng" kern="1200" dirty="0" smtClean="0">
                <a:solidFill>
                  <a:schemeClr val="tx1"/>
                </a:solidFill>
                <a:effectLst/>
                <a:latin typeface="+mn-lt"/>
                <a:ea typeface="+mn-ea"/>
                <a:cs typeface="+mn-cs"/>
              </a:rPr>
              <a:t> By secondary school, students can raise hands in response to questions of </a:t>
            </a:r>
            <a:r>
              <a:rPr lang="en-US" sz="1200" b="1" u="sng" kern="1200" dirty="0" smtClean="0">
                <a:solidFill>
                  <a:schemeClr val="tx1"/>
                </a:solidFill>
                <a:effectLst/>
                <a:latin typeface="+mn-lt"/>
                <a:ea typeface="+mn-ea"/>
                <a:cs typeface="+mn-cs"/>
              </a:rPr>
              <a:t>prediction, hypothesis formation, and summation</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course, in all cases, the signal is only the start. After waiting for everyone to signal, teachers select who will respond. When teachers receive a partial response, they can ask, “Who can add to what _______ said?” or “Who has additional or different ideas?” </a:t>
            </a:r>
            <a:r>
              <a:rPr lang="en-US" sz="1200" u="sng" kern="1200" dirty="0" smtClean="0">
                <a:solidFill>
                  <a:schemeClr val="tx1"/>
                </a:solidFill>
                <a:effectLst/>
                <a:latin typeface="+mn-lt"/>
                <a:ea typeface="+mn-ea"/>
                <a:cs typeface="+mn-cs"/>
              </a:rPr>
              <a:t>The best teachers distribute the chance to respond so that all students have the expectation to answer all questions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Finally, when the check is not producing the information and understanding needed, teachers can fill in the blanks by reteaching before rechecking.</a:t>
            </a:r>
            <a:endParaRPr lang="en-US" sz="120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4. Project-Centered Lessons and Units.</a:t>
            </a:r>
          </a:p>
          <a:p>
            <a:r>
              <a:rPr lang="en-US" sz="1200" u="sng" kern="1200" dirty="0" smtClean="0">
                <a:solidFill>
                  <a:schemeClr val="tx1"/>
                </a:solidFill>
                <a:effectLst/>
                <a:latin typeface="+mn-lt"/>
                <a:ea typeface="+mn-ea"/>
                <a:cs typeface="+mn-cs"/>
              </a:rPr>
              <a:t>Projects, especially those carried out in collaborative pairs and trios, are a third tool for challenging students to high mental engagement.</a:t>
            </a:r>
            <a:r>
              <a:rPr lang="en-US" sz="1200" kern="1200" dirty="0" smtClean="0">
                <a:solidFill>
                  <a:schemeClr val="tx1"/>
                </a:solidFill>
                <a:effectLst/>
                <a:latin typeface="+mn-lt"/>
                <a:ea typeface="+mn-ea"/>
                <a:cs typeface="+mn-cs"/>
              </a:rPr>
              <a:t> Notice how the design in this project ends a unit on insects by elevating the content (insects) with a project to transform the information learned into a thought-provoking experience.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By including all of these engaging elements in a lesson that invites students to respond to the curriculum, the teacher can more easily focus on mediating the other interactions that heighten student involvement and result in increased achievement. Note how all the elements mark the design of the following sample of a problem-based lesson.</a:t>
            </a:r>
          </a:p>
          <a:p>
            <a:r>
              <a:rPr lang="en-US" sz="1200" i="1" kern="1200" dirty="0" smtClean="0">
                <a:solidFill>
                  <a:schemeClr val="tx1"/>
                </a:solidFill>
                <a:effectLst/>
                <a:latin typeface="+mn-lt"/>
                <a:ea typeface="+mn-ea"/>
                <a:cs typeface="+mn-cs"/>
              </a:rPr>
              <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“One writes out of one thing only—one’s own experience. Everything depends on how relentlessly one forces from this experience the last drop, sweet or bitter, it can possibly give. This is the only real concern of the artist, to recreate out of the disorder of life that order which is art.”</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—James Baldwin (Riley, 1993)</a:t>
            </a: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13</a:t>
            </a:fld>
            <a:endParaRPr lang="en-US" dirty="0"/>
          </a:p>
        </p:txBody>
      </p:sp>
    </p:spTree>
    <p:extLst>
      <p:ext uri="{BB962C8B-B14F-4D97-AF65-F5344CB8AC3E}">
        <p14:creationId xmlns:p14="http://schemas.microsoft.com/office/powerpoint/2010/main" val="385689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Differentiating Instruction in a Multiple Intelligences Framework</a:t>
            </a: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Rodriguez, et al (2017)</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most successful ways for classroom teachers to differentiate instruction using Gardner’s theory as an individuation tool is to create interdisciplinary units that revolve around an important theme, concept, or question and allow students to select which intelligence they will use to anchor their study. In project-based learning (PBL), many variations such as problem-based, product-making, or inquiry-learning allow for selection of several intelligences. Project-based learning is especially effective in promoting learning by doing. It accentuates authentic student choice and voice by having the students learn from doing their standards-aligned projects, not from listening to lectures, doing worksheets (on- or offline), participating in discussion dominated by a few talkers, memorizing and reciting in response to hand signals, of filling in workbooks after a lab experiment. It is what happens in a learning laboratory.</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basic process of a PBL is embedded in a unit of instruction. The unit is aligned to standards (national, state, or local) advancing 21st century skills, including digital skills and the 4Cs (creativity,</a:t>
            </a:r>
            <a:r>
              <a:rPr lang="en-US" sz="1200" kern="1200" baseline="0" dirty="0" smtClean="0">
                <a:solidFill>
                  <a:schemeClr val="tx1"/>
                </a:solidFill>
                <a:effectLst/>
                <a:latin typeface="+mn-lt"/>
                <a:ea typeface="+mn-ea"/>
                <a:cs typeface="+mn-cs"/>
              </a:rPr>
              <a:t> critical thinking, collaboration, and communication)</a:t>
            </a:r>
            <a:r>
              <a:rPr lang="en-US" sz="1200" kern="1200" dirty="0" smtClean="0">
                <a:solidFill>
                  <a:schemeClr val="tx1"/>
                </a:solidFill>
                <a:effectLst/>
                <a:latin typeface="+mn-lt"/>
                <a:ea typeface="+mn-ea"/>
                <a:cs typeface="+mn-cs"/>
              </a:rPr>
              <a:t>; it proceeds from a driving question, problem, or need relevant to the students’ interests so that students conduct research on- and offline to answer the question, solve the problem, or fulfill the need, and ends with the creation of a product that students present to an audience. The process turns in an iterative cycle. As the cycle turns, students become more and more adept at the process of learning from doing because they are able to apply and reapply what they have learned into the next project cycle. </a:t>
            </a:r>
            <a:r>
              <a:rPr lang="en-US" sz="1200" dirty="0" smtClean="0"/>
              <a:t>(Rodriguez et al., 2017)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14</a:t>
            </a:fld>
            <a:endParaRPr lang="en-US" dirty="0"/>
          </a:p>
        </p:txBody>
      </p:sp>
    </p:spTree>
    <p:extLst>
      <p:ext uri="{BB962C8B-B14F-4D97-AF65-F5344CB8AC3E}">
        <p14:creationId xmlns:p14="http://schemas.microsoft.com/office/powerpoint/2010/main" val="224210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Staff motivation, teacher leadership, and principal effectiveness are informed by behaviors, and then focuses on attitudes, and interactions</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upport all learners through implementation of state-adopted academic standards and the state-adopted assessment systems requires strategies and practices advocate, nurture, and sustain a positive culture of learning.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Great leaders are self-reflective and know how they come across to others.  Specifically, they know how others receive their behavior to work more effectively.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Effective teachers know how to adapt and change without sight of what really matters: what’s best for the student(s). Effective teachers know their subject matter inside and out, and they never fail to know their students and what works best for them individually. Effective teachers know what to do and when to do so, and they do it all day, everyday, while somehow keeping the learning experiences real and fresh. What sets them apart is what they </a:t>
            </a:r>
            <a:r>
              <a:rPr lang="en-US" sz="1200" i="1"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everyday.  (Witiker, 2012)</a:t>
            </a:r>
          </a:p>
          <a:p>
            <a:endParaRPr lang="en-US" dirty="0" smtClean="0"/>
          </a:p>
          <a:p>
            <a:r>
              <a:rPr lang="en-US" sz="1200" kern="1200" dirty="0" smtClean="0">
                <a:solidFill>
                  <a:schemeClr val="tx1"/>
                </a:solidFill>
                <a:effectLst/>
                <a:latin typeface="+mn-lt"/>
                <a:ea typeface="+mn-ea"/>
                <a:cs typeface="+mn-cs"/>
              </a:rPr>
              <a:t>Supporting all learners through implementation of state-adopted academic standards and the state-adopted assessment systems requires strategies and practices that advocate, nurture, and sustain a positive culture of learning.  High expectations in instructional programming</a:t>
            </a:r>
            <a:r>
              <a:rPr lang="en-US" sz="1200" kern="1200" baseline="0" dirty="0" smtClean="0">
                <a:solidFill>
                  <a:schemeClr val="tx1"/>
                </a:solidFill>
                <a:effectLst/>
                <a:latin typeface="+mn-lt"/>
                <a:ea typeface="+mn-ea"/>
                <a:cs typeface="+mn-cs"/>
              </a:rPr>
              <a:t> takes time, commitment, and continual assessment.</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15</a:t>
            </a:fld>
            <a:endParaRPr lang="en-US" dirty="0"/>
          </a:p>
        </p:txBody>
      </p:sp>
    </p:spTree>
    <p:extLst>
      <p:ext uri="{BB962C8B-B14F-4D97-AF65-F5344CB8AC3E}">
        <p14:creationId xmlns:p14="http://schemas.microsoft.com/office/powerpoint/2010/main" val="333664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16</a:t>
            </a:fld>
            <a:endParaRPr lang="en-US" dirty="0"/>
          </a:p>
        </p:txBody>
      </p:sp>
    </p:spTree>
    <p:extLst>
      <p:ext uri="{BB962C8B-B14F-4D97-AF65-F5344CB8AC3E}">
        <p14:creationId xmlns:p14="http://schemas.microsoft.com/office/powerpoint/2010/main" val="80110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Supporting all learners through implementation of state-adopted academic standards and the state-adopted assessment systems requires strategies and practices that advocate, nurture, and sustain a positive culture of learning. High expectations in instructional programming must be fair with systems in place for delivering instructional support for all learners. In addition to sharing some classroom teaching tips for building student relations I will share ideas for encouraging personal development and motivation. Throughout this presentation I will focus on high school students as I outline: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Strategies for supporting all learners through implementation of state-adopted academic standards and the state-adopted assessment systems</a:t>
            </a:r>
          </a:p>
          <a:p>
            <a:pPr marL="171450" lvl="0" indent="-171450">
              <a:buFont typeface="Arial"/>
              <a:buChar char="•"/>
            </a:pPr>
            <a:r>
              <a:rPr lang="en-US" sz="1200" kern="1200" dirty="0" smtClean="0">
                <a:solidFill>
                  <a:schemeClr val="tx1"/>
                </a:solidFill>
                <a:effectLst/>
                <a:latin typeface="+mn-lt"/>
                <a:ea typeface="+mn-ea"/>
                <a:cs typeface="+mn-cs"/>
              </a:rPr>
              <a:t>Instructional practices for English learners, exceptional learners, and gifted or talented learners</a:t>
            </a:r>
          </a:p>
          <a:p>
            <a:pPr marL="171450" lvl="0" indent="-171450">
              <a:buFont typeface="Arial"/>
              <a:buChar char="•"/>
            </a:pPr>
            <a:r>
              <a:rPr lang="en-US" sz="1200" kern="1200" dirty="0" smtClean="0">
                <a:solidFill>
                  <a:schemeClr val="tx1"/>
                </a:solidFill>
                <a:effectLst/>
                <a:latin typeface="+mn-lt"/>
                <a:ea typeface="+mn-ea"/>
                <a:cs typeface="+mn-cs"/>
              </a:rPr>
              <a:t>Leadership strategies for implementing best practices for all learners</a:t>
            </a:r>
          </a:p>
          <a:p>
            <a:endParaRPr lang="en-US" dirty="0" smtClean="0"/>
          </a:p>
          <a:p>
            <a:r>
              <a:rPr lang="en-US" sz="1200" kern="1200" dirty="0" smtClean="0">
                <a:solidFill>
                  <a:schemeClr val="tx1"/>
                </a:solidFill>
                <a:effectLst/>
                <a:latin typeface="+mn-lt"/>
                <a:ea typeface="+mn-ea"/>
                <a:cs typeface="+mn-cs"/>
              </a:rPr>
              <a:t>Supporting all learners through implementation of state-adopted academic standards and the state-adopted assessment systems requires strategies and practices that advocate, nurture, and sustain a positive culture of learning.  High expectations in instructional programming must be fair with systems in place for delivering instructional support for all learners. In addition to sharing some classroom teaching tips for building student relations I will share ideas for encouraging personal development and motivation. Throughout this presentation I will focus on high school students as I outline: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Strategies for supporting all learners through implementation of state-adopted academic standards and the state-adopted assessment systems</a:t>
            </a:r>
          </a:p>
          <a:p>
            <a:pPr marL="171450" lvl="0" indent="-171450">
              <a:buFont typeface="Arial"/>
              <a:buChar char="•"/>
            </a:pPr>
            <a:r>
              <a:rPr lang="en-US" sz="1200" kern="1200" dirty="0" smtClean="0">
                <a:solidFill>
                  <a:schemeClr val="tx1"/>
                </a:solidFill>
                <a:effectLst/>
                <a:latin typeface="+mn-lt"/>
                <a:ea typeface="+mn-ea"/>
                <a:cs typeface="+mn-cs"/>
              </a:rPr>
              <a:t>Instructional practices for English learners, exceptional learners, and gifted or talented learners</a:t>
            </a:r>
          </a:p>
          <a:p>
            <a:pPr marL="171450" lvl="0" indent="-171450">
              <a:buFont typeface="Arial"/>
              <a:buChar char="•"/>
            </a:pPr>
            <a:r>
              <a:rPr lang="en-US" sz="1200" kern="1200" dirty="0" smtClean="0">
                <a:solidFill>
                  <a:schemeClr val="tx1"/>
                </a:solidFill>
                <a:effectLst/>
                <a:latin typeface="+mn-lt"/>
                <a:ea typeface="+mn-ea"/>
                <a:cs typeface="+mn-cs"/>
              </a:rPr>
              <a:t>Leadership strategies for implementing best practices for all learners</a:t>
            </a: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2</a:t>
            </a:fld>
            <a:endParaRPr lang="en-US" dirty="0"/>
          </a:p>
        </p:txBody>
      </p:sp>
    </p:spTree>
    <p:extLst>
      <p:ext uri="{BB962C8B-B14F-4D97-AF65-F5344CB8AC3E}">
        <p14:creationId xmlns:p14="http://schemas.microsoft.com/office/powerpoint/2010/main" val="266163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importance and value of differentiation in instructional practices cannot be over stated. It’s no surprise that there’s no “one size fits all” or even “one size fits most” model in Education.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educators we realize that there are many styles and techniques when planning, delivering, and assessing learning. We also realize that there’s a mix of modalities and Intelligences when it comes to teaching and understanding wide variety of subject matter.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Howard Gardner, Ph.D, Professor of Education at Harvard University, proposed his Theory of Multiple Intelligences in 1983. According to Edutopia (2016):</a:t>
            </a:r>
          </a:p>
          <a:p>
            <a:pPr marL="0" indent="0">
              <a:buFont typeface="Arial"/>
              <a:buNone/>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theory of </a:t>
            </a:r>
            <a:r>
              <a:rPr lang="en-US" sz="1200" i="1" kern="1200" dirty="0" smtClean="0">
                <a:solidFill>
                  <a:schemeClr val="tx1"/>
                </a:solidFill>
                <a:effectLst/>
                <a:latin typeface="+mn-lt"/>
                <a:ea typeface="+mn-ea"/>
                <a:cs typeface="+mn-cs"/>
              </a:rPr>
              <a:t>multiple intelligences</a:t>
            </a:r>
            <a:r>
              <a:rPr lang="en-US" sz="1200" kern="1200" dirty="0" smtClean="0">
                <a:solidFill>
                  <a:schemeClr val="tx1"/>
                </a:solidFill>
                <a:effectLst/>
                <a:latin typeface="+mn-lt"/>
                <a:ea typeface="+mn-ea"/>
                <a:cs typeface="+mn-cs"/>
              </a:rPr>
              <a:t> challenges the idea of a single IQ, where human beings have one central “computer” where intelligence is housed. Howard Gardner, the Harvard professor who originally proposed the theory, says that there are multiple types of human intelligence, each representing different ways of processing information: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a:buChar char="•"/>
            </a:pPr>
            <a:r>
              <a:rPr lang="en-US" sz="1200" b="1" kern="1200" dirty="0" smtClean="0">
                <a:solidFill>
                  <a:schemeClr val="tx1"/>
                </a:solidFill>
                <a:effectLst/>
                <a:latin typeface="+mn-lt"/>
                <a:ea typeface="+mn-ea"/>
                <a:cs typeface="+mn-cs"/>
              </a:rPr>
              <a:t>Verbal-linguistic intelligence</a:t>
            </a:r>
            <a:r>
              <a:rPr lang="en-US" sz="1200" kern="1200" dirty="0" smtClean="0">
                <a:solidFill>
                  <a:schemeClr val="tx1"/>
                </a:solidFill>
                <a:effectLst/>
                <a:latin typeface="+mn-lt"/>
                <a:ea typeface="+mn-ea"/>
                <a:cs typeface="+mn-cs"/>
              </a:rPr>
              <a:t> refers to an individual’s ability to analyze information and produce work that involves oral and written language, such as speeches, books, and emails.</a:t>
            </a:r>
          </a:p>
          <a:p>
            <a:pPr marL="171450" lvl="0" indent="-171450">
              <a:buFont typeface="Arial"/>
              <a:buChar char="•"/>
            </a:pPr>
            <a:r>
              <a:rPr lang="en-US" sz="1200" b="1" kern="1200" dirty="0" smtClean="0">
                <a:solidFill>
                  <a:schemeClr val="tx1"/>
                </a:solidFill>
                <a:effectLst/>
                <a:latin typeface="+mn-lt"/>
                <a:ea typeface="+mn-ea"/>
                <a:cs typeface="+mn-cs"/>
              </a:rPr>
              <a:t>Logical-mathematical intelligence</a:t>
            </a:r>
            <a:r>
              <a:rPr lang="en-US" sz="1200" kern="1200" dirty="0" smtClean="0">
                <a:solidFill>
                  <a:schemeClr val="tx1"/>
                </a:solidFill>
                <a:effectLst/>
                <a:latin typeface="+mn-lt"/>
                <a:ea typeface="+mn-ea"/>
                <a:cs typeface="+mn-cs"/>
              </a:rPr>
              <a:t> describes the ability to develop equations and proofs, make calculations, and solve abstract problems.</a:t>
            </a:r>
          </a:p>
          <a:p>
            <a:pPr marL="171450" lvl="0" indent="-171450">
              <a:buFont typeface="Arial"/>
              <a:buChar char="•"/>
            </a:pPr>
            <a:r>
              <a:rPr lang="en-US" sz="1200" b="1" kern="1200" dirty="0" smtClean="0">
                <a:solidFill>
                  <a:schemeClr val="tx1"/>
                </a:solidFill>
                <a:effectLst/>
                <a:latin typeface="+mn-lt"/>
                <a:ea typeface="+mn-ea"/>
                <a:cs typeface="+mn-cs"/>
              </a:rPr>
              <a:t>Visual-spatial intelligence</a:t>
            </a:r>
            <a:r>
              <a:rPr lang="en-US" sz="1200" kern="1200" dirty="0" smtClean="0">
                <a:solidFill>
                  <a:schemeClr val="tx1"/>
                </a:solidFill>
                <a:effectLst/>
                <a:latin typeface="+mn-lt"/>
                <a:ea typeface="+mn-ea"/>
                <a:cs typeface="+mn-cs"/>
              </a:rPr>
              <a:t> allows people to comprehend maps and other types of graphical information.</a:t>
            </a:r>
          </a:p>
          <a:p>
            <a:pPr marL="171450" lvl="0" indent="-171450">
              <a:buFont typeface="Arial"/>
              <a:buChar char="•"/>
            </a:pPr>
            <a:r>
              <a:rPr lang="en-US" sz="1200" b="1" kern="1200" dirty="0" smtClean="0">
                <a:solidFill>
                  <a:schemeClr val="tx1"/>
                </a:solidFill>
                <a:effectLst/>
                <a:latin typeface="+mn-lt"/>
                <a:ea typeface="+mn-ea"/>
                <a:cs typeface="+mn-cs"/>
              </a:rPr>
              <a:t>Musical intelligence</a:t>
            </a:r>
            <a:r>
              <a:rPr lang="en-US" sz="1200" kern="1200" dirty="0" smtClean="0">
                <a:solidFill>
                  <a:schemeClr val="tx1"/>
                </a:solidFill>
                <a:effectLst/>
                <a:latin typeface="+mn-lt"/>
                <a:ea typeface="+mn-ea"/>
                <a:cs typeface="+mn-cs"/>
              </a:rPr>
              <a:t> enables individuals to produce and make meaning of different types of sound.</a:t>
            </a:r>
          </a:p>
          <a:p>
            <a:pPr marL="171450" lvl="0" indent="-171450">
              <a:buFont typeface="Arial"/>
              <a:buChar char="•"/>
            </a:pPr>
            <a:r>
              <a:rPr lang="en-US" sz="1200" b="1" kern="1200" dirty="0" smtClean="0">
                <a:solidFill>
                  <a:schemeClr val="tx1"/>
                </a:solidFill>
                <a:effectLst/>
                <a:latin typeface="+mn-lt"/>
                <a:ea typeface="+mn-ea"/>
                <a:cs typeface="+mn-cs"/>
              </a:rPr>
              <a:t>Naturalistic intelligence</a:t>
            </a:r>
            <a:r>
              <a:rPr lang="en-US" sz="1200" kern="1200" dirty="0" smtClean="0">
                <a:solidFill>
                  <a:schemeClr val="tx1"/>
                </a:solidFill>
                <a:effectLst/>
                <a:latin typeface="+mn-lt"/>
                <a:ea typeface="+mn-ea"/>
                <a:cs typeface="+mn-cs"/>
              </a:rPr>
              <a:t> refers to the ability to identify and distinguish among different types of plants, animals, and weather formations found in the natural world.</a:t>
            </a:r>
          </a:p>
          <a:p>
            <a:pPr marL="171450" lvl="0" indent="-171450">
              <a:buFont typeface="Arial"/>
              <a:buChar char="•"/>
            </a:pPr>
            <a:r>
              <a:rPr lang="en-US" sz="1200" b="1" kern="1200" dirty="0" smtClean="0">
                <a:solidFill>
                  <a:schemeClr val="tx1"/>
                </a:solidFill>
                <a:effectLst/>
                <a:latin typeface="+mn-lt"/>
                <a:ea typeface="+mn-ea"/>
                <a:cs typeface="+mn-cs"/>
              </a:rPr>
              <a:t>Bodily-kinesthetic intelligence</a:t>
            </a:r>
            <a:r>
              <a:rPr lang="en-US" sz="1200" kern="1200" dirty="0" smtClean="0">
                <a:solidFill>
                  <a:schemeClr val="tx1"/>
                </a:solidFill>
                <a:effectLst/>
                <a:latin typeface="+mn-lt"/>
                <a:ea typeface="+mn-ea"/>
                <a:cs typeface="+mn-cs"/>
              </a:rPr>
              <a:t> entails using one’s own body to create products or solve problems.</a:t>
            </a:r>
          </a:p>
          <a:p>
            <a:pPr marL="171450" lvl="0" indent="-171450">
              <a:buFont typeface="Arial"/>
              <a:buChar char="•"/>
            </a:pPr>
            <a:r>
              <a:rPr lang="en-US" sz="1200" b="1" kern="1200" dirty="0" smtClean="0">
                <a:solidFill>
                  <a:schemeClr val="tx1"/>
                </a:solidFill>
                <a:effectLst/>
                <a:latin typeface="+mn-lt"/>
                <a:ea typeface="+mn-ea"/>
                <a:cs typeface="+mn-cs"/>
              </a:rPr>
              <a:t>Interpersonal intelligence</a:t>
            </a:r>
            <a:r>
              <a:rPr lang="en-US" sz="1200" kern="1200" dirty="0" smtClean="0">
                <a:solidFill>
                  <a:schemeClr val="tx1"/>
                </a:solidFill>
                <a:effectLst/>
                <a:latin typeface="+mn-lt"/>
                <a:ea typeface="+mn-ea"/>
                <a:cs typeface="+mn-cs"/>
              </a:rPr>
              <a:t> reflects an ability to recognize and understand other people’s moods, desires, motivations, and intentions.</a:t>
            </a:r>
          </a:p>
          <a:p>
            <a:pPr marL="171450" lvl="0" indent="-171450">
              <a:buFont typeface="Arial"/>
              <a:buChar char="•"/>
            </a:pPr>
            <a:r>
              <a:rPr lang="en-US" sz="1200" b="1" kern="1200" dirty="0" smtClean="0">
                <a:solidFill>
                  <a:schemeClr val="tx1"/>
                </a:solidFill>
                <a:effectLst/>
                <a:latin typeface="+mn-lt"/>
                <a:ea typeface="+mn-ea"/>
                <a:cs typeface="+mn-cs"/>
              </a:rPr>
              <a:t>Intrapersonal intelligence</a:t>
            </a:r>
            <a:r>
              <a:rPr lang="en-US" sz="1200" kern="1200" dirty="0" smtClean="0">
                <a:solidFill>
                  <a:schemeClr val="tx1"/>
                </a:solidFill>
                <a:effectLst/>
                <a:latin typeface="+mn-lt"/>
                <a:ea typeface="+mn-ea"/>
                <a:cs typeface="+mn-cs"/>
              </a:rPr>
              <a:t> refers to people’s ability to recognize and assess those same characteristics within themselves. (Edutopia, 2016)</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One common misconception about multiple intelligences is that it means the same thing as learning styles. Instead, multiple intelligences represents </a:t>
            </a:r>
            <a:r>
              <a:rPr lang="en-US" sz="1200" b="1" kern="1200" dirty="0" smtClean="0">
                <a:solidFill>
                  <a:schemeClr val="tx1"/>
                </a:solidFill>
                <a:effectLst/>
                <a:latin typeface="+mn-lt"/>
                <a:ea typeface="+mn-ea"/>
                <a:cs typeface="+mn-cs"/>
              </a:rPr>
              <a:t>different intellectual abilities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Learning styles</a:t>
            </a:r>
            <a:r>
              <a:rPr lang="en-US" sz="1200" kern="1200" dirty="0" smtClean="0">
                <a:solidFill>
                  <a:schemeClr val="tx1"/>
                </a:solidFill>
                <a:effectLst/>
                <a:latin typeface="+mn-lt"/>
                <a:ea typeface="+mn-ea"/>
                <a:cs typeface="+mn-cs"/>
              </a:rPr>
              <a:t>, according to Howard Gardner, are </a:t>
            </a:r>
            <a:r>
              <a:rPr lang="en-US" sz="1200" b="1" u="sng" kern="1200" dirty="0" smtClean="0">
                <a:solidFill>
                  <a:schemeClr val="tx1"/>
                </a:solidFill>
                <a:effectLst/>
                <a:latin typeface="+mn-lt"/>
                <a:ea typeface="+mn-ea"/>
                <a:cs typeface="+mn-cs"/>
              </a:rPr>
              <a:t>the ways in which an individual approaches a range of tasks. </a:t>
            </a:r>
            <a:br>
              <a:rPr lang="en-US" sz="1200" b="1" u="sng" kern="1200" dirty="0" smtClean="0">
                <a:solidFill>
                  <a:schemeClr val="tx1"/>
                </a:solidFill>
                <a:effectLst/>
                <a:latin typeface="+mn-lt"/>
                <a:ea typeface="+mn-ea"/>
                <a:cs typeface="+mn-cs"/>
              </a:rPr>
            </a:br>
            <a:endParaRPr lang="en-US" sz="1200" b="1"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have been categorized in a number of different ways -- </a:t>
            </a:r>
            <a:r>
              <a:rPr lang="en-US" sz="1200" b="1" u="sng" kern="1200" dirty="0" smtClean="0">
                <a:solidFill>
                  <a:schemeClr val="tx1"/>
                </a:solidFill>
                <a:effectLst/>
                <a:latin typeface="+mn-lt"/>
                <a:ea typeface="+mn-ea"/>
                <a:cs typeface="+mn-cs"/>
              </a:rPr>
              <a:t>visual, auditory, and kinesthetic, impulsive and reflective, right brain and left brain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etc</a:t>
            </a:r>
            <a:r>
              <a:rPr lang="en-US" dirty="0" smtClean="0">
                <a:effectLst/>
              </a:rPr>
              <a:t> .</a:t>
            </a:r>
            <a:r>
              <a:rPr lang="en-US" baseline="0" dirty="0" smtClean="0">
                <a:effectLst/>
              </a:rPr>
              <a:t> </a:t>
            </a:r>
            <a:r>
              <a:rPr lang="en-US" sz="1200" kern="1200" dirty="0" smtClean="0">
                <a:solidFill>
                  <a:schemeClr val="tx1"/>
                </a:solidFill>
                <a:effectLst/>
                <a:latin typeface="+mn-lt"/>
                <a:ea typeface="+mn-ea"/>
                <a:cs typeface="+mn-cs"/>
              </a:rPr>
              <a:t>(Edutopia, 2016)</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3</a:t>
            </a:fld>
            <a:endParaRPr lang="en-US" dirty="0"/>
          </a:p>
        </p:txBody>
      </p:sp>
    </p:spTree>
    <p:extLst>
      <p:ext uri="{BB962C8B-B14F-4D97-AF65-F5344CB8AC3E}">
        <p14:creationId xmlns:p14="http://schemas.microsoft.com/office/powerpoint/2010/main" val="14523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Part I: Strategies for supporting all learners through implementation of state-adopted academic standards and the state-adopted assessment systems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State-Adopted Academic Standards-- </a:t>
            </a:r>
            <a:r>
              <a:rPr lang="en-US" sz="1200" kern="1200" dirty="0" smtClean="0">
                <a:solidFill>
                  <a:schemeClr val="tx1"/>
                </a:solidFill>
                <a:effectLst/>
                <a:latin typeface="+mn-lt"/>
                <a:ea typeface="+mn-ea"/>
                <a:cs typeface="+mn-cs"/>
              </a:rPr>
              <a:t>State-adopted academic standards and the state-adopted assessment systems used within the state of California describe what students should know and be able to do in each subject in each grade. In California, the state Board of Education decides on the standards for all students, from kindergarten through high school. The California Department of Education helps make sure that all students are meeting the standards (CA Department of Education, 2016). </a:t>
            </a:r>
          </a:p>
          <a:p>
            <a:endParaRPr lang="en-US" dirty="0" smtClean="0"/>
          </a:p>
          <a:p>
            <a:r>
              <a:rPr lang="en-US" sz="1200" kern="1200" dirty="0" smtClean="0">
                <a:solidFill>
                  <a:schemeClr val="tx1"/>
                </a:solidFill>
                <a:effectLst/>
                <a:latin typeface="+mn-lt"/>
                <a:ea typeface="+mn-ea"/>
                <a:cs typeface="+mn-cs"/>
              </a:rPr>
              <a:t>Since 2010 the state of California and a number of other states across the nation began working toward designing and adopting the same standards for Math and English through creating the Common Core State Standards (CCSS’s). The intention behind this alignment of standards amongst the states in 2015 was to unify to ensure that all students in every state were getting a good education, ensuring consistency across the nation. If students they moved from one state to the other they would still be provided a public education that would prepare them for success in college and in the workplace. (CA Department of Education, 2016)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CCSS’s prepare all students for college and careers by setting clear goals to support confident and well-prepared thinkers, communicators, and achievers. The standards are consistent from school-to-school and they are aligned with international standards, too.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(Council of the Great City Schools, 2011)</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effectLst/>
              </a:rPr>
              <a:t>• CA State Standards were higher before the alignment of CCSS’s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Collectively, a number of states and territories have adopted new and more rigorous standards in Math, English Language Arts, and literacy standards to ensure that our students are ready for high school, college, and beyond. Together, this group of states (shown in orange on the map) are the Smarter Balanced Assessment Consortium. </a:t>
            </a: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4</a:t>
            </a:fld>
            <a:endParaRPr lang="en-US" dirty="0"/>
          </a:p>
        </p:txBody>
      </p:sp>
    </p:spTree>
    <p:extLst>
      <p:ext uri="{BB962C8B-B14F-4D97-AF65-F5344CB8AC3E}">
        <p14:creationId xmlns:p14="http://schemas.microsoft.com/office/powerpoint/2010/main" val="22900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State-Adopted Assessment Systems-- </a:t>
            </a:r>
            <a:r>
              <a:rPr lang="en-US" sz="1200" kern="1200" dirty="0" smtClean="0">
                <a:solidFill>
                  <a:schemeClr val="tx1"/>
                </a:solidFill>
                <a:effectLst/>
                <a:latin typeface="+mn-lt"/>
                <a:ea typeface="+mn-ea"/>
                <a:cs typeface="+mn-cs"/>
              </a:rPr>
              <a:t>Along with the need for new standards comes the need for new assessments to accurately measure student progress. Today, 256 colleges and universities in 10 states have decided to use the assessments as part of a multiple measures approach to determine whether students are ready for credit-bearing courses and can be exempted from developmental courses. For more information please follow: </a:t>
            </a:r>
            <a:r>
              <a:rPr lang="en-US" sz="1200" b="0" u="sng" kern="1200" dirty="0" smtClean="0">
                <a:solidFill>
                  <a:schemeClr val="tx1"/>
                </a:solidFill>
                <a:effectLst/>
                <a:latin typeface="+mn-lt"/>
                <a:ea typeface="+mn-ea"/>
                <a:cs typeface="+mn-cs"/>
                <a:hlinkClick r:id="rId3"/>
              </a:rPr>
              <a:t>http://www.smarterbalanced.org/about/higher-education/</a:t>
            </a:r>
            <a:endParaRPr lang="en-US" sz="1200" b="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(California Department of Education, 2016)</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These assessment levels are set by the member state representatives to be used as an instrument to gage what our students are engaged in and are truly able to </a:t>
            </a:r>
            <a:r>
              <a:rPr lang="en-US" sz="1200" b="1" i="1" kern="1200" dirty="0" smtClean="0">
                <a:solidFill>
                  <a:schemeClr val="tx1"/>
                </a:solidFill>
                <a:effectLst/>
                <a:latin typeface="+mn-lt"/>
                <a:ea typeface="+mn-ea"/>
                <a:cs typeface="+mn-cs"/>
              </a:rPr>
              <a:t>do</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panel included a diversified group of experts across many areas of interest, including parents and business professional to ensure that the results were a diverse cross-section of people. This fair representation of hundreds of state nominated teachers and leaders across the spectrum of knowledge areas took time and thoughtful collaboration. The conclusion was a collective summary of four levels of achievements built in, with reasonable levels of progression from grade to grade to ensure that each student is scaffolded and prepared to move into the next grade level.</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achievement level recommendation results were approved by expert auditors  are now in the hands of states and territories and are subject to state approval processes. </a:t>
            </a:r>
            <a:r>
              <a:rPr lang="en-US" sz="1200" b="1" kern="1200" dirty="0" smtClean="0">
                <a:solidFill>
                  <a:schemeClr val="tx1"/>
                </a:solidFill>
                <a:effectLst/>
                <a:latin typeface="+mn-lt"/>
                <a:ea typeface="+mn-ea"/>
                <a:cs typeface="+mn-cs"/>
              </a:rPr>
              <a:t>The ultimate goal remains that all students are prepared to succeed beyond high school. </a:t>
            </a:r>
            <a:r>
              <a:rPr lang="en-US" sz="1200" kern="1200" dirty="0" smtClean="0">
                <a:solidFill>
                  <a:schemeClr val="tx1"/>
                </a:solidFill>
                <a:effectLst/>
                <a:latin typeface="+mn-lt"/>
                <a:ea typeface="+mn-ea"/>
                <a:cs typeface="+mn-cs"/>
              </a:rPr>
              <a:t>(Smarter Balanced Assessment Consortium, 2016)</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5</a:t>
            </a:fld>
            <a:endParaRPr lang="en-US" dirty="0"/>
          </a:p>
        </p:txBody>
      </p:sp>
    </p:spTree>
    <p:extLst>
      <p:ext uri="{BB962C8B-B14F-4D97-AF65-F5344CB8AC3E}">
        <p14:creationId xmlns:p14="http://schemas.microsoft.com/office/powerpoint/2010/main" val="167895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Part II: </a:t>
            </a:r>
            <a:r>
              <a:rPr lang="en-US" sz="1200" b="1" kern="1200" dirty="0" smtClean="0">
                <a:solidFill>
                  <a:schemeClr val="tx1"/>
                </a:solidFill>
                <a:effectLst/>
                <a:latin typeface="+mn-lt"/>
                <a:ea typeface="+mn-ea"/>
                <a:cs typeface="+mn-cs"/>
              </a:rPr>
              <a:t>Instructional </a:t>
            </a:r>
            <a:r>
              <a:rPr lang="en-US" sz="1200" b="1" kern="1200" dirty="0" smtClean="0">
                <a:solidFill>
                  <a:schemeClr val="tx1"/>
                </a:solidFill>
                <a:effectLst/>
                <a:latin typeface="+mn-lt"/>
                <a:ea typeface="+mn-ea"/>
                <a:cs typeface="+mn-cs"/>
              </a:rPr>
              <a:t>practices for English learners, exceptional learners, and gifted or talented learners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teacher it’s important to know the subjects that you teach, but it’s </a:t>
            </a:r>
            <a:r>
              <a:rPr lang="en-US" sz="1200" i="1" kern="1200" dirty="0" smtClean="0">
                <a:solidFill>
                  <a:schemeClr val="tx1"/>
                </a:solidFill>
                <a:effectLst/>
                <a:latin typeface="+mn-lt"/>
                <a:ea typeface="+mn-ea"/>
                <a:cs typeface="+mn-cs"/>
              </a:rPr>
              <a:t>equally important</a:t>
            </a:r>
            <a:r>
              <a:rPr lang="en-US" sz="1200" kern="1200" dirty="0" smtClean="0">
                <a:solidFill>
                  <a:schemeClr val="tx1"/>
                </a:solidFill>
                <a:effectLst/>
                <a:latin typeface="+mn-lt"/>
                <a:ea typeface="+mn-ea"/>
                <a:cs typeface="+mn-cs"/>
              </a:rPr>
              <a:t> to know your students and yourself. Instructional practices for </a:t>
            </a:r>
            <a:r>
              <a:rPr lang="en-US" sz="1200" b="1" kern="1200" dirty="0" smtClean="0">
                <a:solidFill>
                  <a:schemeClr val="tx1"/>
                </a:solidFill>
                <a:effectLst/>
                <a:latin typeface="+mn-lt"/>
                <a:ea typeface="+mn-ea"/>
                <a:cs typeface="+mn-cs"/>
              </a:rPr>
              <a:t>English learners, exceptional learners, and gifted or talented learners </a:t>
            </a:r>
            <a:r>
              <a:rPr lang="en-US" sz="1200" kern="1200" dirty="0" smtClean="0">
                <a:solidFill>
                  <a:schemeClr val="tx1"/>
                </a:solidFill>
                <a:effectLst/>
                <a:latin typeface="+mn-lt"/>
                <a:ea typeface="+mn-ea"/>
                <a:cs typeface="+mn-cs"/>
              </a:rPr>
              <a:t>vary and are fluid tools in the teacher’s skill set. High expectations in instructional programming must be fair with systems in place for delivering instructional support for all learners.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Individuals with Disabilities Education Act (IDEA) requires that a continuum of placement options be available to meet the needs of students with disabilities. The law also requires that: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the maximum extent appropriate, children with disabilities ... are educated with children who are not disabled, and that special classes, separate schooling, or other removal of children with disabilities from the regular environment occurs only when the nature or severity of the disability is such that education in regular classes with the use of supplementary aids and services cannot be attained satisfactorily. IDEA Sec. 612 (5) (B).” (“Keys to Successful Inclusion,” 1998)</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Keys to Successful Inclusion</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Including Students with Disabilities in General Education Classrooms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(McLaughlin &amp; Warren, 1992)</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Attitudes and Beliefs</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The regular teacher believes that the student can succeed.</a:t>
            </a:r>
          </a:p>
          <a:p>
            <a:pPr marL="171450" lvl="0" indent="-171450">
              <a:buFont typeface="Arial"/>
              <a:buChar char="•"/>
            </a:pPr>
            <a:r>
              <a:rPr lang="en-US" sz="1200" kern="1200" dirty="0" smtClean="0">
                <a:solidFill>
                  <a:schemeClr val="tx1"/>
                </a:solidFill>
                <a:effectLst/>
                <a:latin typeface="+mn-lt"/>
                <a:ea typeface="+mn-ea"/>
                <a:cs typeface="+mn-cs"/>
              </a:rPr>
              <a:t>School personnel are committed to accepting responsibility for the learning outcomes of students with disabilities.</a:t>
            </a:r>
          </a:p>
          <a:p>
            <a:pPr marL="171450" lvl="0" indent="-171450">
              <a:buFont typeface="Arial"/>
              <a:buChar char="•"/>
            </a:pPr>
            <a:r>
              <a:rPr lang="en-US" sz="1200" kern="1200" dirty="0" smtClean="0">
                <a:solidFill>
                  <a:schemeClr val="tx1"/>
                </a:solidFill>
                <a:effectLst/>
                <a:latin typeface="+mn-lt"/>
                <a:ea typeface="+mn-ea"/>
                <a:cs typeface="+mn-cs"/>
              </a:rPr>
              <a:t>School personnel and the students in the class have been prepared to receive a student with disabilities.</a:t>
            </a:r>
          </a:p>
          <a:p>
            <a:pPr marL="171450" lvl="0" indent="-171450">
              <a:buFont typeface="Arial"/>
              <a:buChar char="•"/>
            </a:pPr>
            <a:r>
              <a:rPr lang="en-US" sz="1200" kern="1200" dirty="0" smtClean="0">
                <a:solidFill>
                  <a:schemeClr val="tx1"/>
                </a:solidFill>
                <a:effectLst/>
                <a:latin typeface="+mn-lt"/>
                <a:ea typeface="+mn-ea"/>
                <a:cs typeface="+mn-cs"/>
              </a:rPr>
              <a:t>Parents are informed and support program goals.</a:t>
            </a:r>
          </a:p>
          <a:p>
            <a:pPr marL="171450" lvl="0" indent="-171450">
              <a:buFont typeface="Arial"/>
              <a:buChar char="•"/>
            </a:pPr>
            <a:r>
              <a:rPr lang="en-US" sz="1200" kern="1200" dirty="0" smtClean="0">
                <a:solidFill>
                  <a:schemeClr val="tx1"/>
                </a:solidFill>
                <a:effectLst/>
                <a:latin typeface="+mn-lt"/>
                <a:ea typeface="+mn-ea"/>
                <a:cs typeface="+mn-cs"/>
              </a:rPr>
              <a:t>Special education staff is committed to collaborative practice in general education classrooms.</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u="sng" kern="1200" dirty="0" smtClean="0">
                <a:solidFill>
                  <a:schemeClr val="tx1"/>
                </a:solidFill>
                <a:effectLst/>
                <a:latin typeface="+mn-lt"/>
                <a:ea typeface="+mn-ea"/>
                <a:cs typeface="+mn-cs"/>
              </a:rPr>
              <a:t>Services and Physical Accommodations</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Services needed by the student are available (e.g., health, physical, occupational, or speech therapy).</a:t>
            </a:r>
          </a:p>
          <a:p>
            <a:pPr marL="171450" lvl="0" indent="-171450">
              <a:buFont typeface="Arial"/>
              <a:buChar char="•"/>
            </a:pPr>
            <a:r>
              <a:rPr lang="en-US" sz="1200" kern="1200" dirty="0" smtClean="0">
                <a:solidFill>
                  <a:schemeClr val="tx1"/>
                </a:solidFill>
                <a:effectLst/>
                <a:latin typeface="+mn-lt"/>
                <a:ea typeface="+mn-ea"/>
                <a:cs typeface="+mn-cs"/>
              </a:rPr>
              <a:t>Accommodations to the physical plant and equipment are adequate to meet the student's needs (e.g., toys, building and playground facilities, learning materials, assistive devices).</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u="sng" kern="1200" dirty="0" smtClean="0">
                <a:solidFill>
                  <a:schemeClr val="tx1"/>
                </a:solidFill>
                <a:effectLst/>
                <a:latin typeface="+mn-lt"/>
                <a:ea typeface="+mn-ea"/>
                <a:cs typeface="+mn-cs"/>
              </a:rPr>
              <a:t>School Support</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The principal understands the needs of students with disabilities.</a:t>
            </a:r>
          </a:p>
          <a:p>
            <a:pPr marL="171450" lvl="0" indent="-171450">
              <a:buFont typeface="Arial"/>
              <a:buChar char="•"/>
            </a:pPr>
            <a:r>
              <a:rPr lang="en-US" sz="1200" kern="1200" dirty="0" smtClean="0">
                <a:solidFill>
                  <a:schemeClr val="tx1"/>
                </a:solidFill>
                <a:effectLst/>
                <a:latin typeface="+mn-lt"/>
                <a:ea typeface="+mn-ea"/>
                <a:cs typeface="+mn-cs"/>
              </a:rPr>
              <a:t>Adequate numbers of personnel, including aides and support personnel, are available.</a:t>
            </a:r>
          </a:p>
          <a:p>
            <a:pPr marL="171450" lvl="0" indent="-171450">
              <a:buFont typeface="Arial"/>
              <a:buChar char="•"/>
            </a:pPr>
            <a:r>
              <a:rPr lang="en-US" sz="1200" kern="1200" dirty="0" smtClean="0">
                <a:solidFill>
                  <a:schemeClr val="tx1"/>
                </a:solidFill>
                <a:effectLst/>
                <a:latin typeface="+mn-lt"/>
                <a:ea typeface="+mn-ea"/>
                <a:cs typeface="+mn-cs"/>
              </a:rPr>
              <a:t>Adequate staff development and technical assistance, based on the needs of the school personnel, are being provided (e.g., information on disabilities, instructional methods, awareness and acceptance activities for students, and team-building skills).</a:t>
            </a:r>
          </a:p>
          <a:p>
            <a:pPr marL="171450" lvl="0" indent="-171450">
              <a:buFont typeface="Arial"/>
              <a:buChar char="•"/>
            </a:pPr>
            <a:r>
              <a:rPr lang="en-US" sz="1200" kern="1200" dirty="0" smtClean="0">
                <a:solidFill>
                  <a:schemeClr val="tx1"/>
                </a:solidFill>
                <a:effectLst/>
                <a:latin typeface="+mn-lt"/>
                <a:ea typeface="+mn-ea"/>
                <a:cs typeface="+mn-cs"/>
              </a:rPr>
              <a:t>Appropriate policies and procedures for monitoring individual student progress, including grading and testing, are in place.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Collaboration</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Special educators are part of the instructional or planning team.</a:t>
            </a:r>
          </a:p>
          <a:p>
            <a:pPr marL="171450" lvl="0" indent="-171450">
              <a:buFont typeface="Arial"/>
              <a:buChar char="•"/>
            </a:pPr>
            <a:r>
              <a:rPr lang="en-US" sz="1200" kern="1200" dirty="0" smtClean="0">
                <a:solidFill>
                  <a:schemeClr val="tx1"/>
                </a:solidFill>
                <a:effectLst/>
                <a:latin typeface="+mn-lt"/>
                <a:ea typeface="+mn-ea"/>
                <a:cs typeface="+mn-cs"/>
              </a:rPr>
              <a:t>Teaming approaches are used for problem-solving and program implementation.</a:t>
            </a:r>
          </a:p>
          <a:p>
            <a:pPr marL="171450" lvl="0" indent="-171450">
              <a:buFont typeface="Arial"/>
              <a:buChar char="•"/>
            </a:pPr>
            <a:r>
              <a:rPr lang="en-US" sz="1200" kern="1200" dirty="0" smtClean="0">
                <a:solidFill>
                  <a:schemeClr val="tx1"/>
                </a:solidFill>
                <a:effectLst/>
                <a:latin typeface="+mn-lt"/>
                <a:ea typeface="+mn-ea"/>
                <a:cs typeface="+mn-cs"/>
              </a:rPr>
              <a:t>Regular teachers, special education teachers, and other specialists collaborate (e.g., co-teaching, team teaching, teacher assistance teams).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Instructional Methods</a:t>
            </a:r>
            <a:endParaRPr lang="en-US" sz="1200" u="sng" kern="1200" dirty="0" smtClean="0">
              <a:solidFill>
                <a:schemeClr val="tx1"/>
              </a:solidFill>
              <a:effectLst/>
              <a:latin typeface="+mn-lt"/>
              <a:ea typeface="+mn-ea"/>
              <a:cs typeface="+mn-cs"/>
            </a:endParaRPr>
          </a:p>
          <a:p>
            <a:pPr marL="0" indent="0">
              <a:buFont typeface="Arial"/>
              <a:buNone/>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Teachers have the knowledge and skills needed to select and adapt curricula and instructional methods according to individual student needs.</a:t>
            </a:r>
          </a:p>
          <a:p>
            <a:pPr marL="171450" lvl="0" indent="-171450">
              <a:buFont typeface="Arial"/>
              <a:buChar char="•"/>
            </a:pPr>
            <a:r>
              <a:rPr lang="en-US" sz="1200" kern="1200" dirty="0" smtClean="0">
                <a:solidFill>
                  <a:schemeClr val="tx1"/>
                </a:solidFill>
                <a:effectLst/>
                <a:latin typeface="+mn-lt"/>
                <a:ea typeface="+mn-ea"/>
                <a:cs typeface="+mn-cs"/>
              </a:rPr>
              <a:t>A variety of instructional arrangements are available (e.g., team teaching, cross-grade grouping, peer tutoring, teacher assistance teams).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Teachers foster a cooperative learning environment and promote socialization. The teachers use their joint planning time to problem-solve and discuss the use of special instructional techniques for all students who need special assistance. Monitoring and adapting instruction for individual students is an ongoing activity. The teachers use curriculum-based measurement to systematically assess their students' learning progress. They adapt curricula so that lessons begin at the edge of the student's knowledge, adding new material at the student's pace, and presenting it in a style consistent with the student's learning style. For some students, pre-organizers or chapter previews are used to bring out the most important points of the material to be learned; for other students, new vocabulary words may need to be highlighted or reduced reading levels may be required. Some students may use special activity worksheets, while others may learn best by using media or computer-assisted instruction.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In the classroom, the teachers group students differently for different activities. Sometimes, the teachers and paraprofessionals divide the class, each teaching a small group or tutoring individuals. They use cooperative learning projects to help the students learn to work together and develop social relationships. Peer tutors provide extra help to students who need it. Students without disabilities are more than willing to help their friends who have disabilities, and vice versa.</a:t>
            </a:r>
          </a:p>
          <a:p>
            <a:pPr marL="171450" indent="-171450">
              <a:buFont typeface="Arial"/>
              <a:buChar char="•"/>
            </a:pPr>
            <a:r>
              <a:rPr lang="en-US" sz="1200" kern="1200" dirty="0" smtClean="0">
                <a:solidFill>
                  <a:schemeClr val="tx1"/>
                </a:solidFill>
                <a:effectLst/>
                <a:latin typeface="+mn-lt"/>
                <a:ea typeface="+mn-ea"/>
                <a:cs typeface="+mn-cs"/>
              </a:rPr>
              <a:t>While the regular classroom may not be the best learning environment for every child with a disability, it is highly desirable for all who can benefit. It provides contact with age peers and prepares all students for the diversity of the world beyond the classroom.</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Resources:</a:t>
            </a:r>
          </a:p>
          <a:p>
            <a:r>
              <a:rPr lang="en-US" sz="1200" kern="1200" dirty="0" smtClean="0">
                <a:solidFill>
                  <a:schemeClr val="tx1"/>
                </a:solidFill>
                <a:effectLst/>
                <a:latin typeface="+mn-lt"/>
                <a:ea typeface="+mn-ea"/>
                <a:cs typeface="+mn-cs"/>
              </a:rPr>
              <a:t>Keys to Successful Inclusion. (1998). </a:t>
            </a:r>
            <a:r>
              <a:rPr lang="en-US" sz="1200" i="1" kern="1200" dirty="0" smtClean="0">
                <a:solidFill>
                  <a:schemeClr val="tx1"/>
                </a:solidFill>
                <a:effectLst/>
                <a:latin typeface="+mn-lt"/>
                <a:ea typeface="+mn-ea"/>
                <a:cs typeface="+mn-cs"/>
              </a:rPr>
              <a:t>ERIC Digest, </a:t>
            </a:r>
            <a:r>
              <a:rPr lang="en-US" sz="1200" kern="1200" dirty="0" smtClean="0">
                <a:solidFill>
                  <a:schemeClr val="tx1"/>
                </a:solidFill>
                <a:effectLst/>
                <a:latin typeface="+mn-lt"/>
                <a:ea typeface="+mn-ea"/>
                <a:cs typeface="+mn-cs"/>
              </a:rPr>
              <a:t>(ERIC EC Digest #E521 1993), . Retrieved from http://eric.ed.gov/</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Keys to Successful Inclusion. (2000-2016). Retrieved from https://www.teachervision.com/special-education/resource/2972.html?page=2</a:t>
            </a:r>
          </a:p>
          <a:p>
            <a:endParaRPr lang="en-US" dirty="0" smtClean="0">
              <a:effectLst/>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6</a:t>
            </a:fld>
            <a:endParaRPr lang="en-US" dirty="0"/>
          </a:p>
        </p:txBody>
      </p:sp>
    </p:spTree>
    <p:extLst>
      <p:ext uri="{BB962C8B-B14F-4D97-AF65-F5344CB8AC3E}">
        <p14:creationId xmlns:p14="http://schemas.microsoft.com/office/powerpoint/2010/main" val="341631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Checking Prior Knowledge</a:t>
            </a:r>
          </a:p>
          <a:p>
            <a:r>
              <a:rPr lang="en-US" sz="1200" kern="1200" dirty="0" smtClean="0">
                <a:solidFill>
                  <a:schemeClr val="tx1"/>
                </a:solidFill>
                <a:effectLst/>
                <a:latin typeface="+mn-lt"/>
                <a:ea typeface="+mn-ea"/>
                <a:cs typeface="+mn-cs"/>
              </a:rPr>
              <a:t>By checking prior knowledge, the teacher builds a bridge for the students and makes connections through the lesson.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Prior Knowledge Check. </a:t>
            </a:r>
            <a:r>
              <a:rPr lang="en-US" sz="1200" kern="1200" dirty="0" smtClean="0">
                <a:solidFill>
                  <a:schemeClr val="tx1"/>
                </a:solidFill>
                <a:effectLst/>
                <a:latin typeface="+mn-lt"/>
                <a:ea typeface="+mn-ea"/>
                <a:cs typeface="+mn-cs"/>
              </a:rPr>
              <a:t>It is a tool for grabbing attention for what is going to happen on the stage. In project-based learning, it is the entry activity. Shakespeare called it a prologue. He knew well the importance of announcing what the play was about so the audience could respond to the story. In a like manner, the teacher uses the advance organizer or entry activity to capture students’ attention and engage them in the lesson that is about to unfold.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Mindful Engagement From the Start. </a:t>
            </a:r>
            <a:r>
              <a:rPr lang="en-US" sz="1200" kern="1200" dirty="0" smtClean="0">
                <a:solidFill>
                  <a:schemeClr val="tx1"/>
                </a:solidFill>
                <a:effectLst/>
                <a:latin typeface="+mn-lt"/>
                <a:ea typeface="+mn-ea"/>
                <a:cs typeface="+mn-cs"/>
              </a:rPr>
              <a:t>Well-designed advance organizers start with an interactive, collaborative task such as Donna Ogle’s (1986) K-W-L tactic embedded in a think-pair-share activity. This allows the teacher-mediator to increase the effect size of the advance organizer by combining it with two other high-effect strategies, cooperative learning and metacognitive reflection (Marzano, Hattie).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Structuring the Task</a:t>
            </a:r>
          </a:p>
          <a:p>
            <a:r>
              <a:rPr lang="en-US" sz="1200" kern="1200" dirty="0" smtClean="0">
                <a:solidFill>
                  <a:schemeClr val="tx1"/>
                </a:solidFill>
                <a:effectLst/>
                <a:latin typeface="+mn-lt"/>
                <a:ea typeface="+mn-ea"/>
                <a:cs typeface="+mn-cs"/>
              </a:rPr>
              <a:t>Guided questions, each followed by other probes to clarify and expand the students’ thinking about what they understand about what and how they learned, enable the teacher to take the students beyond the normal “doing” of the prescribed task to the (mathematical) thinking that is the essence of the lesson.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Looking Back and Reflecting</a:t>
            </a:r>
          </a:p>
          <a:p>
            <a:r>
              <a:rPr lang="en-US" sz="1200" kern="1200" dirty="0" smtClean="0">
                <a:solidFill>
                  <a:schemeClr val="tx1"/>
                </a:solidFill>
                <a:effectLst/>
                <a:latin typeface="+mn-lt"/>
                <a:ea typeface="+mn-ea"/>
                <a:cs typeface="+mn-cs"/>
              </a:rPr>
              <a:t>At the conclusion of a well-structured lesson, time needs to be allotted especially for episodic learners to reflect on what they have learned and how they have learned. The reflection will start with a strategic review of the content learned in the lesson. It may also call for an assessment of how the students learned and the applications they can make. In essence, this review forces the making of key connections so that students not only see the immediate relationships but also learn how to establish the connections themselves. It is important that the students have time to consider what they have learned and how, so that they can learn the process of their learning as well as know the product. Making sure that students review in this way is the beginning of the metacognitive reflection that Hattie has advocated through his research.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Bridging Forward</a:t>
            </a:r>
          </a:p>
          <a:p>
            <a:r>
              <a:rPr lang="en-US" sz="1200" kern="1200" dirty="0" smtClean="0">
                <a:solidFill>
                  <a:schemeClr val="tx1"/>
                </a:solidFill>
                <a:effectLst/>
                <a:latin typeface="+mn-lt"/>
                <a:ea typeface="+mn-ea"/>
                <a:cs typeface="+mn-cs"/>
              </a:rPr>
              <a:t>This establishment of connections in the learning process is advanced in the lesson design on pages 62–63. The behaviorists’ stimulus–response notion of transfer says, “It doesn’t happen.” The mediator’s notion is that transfer does occur when it is “shepherded” (Fogarty, Perkins, &amp; Barell, 1992). A “good shepherd” is one who takes time to structure the purposeful transfer of learning. This occurs when the mediator bridges key lesson concepts into other content areas to be studied or into appropriate life situations.</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effectLst/>
              </a:rPr>
              <a:t>In addition to the </a:t>
            </a:r>
            <a:r>
              <a:rPr lang="en-US" b="1" dirty="0" smtClean="0">
                <a:solidFill>
                  <a:srgbClr val="FFDC62"/>
                </a:solidFill>
                <a:effectLst/>
              </a:rPr>
              <a:t>four elements of lesson design </a:t>
            </a:r>
            <a:r>
              <a:rPr lang="en-US" dirty="0" smtClean="0">
                <a:solidFill>
                  <a:schemeClr val="tx1"/>
                </a:solidFill>
                <a:effectLst/>
              </a:rPr>
              <a:t>and the use of high-effect strategies to engage the learners throughout the lesson, teachers can enrich a lesson with additional tactics that facilitate learning and promote achievement.</a:t>
            </a:r>
            <a:br>
              <a:rPr lang="en-US" dirty="0" smtClean="0">
                <a:solidFill>
                  <a:schemeClr val="tx1"/>
                </a:solidFill>
                <a:effectLst/>
              </a:rPr>
            </a:br>
            <a:endParaRPr lang="en-US" dirty="0" smtClean="0">
              <a:solidFill>
                <a:schemeClr val="tx1"/>
              </a:solidFill>
              <a:effectLst/>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7</a:t>
            </a:fld>
            <a:endParaRPr lang="en-US" dirty="0"/>
          </a:p>
        </p:txBody>
      </p:sp>
    </p:spTree>
    <p:extLst>
      <p:ext uri="{BB962C8B-B14F-4D97-AF65-F5344CB8AC3E}">
        <p14:creationId xmlns:p14="http://schemas.microsoft.com/office/powerpoint/2010/main" val="345125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Rodriguez, et al (2017)</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Guidelines for Successful Individuation</a:t>
            </a:r>
            <a:br>
              <a:rPr lang="en-US" sz="1200" b="1"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To individuate so that self-directed learners emerge from their dependence on direction from the teacher, the teacher-mediator carefully considers the variety of students’ needs, styles, and intelligences in building a curriculum that benefits all of the students assigned to the classroom. Here are eight helpful guidelines to consider for advancing students as competent, self-directed learners: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Encourage each student to stand up for his or her beliefs.</a:t>
            </a:r>
          </a:p>
          <a:p>
            <a:pPr marL="228600" lvl="0" indent="-228600">
              <a:buFont typeface="+mj-lt"/>
              <a:buAutoNum type="arabicPeriod"/>
            </a:pPr>
            <a:r>
              <a:rPr lang="en-US" sz="1200" kern="1200" dirty="0" smtClean="0">
                <a:solidFill>
                  <a:schemeClr val="tx1"/>
                </a:solidFill>
                <a:effectLst/>
                <a:latin typeface="+mn-lt"/>
                <a:ea typeface="+mn-ea"/>
                <a:cs typeface="+mn-cs"/>
              </a:rPr>
              <a:t>Motivate each student to develop his or her multiple intelligences.</a:t>
            </a:r>
          </a:p>
          <a:p>
            <a:pPr marL="228600" lvl="0" indent="-228600">
              <a:buFont typeface="+mj-lt"/>
              <a:buAutoNum type="arabicPeriod"/>
            </a:pPr>
            <a:r>
              <a:rPr lang="en-US" sz="1200" kern="1200" dirty="0" smtClean="0">
                <a:solidFill>
                  <a:schemeClr val="tx1"/>
                </a:solidFill>
                <a:effectLst/>
                <a:latin typeface="+mn-lt"/>
                <a:ea typeface="+mn-ea"/>
                <a:cs typeface="+mn-cs"/>
              </a:rPr>
              <a:t>Give each student the tools to think critically about all points of view.</a:t>
            </a:r>
          </a:p>
          <a:p>
            <a:pPr marL="228600" lvl="0" indent="-228600">
              <a:buFont typeface="+mj-lt"/>
              <a:buAutoNum type="arabicPeriod"/>
            </a:pPr>
            <a:r>
              <a:rPr lang="en-US" sz="1200" kern="1200" dirty="0" smtClean="0">
                <a:solidFill>
                  <a:schemeClr val="tx1"/>
                </a:solidFill>
                <a:effectLst/>
                <a:latin typeface="+mn-lt"/>
                <a:ea typeface="+mn-ea"/>
                <a:cs typeface="+mn-cs"/>
              </a:rPr>
              <a:t>Organize the celebration of cultural diversity.</a:t>
            </a:r>
          </a:p>
          <a:p>
            <a:pPr marL="228600" lvl="0" indent="-228600">
              <a:buFont typeface="+mj-lt"/>
              <a:buAutoNum type="arabicPeriod"/>
            </a:pPr>
            <a:r>
              <a:rPr lang="en-US" sz="1200" kern="1200" dirty="0" smtClean="0">
                <a:solidFill>
                  <a:schemeClr val="tx1"/>
                </a:solidFill>
                <a:effectLst/>
                <a:latin typeface="+mn-lt"/>
                <a:ea typeface="+mn-ea"/>
                <a:cs typeface="+mn-cs"/>
              </a:rPr>
              <a:t>Welcome original ideas and creative thinking.</a:t>
            </a:r>
          </a:p>
          <a:p>
            <a:pPr marL="228600" lvl="0" indent="-228600">
              <a:buFont typeface="+mj-lt"/>
              <a:buAutoNum type="arabicPeriod"/>
            </a:pPr>
            <a:r>
              <a:rPr lang="en-US" sz="1200" kern="1200" dirty="0" smtClean="0">
                <a:solidFill>
                  <a:schemeClr val="tx1"/>
                </a:solidFill>
                <a:effectLst/>
                <a:latin typeface="+mn-lt"/>
                <a:ea typeface="+mn-ea"/>
                <a:cs typeface="+mn-cs"/>
              </a:rPr>
              <a:t>Enhance the development of each child’s special abilities.</a:t>
            </a:r>
          </a:p>
          <a:p>
            <a:pPr marL="228600" lvl="0" indent="-228600">
              <a:buFont typeface="+mj-lt"/>
              <a:buAutoNum type="arabicPeriod"/>
            </a:pPr>
            <a:r>
              <a:rPr lang="en-US" sz="1200" kern="1200" dirty="0" smtClean="0">
                <a:solidFill>
                  <a:schemeClr val="tx1"/>
                </a:solidFill>
                <a:effectLst/>
                <a:latin typeface="+mn-lt"/>
                <a:ea typeface="+mn-ea"/>
                <a:cs typeface="+mn-cs"/>
              </a:rPr>
              <a:t>Respect each child’s values and beliefs. </a:t>
            </a:r>
          </a:p>
          <a:p>
            <a:pPr marL="228600" indent="-228600">
              <a:buFont typeface="+mj-lt"/>
              <a:buAutoNum type="arabicPeriod"/>
            </a:pPr>
            <a:r>
              <a:rPr lang="en-US" sz="1200" kern="1200" dirty="0" smtClean="0">
                <a:solidFill>
                  <a:schemeClr val="tx1"/>
                </a:solidFill>
                <a:effectLst/>
                <a:latin typeface="+mn-lt"/>
                <a:ea typeface="+mn-ea"/>
                <a:cs typeface="+mn-cs"/>
              </a:rPr>
              <a:t>Differentiate instruction so children may make meaningful choices as they take charge of their own learning.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(Rodriguez et al., 2017)</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8</a:t>
            </a:fld>
            <a:endParaRPr lang="en-US" dirty="0"/>
          </a:p>
        </p:txBody>
      </p:sp>
    </p:spTree>
    <p:extLst>
      <p:ext uri="{BB962C8B-B14F-4D97-AF65-F5344CB8AC3E}">
        <p14:creationId xmlns:p14="http://schemas.microsoft.com/office/powerpoint/2010/main" val="165814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Rodriguez, et al (2017)</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It is imperative that</a:t>
            </a:r>
            <a:r>
              <a:rPr lang="en-US" sz="1200" kern="1200" baseline="0" dirty="0" smtClean="0">
                <a:solidFill>
                  <a:schemeClr val="tx1"/>
                </a:solidFill>
                <a:effectLst/>
                <a:latin typeface="+mn-lt"/>
                <a:ea typeface="+mn-ea"/>
                <a:cs typeface="+mn-cs"/>
              </a:rPr>
              <a:t> the teacher </a:t>
            </a:r>
            <a:r>
              <a:rPr lang="en-US" sz="1200" kern="1200" dirty="0" smtClean="0">
                <a:solidFill>
                  <a:schemeClr val="tx1"/>
                </a:solidFill>
                <a:effectLst/>
                <a:latin typeface="+mn-lt"/>
                <a:ea typeface="+mn-ea"/>
                <a:cs typeface="+mn-cs"/>
              </a:rPr>
              <a:t>evaluates </a:t>
            </a:r>
            <a:r>
              <a:rPr lang="en-US" sz="1200" b="1" kern="1200" dirty="0" smtClean="0">
                <a:solidFill>
                  <a:schemeClr val="tx1"/>
                </a:solidFill>
                <a:effectLst/>
                <a:latin typeface="+mn-lt"/>
                <a:ea typeface="+mn-ea"/>
                <a:cs typeface="+mn-cs"/>
              </a:rPr>
              <a:t>mediational strategies</a:t>
            </a:r>
            <a:r>
              <a:rPr lang="en-US" sz="1200" kern="1200" dirty="0" smtClean="0">
                <a:solidFill>
                  <a:schemeClr val="tx1"/>
                </a:solidFill>
                <a:effectLst/>
                <a:latin typeface="+mn-lt"/>
                <a:ea typeface="+mn-ea"/>
                <a:cs typeface="+mn-cs"/>
              </a:rPr>
              <a:t> that </a:t>
            </a:r>
            <a:r>
              <a:rPr lang="en-US" sz="1200" b="1" kern="1200" dirty="0" smtClean="0">
                <a:solidFill>
                  <a:schemeClr val="tx1"/>
                </a:solidFill>
                <a:effectLst/>
                <a:latin typeface="+mn-lt"/>
                <a:ea typeface="+mn-ea"/>
                <a:cs typeface="+mn-cs"/>
              </a:rPr>
              <a:t>promote intentionality</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teacher isolates and interprets the various stimuli bombarding the student and presents the filtered stimuli in a way that encourages the student to respond positively. This act of purposeful mediation is called </a:t>
            </a:r>
            <a:r>
              <a:rPr lang="en-US" sz="1200" i="1" kern="1200" dirty="0" smtClean="0">
                <a:solidFill>
                  <a:schemeClr val="tx1"/>
                </a:solidFill>
                <a:effectLst/>
                <a:latin typeface="+mn-lt"/>
                <a:ea typeface="+mn-ea"/>
                <a:cs typeface="+mn-cs"/>
              </a:rPr>
              <a:t>intentionality,</a:t>
            </a:r>
            <a:r>
              <a:rPr lang="en-US" sz="1200" kern="1200" dirty="0" smtClean="0">
                <a:solidFill>
                  <a:schemeClr val="tx1"/>
                </a:solidFill>
                <a:effectLst/>
                <a:latin typeface="+mn-lt"/>
                <a:ea typeface="+mn-ea"/>
                <a:cs typeface="+mn-cs"/>
              </a:rPr>
              <a:t> and it is the first side of the teaching–learning coin.”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a:buChar char="•"/>
            </a:pPr>
            <a:r>
              <a:rPr lang="en-US" sz="1200" dirty="0" smtClean="0">
                <a:solidFill>
                  <a:srgbClr val="000000"/>
                </a:solidFill>
                <a:effectLst/>
              </a:rPr>
              <a:t>Posting </a:t>
            </a:r>
            <a:r>
              <a:rPr lang="en-US" sz="1200" dirty="0" smtClean="0">
                <a:solidFill>
                  <a:schemeClr val="accent6">
                    <a:lumMod val="60000"/>
                    <a:lumOff val="40000"/>
                  </a:schemeClr>
                </a:solidFill>
                <a:effectLst/>
              </a:rPr>
              <a:t>goals and objectives </a:t>
            </a:r>
            <a:r>
              <a:rPr lang="en-US" sz="1200" dirty="0" smtClean="0">
                <a:solidFill>
                  <a:srgbClr val="000000"/>
                </a:solidFill>
                <a:effectLst/>
              </a:rPr>
              <a:t>for a lesson</a:t>
            </a:r>
          </a:p>
          <a:p>
            <a:pPr marL="171450" lvl="0" indent="-171450">
              <a:buFont typeface="Arial"/>
              <a:buChar char="•"/>
            </a:pPr>
            <a:r>
              <a:rPr lang="en-US" sz="1200" dirty="0" smtClean="0">
                <a:solidFill>
                  <a:schemeClr val="tx1"/>
                </a:solidFill>
                <a:effectLst/>
              </a:rPr>
              <a:t>Create </a:t>
            </a:r>
            <a:r>
              <a:rPr lang="en-US" sz="1200" dirty="0" smtClean="0">
                <a:solidFill>
                  <a:srgbClr val="C2D63E"/>
                </a:solidFill>
                <a:effectLst/>
              </a:rPr>
              <a:t>list of goals </a:t>
            </a:r>
            <a:r>
              <a:rPr lang="en-US" sz="1200" dirty="0" smtClean="0">
                <a:solidFill>
                  <a:schemeClr val="tx1"/>
                </a:solidFill>
                <a:effectLst/>
              </a:rPr>
              <a:t>in students’ personal blog folders</a:t>
            </a:r>
          </a:p>
          <a:p>
            <a:pPr marL="171450" lvl="0" indent="-171450">
              <a:buFont typeface="Arial"/>
              <a:buChar char="•"/>
            </a:pPr>
            <a:r>
              <a:rPr lang="en-US" sz="1200" dirty="0" smtClean="0">
                <a:solidFill>
                  <a:schemeClr val="tx1"/>
                </a:solidFill>
                <a:effectLst/>
              </a:rPr>
              <a:t>Posting </a:t>
            </a:r>
            <a:r>
              <a:rPr lang="en-US" sz="1200" dirty="0" smtClean="0">
                <a:solidFill>
                  <a:srgbClr val="C2D63E"/>
                </a:solidFill>
                <a:effectLst/>
              </a:rPr>
              <a:t>agenda </a:t>
            </a:r>
            <a:r>
              <a:rPr lang="en-US" sz="1200" dirty="0" smtClean="0">
                <a:solidFill>
                  <a:schemeClr val="tx1"/>
                </a:solidFill>
                <a:effectLst/>
              </a:rPr>
              <a:t>with </a:t>
            </a:r>
            <a:r>
              <a:rPr lang="en-US" sz="1200" dirty="0" smtClean="0">
                <a:solidFill>
                  <a:srgbClr val="C2D63E"/>
                </a:solidFill>
                <a:effectLst/>
              </a:rPr>
              <a:t>expected tasks</a:t>
            </a:r>
          </a:p>
          <a:p>
            <a:pPr marL="171450" lvl="0" indent="-171450">
              <a:buFont typeface="Arial"/>
              <a:buChar char="•"/>
            </a:pPr>
            <a:r>
              <a:rPr lang="en-US" sz="1200" dirty="0" smtClean="0">
                <a:solidFill>
                  <a:schemeClr val="tx1"/>
                </a:solidFill>
                <a:effectLst/>
              </a:rPr>
              <a:t>Create a </a:t>
            </a:r>
            <a:r>
              <a:rPr lang="en-US" sz="1200" dirty="0" smtClean="0">
                <a:solidFill>
                  <a:srgbClr val="C2D63E"/>
                </a:solidFill>
                <a:effectLst/>
              </a:rPr>
              <a:t>checklist of goals </a:t>
            </a:r>
            <a:r>
              <a:rPr lang="en-US" sz="1200" dirty="0" smtClean="0">
                <a:solidFill>
                  <a:schemeClr val="tx1"/>
                </a:solidFill>
                <a:effectLst/>
              </a:rPr>
              <a:t>for student selection</a:t>
            </a:r>
          </a:p>
          <a:p>
            <a:pPr marL="171450" lvl="0" indent="-171450">
              <a:buFont typeface="Arial"/>
              <a:buChar char="•"/>
            </a:pPr>
            <a:r>
              <a:rPr lang="en-US" sz="1200" dirty="0" smtClean="0">
                <a:solidFill>
                  <a:schemeClr val="tx1"/>
                </a:solidFill>
                <a:effectLst/>
              </a:rPr>
              <a:t>Posting a </a:t>
            </a:r>
            <a:r>
              <a:rPr lang="en-US" sz="1200" dirty="0" smtClean="0">
                <a:solidFill>
                  <a:srgbClr val="C2D63E"/>
                </a:solidFill>
                <a:effectLst/>
              </a:rPr>
              <a:t>rubric with criteria </a:t>
            </a:r>
            <a:r>
              <a:rPr lang="en-US" sz="1200" dirty="0" smtClean="0">
                <a:solidFill>
                  <a:schemeClr val="tx1"/>
                </a:solidFill>
                <a:effectLst/>
              </a:rPr>
              <a:t>for </a:t>
            </a:r>
            <a:r>
              <a:rPr lang="en-US" sz="1200" dirty="0" smtClean="0">
                <a:solidFill>
                  <a:srgbClr val="C2D63E"/>
                </a:solidFill>
                <a:effectLst/>
              </a:rPr>
              <a:t>assessing student performance </a:t>
            </a:r>
            <a:r>
              <a:rPr lang="en-US" sz="1200" dirty="0" smtClean="0">
                <a:solidFill>
                  <a:schemeClr val="tx1"/>
                </a:solidFill>
                <a:effectLst/>
              </a:rPr>
              <a:t>in a lesson</a:t>
            </a:r>
          </a:p>
          <a:p>
            <a:pPr marL="171450" lvl="0" indent="-171450">
              <a:buFont typeface="Arial"/>
              <a:buChar char="•"/>
            </a:pPr>
            <a:r>
              <a:rPr lang="en-US" sz="1200" dirty="0" smtClean="0">
                <a:solidFill>
                  <a:schemeClr val="tx1"/>
                </a:solidFill>
                <a:effectLst/>
              </a:rPr>
              <a:t>Verbally </a:t>
            </a:r>
            <a:r>
              <a:rPr lang="en-US" sz="1200" dirty="0" smtClean="0">
                <a:solidFill>
                  <a:srgbClr val="C2D63E"/>
                </a:solidFill>
                <a:effectLst/>
              </a:rPr>
              <a:t>review and clarify terms </a:t>
            </a:r>
            <a:r>
              <a:rPr lang="en-US" sz="1200" dirty="0" smtClean="0">
                <a:solidFill>
                  <a:schemeClr val="tx1"/>
                </a:solidFill>
                <a:effectLst/>
              </a:rPr>
              <a:t>used for </a:t>
            </a:r>
            <a:r>
              <a:rPr lang="en-US" sz="1200" dirty="0" smtClean="0">
                <a:solidFill>
                  <a:srgbClr val="C2D63E"/>
                </a:solidFill>
                <a:effectLst/>
              </a:rPr>
              <a:t>goals, agenda, and criteria </a:t>
            </a:r>
            <a:r>
              <a:rPr lang="en-US" sz="1200" dirty="0" smtClean="0">
                <a:solidFill>
                  <a:schemeClr val="tx1"/>
                </a:solidFill>
                <a:effectLst/>
              </a:rPr>
              <a:t>at the start of a lesson</a:t>
            </a:r>
          </a:p>
          <a:p>
            <a:pPr marL="171450" lvl="0" indent="-171450">
              <a:buFont typeface="Arial"/>
              <a:buChar char="•"/>
            </a:pPr>
            <a:r>
              <a:rPr lang="en-US" sz="1200" dirty="0" smtClean="0">
                <a:solidFill>
                  <a:schemeClr val="tx1"/>
                </a:solidFill>
                <a:effectLst/>
              </a:rPr>
              <a:t>Verbally </a:t>
            </a:r>
            <a:r>
              <a:rPr lang="en-US" sz="1200" dirty="0" smtClean="0">
                <a:solidFill>
                  <a:srgbClr val="C2D63E"/>
                </a:solidFill>
                <a:effectLst/>
              </a:rPr>
              <a:t>pose questions </a:t>
            </a:r>
            <a:r>
              <a:rPr lang="en-US" sz="1200" dirty="0" smtClean="0">
                <a:solidFill>
                  <a:schemeClr val="tx1"/>
                </a:solidFill>
                <a:effectLst/>
              </a:rPr>
              <a:t>that ask students to </a:t>
            </a:r>
            <a:r>
              <a:rPr lang="en-US" sz="1200" dirty="0" smtClean="0">
                <a:solidFill>
                  <a:srgbClr val="C2D63E"/>
                </a:solidFill>
                <a:effectLst/>
              </a:rPr>
              <a:t>connect tasks in progress with goals and criteria</a:t>
            </a:r>
          </a:p>
          <a:p>
            <a:pPr marL="171450" lvl="0" indent="-171450">
              <a:buFont typeface="Arial"/>
              <a:buChar char="•"/>
            </a:pPr>
            <a:r>
              <a:rPr lang="en-US" sz="1200" dirty="0" smtClean="0">
                <a:solidFill>
                  <a:schemeClr val="tx1"/>
                </a:solidFill>
                <a:effectLst/>
              </a:rPr>
              <a:t>Make </a:t>
            </a:r>
            <a:r>
              <a:rPr lang="en-US" sz="1200" dirty="0" smtClean="0">
                <a:solidFill>
                  <a:srgbClr val="C2D63E"/>
                </a:solidFill>
                <a:effectLst/>
              </a:rPr>
              <a:t>map of yearly goals</a:t>
            </a:r>
            <a:r>
              <a:rPr lang="en-US" sz="1200" dirty="0" smtClean="0">
                <a:solidFill>
                  <a:schemeClr val="tx1"/>
                </a:solidFill>
                <a:effectLst/>
              </a:rPr>
              <a:t> </a:t>
            </a:r>
            <a:r>
              <a:rPr lang="en-US" sz="1200" dirty="0" smtClean="0">
                <a:solidFill>
                  <a:srgbClr val="C2D63E"/>
                </a:solidFill>
                <a:effectLst/>
              </a:rPr>
              <a:t>posted</a:t>
            </a:r>
            <a:r>
              <a:rPr lang="en-US" sz="1200" dirty="0" smtClean="0">
                <a:solidFill>
                  <a:schemeClr val="tx1"/>
                </a:solidFill>
                <a:effectLst/>
              </a:rPr>
              <a:t> in classroom in a </a:t>
            </a:r>
            <a:r>
              <a:rPr lang="en-US" sz="1200" dirty="0" smtClean="0">
                <a:solidFill>
                  <a:srgbClr val="C2D63E"/>
                </a:solidFill>
                <a:effectLst/>
              </a:rPr>
              <a:t>sequence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solidFill>
                  <a:schemeClr val="tx1"/>
                </a:solidFill>
                <a:effectLst/>
              </a:rPr>
              <a:t>Share </a:t>
            </a:r>
            <a:r>
              <a:rPr lang="en-US" sz="1200" dirty="0" smtClean="0">
                <a:solidFill>
                  <a:srgbClr val="C2D63E"/>
                </a:solidFill>
                <a:effectLst/>
              </a:rPr>
              <a:t>stories and examples </a:t>
            </a:r>
            <a:r>
              <a:rPr lang="en-US" sz="1200" dirty="0" smtClean="0">
                <a:solidFill>
                  <a:schemeClr val="tx1"/>
                </a:solidFill>
                <a:effectLst/>
              </a:rPr>
              <a:t>of questions to </a:t>
            </a:r>
            <a:r>
              <a:rPr lang="en-US" sz="1200" dirty="0" smtClean="0">
                <a:solidFill>
                  <a:srgbClr val="C2D63E"/>
                </a:solidFill>
                <a:effectLst/>
              </a:rPr>
              <a:t>examine the value and rationale </a:t>
            </a:r>
            <a:r>
              <a:rPr lang="en-US" sz="1200" dirty="0" smtClean="0">
                <a:solidFill>
                  <a:schemeClr val="tx1"/>
                </a:solidFill>
                <a:effectLst/>
              </a:rPr>
              <a:t>of a lesson or task</a:t>
            </a:r>
            <a:br>
              <a:rPr lang="en-US" sz="1200" dirty="0" smtClean="0">
                <a:solidFill>
                  <a:schemeClr val="tx1"/>
                </a:solidFill>
                <a:effectLst/>
              </a:rPr>
            </a:br>
            <a:r>
              <a:rPr lang="en-US" dirty="0" smtClean="0">
                <a:solidFill>
                  <a:schemeClr val="tx1"/>
                </a:solidFill>
                <a:effectLst/>
              </a:rPr>
              <a:t>Rodriguez et al., 2017)</a:t>
            </a:r>
            <a:r>
              <a:rPr lang="en-US" dirty="0" smtClean="0">
                <a:effectLst/>
              </a:rPr>
              <a:t> </a:t>
            </a:r>
            <a:endParaRPr lang="en-US" dirty="0" smtClean="0"/>
          </a:p>
          <a:p>
            <a:pPr marL="0" lvl="0" indent="0">
              <a:buFont typeface="Arial"/>
              <a:buNone/>
            </a:pPr>
            <a:r>
              <a:rPr lang="en-US" sz="1200" dirty="0" smtClean="0">
                <a:solidFill>
                  <a:schemeClr val="tx1"/>
                </a:solidFill>
                <a:effectLst/>
              </a:rPr>
              <a:t/>
            </a:r>
            <a:br>
              <a:rPr lang="en-US" sz="1200" dirty="0" smtClean="0">
                <a:solidFill>
                  <a:schemeClr val="tx1"/>
                </a:solidFill>
                <a:effectLst/>
              </a:rPr>
            </a:br>
            <a:r>
              <a:rPr lang="en-US" sz="1200" dirty="0" smtClean="0">
                <a:solidFill>
                  <a:schemeClr val="tx1"/>
                </a:solidFill>
                <a:effectLst/>
              </a:rPr>
              <a:t>The</a:t>
            </a:r>
            <a:r>
              <a:rPr lang="en-US" sz="1200" baseline="0" dirty="0" smtClean="0">
                <a:solidFill>
                  <a:schemeClr val="tx1"/>
                </a:solidFill>
                <a:effectLst/>
              </a:rPr>
              <a:t> tips listed above help to clarify and keep the focus on expected goals and actions. In my experience teaching high school Art I streamlined the content as slide show presentations at the beginning and end ending of a unit of study. This helped students to filter the content and provided necessary scaffolding to isolate the most important objectives and concepts. As a result, student comprehension improved and I was able to use their interaction and engagement as formative assessment. </a:t>
            </a:r>
            <a:endParaRPr lang="en-US" sz="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C970F754-32CD-A64E-AA87-9792A1D8A2C2}" type="slidenum">
              <a:rPr lang="en-US" smtClean="0"/>
              <a:t>9</a:t>
            </a:fld>
            <a:endParaRPr lang="en-US" dirty="0"/>
          </a:p>
        </p:txBody>
      </p:sp>
    </p:spTree>
    <p:extLst>
      <p:ext uri="{BB962C8B-B14F-4D97-AF65-F5344CB8AC3E}">
        <p14:creationId xmlns:p14="http://schemas.microsoft.com/office/powerpoint/2010/main" val="387264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11/27/16</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11/27/16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11/27/16</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11/27/16</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Instructional Support </a:t>
            </a:r>
            <a:r>
              <a:rPr lang="en-US" dirty="0" smtClean="0">
                <a:effectLst/>
              </a:rPr>
              <a:t/>
            </a:r>
            <a:br>
              <a:rPr lang="en-US" dirty="0" smtClean="0">
                <a:effectLst/>
              </a:rPr>
            </a:br>
            <a:r>
              <a:rPr lang="en-US" dirty="0" smtClean="0">
                <a:effectLst/>
              </a:rPr>
              <a:t>for </a:t>
            </a:r>
            <a:r>
              <a:rPr lang="en-US" dirty="0">
                <a:effectLst/>
              </a:rPr>
              <a:t>All Learners </a:t>
            </a:r>
            <a:endParaRPr lang="en-US" dirty="0"/>
          </a:p>
        </p:txBody>
      </p:sp>
      <p:sp>
        <p:nvSpPr>
          <p:cNvPr id="3" name="Subtitle 2"/>
          <p:cNvSpPr>
            <a:spLocks noGrp="1"/>
          </p:cNvSpPr>
          <p:nvPr>
            <p:ph type="subTitle" idx="1"/>
          </p:nvPr>
        </p:nvSpPr>
        <p:spPr>
          <a:xfrm>
            <a:off x="493776" y="5257800"/>
            <a:ext cx="8053788" cy="987552"/>
          </a:xfrm>
        </p:spPr>
        <p:txBody>
          <a:bodyPr/>
          <a:lstStyle/>
          <a:p>
            <a:r>
              <a:rPr lang="en-US" sz="1600" dirty="0" smtClean="0">
                <a:solidFill>
                  <a:schemeClr val="accent4"/>
                </a:solidFill>
                <a:effectLst/>
              </a:rPr>
              <a:t>Diana Stein   •   ADMIN</a:t>
            </a:r>
            <a:r>
              <a:rPr lang="en-US" sz="1600" dirty="0">
                <a:solidFill>
                  <a:schemeClr val="accent4"/>
                </a:solidFill>
                <a:effectLst/>
              </a:rPr>
              <a:t>/</a:t>
            </a:r>
            <a:r>
              <a:rPr lang="en-US" sz="1600" dirty="0" smtClean="0">
                <a:solidFill>
                  <a:schemeClr val="accent4"/>
                </a:solidFill>
                <a:effectLst/>
              </a:rPr>
              <a:t>523   •   November </a:t>
            </a:r>
            <a:r>
              <a:rPr lang="en-US" sz="1600" dirty="0">
                <a:solidFill>
                  <a:schemeClr val="accent4"/>
                </a:solidFill>
                <a:effectLst/>
              </a:rPr>
              <a:t>28, </a:t>
            </a:r>
            <a:r>
              <a:rPr lang="en-US" sz="1600" dirty="0" smtClean="0">
                <a:solidFill>
                  <a:schemeClr val="accent4"/>
                </a:solidFill>
                <a:effectLst/>
              </a:rPr>
              <a:t>2016   •   Dr</a:t>
            </a:r>
            <a:r>
              <a:rPr lang="en-US" sz="1600" dirty="0">
                <a:solidFill>
                  <a:schemeClr val="accent4"/>
                </a:solidFill>
                <a:effectLst/>
              </a:rPr>
              <a:t>. David Berry </a:t>
            </a:r>
            <a:endParaRPr lang="en-US" sz="1600" dirty="0">
              <a:solidFill>
                <a:schemeClr val="accent4"/>
              </a:solidFill>
            </a:endParaRPr>
          </a:p>
        </p:txBody>
      </p:sp>
      <p:pic>
        <p:nvPicPr>
          <p:cNvPr id="4" name="Picture 3" descr="what-are-liberal-arts-degre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617" y="3776472"/>
            <a:ext cx="1991766" cy="1325947"/>
          </a:xfrm>
          <a:prstGeom prst="rect">
            <a:avLst/>
          </a:prstGeom>
          <a:ln w="19050" cmpd="sng">
            <a:solidFill>
              <a:srgbClr val="C2D63E"/>
            </a:solidFill>
          </a:ln>
          <a:effectLst>
            <a:outerShdw blurRad="50800" dist="38100" dir="5400000" algn="t" rotWithShape="0">
              <a:prstClr val="black">
                <a:alpha val="40000"/>
              </a:prstClr>
            </a:outerShdw>
          </a:effectLst>
        </p:spPr>
      </p:pic>
      <p:sp>
        <p:nvSpPr>
          <p:cNvPr id="6" name="Rectangle 5"/>
          <p:cNvSpPr/>
          <p:nvPr/>
        </p:nvSpPr>
        <p:spPr>
          <a:xfrm>
            <a:off x="7198466" y="6536174"/>
            <a:ext cx="1646605" cy="215444"/>
          </a:xfrm>
          <a:prstGeom prst="rect">
            <a:avLst/>
          </a:prstGeom>
        </p:spPr>
        <p:txBody>
          <a:bodyPr wrap="none">
            <a:spAutoFit/>
          </a:bodyPr>
          <a:lstStyle/>
          <a:p>
            <a:r>
              <a:rPr lang="en-US" sz="800" dirty="0" smtClean="0">
                <a:solidFill>
                  <a:srgbClr val="000000"/>
                </a:solidFill>
              </a:rPr>
              <a:t>(pixabay.com </a:t>
            </a:r>
            <a:r>
              <a:rPr lang="en-US" sz="800" dirty="0">
                <a:solidFill>
                  <a:srgbClr val="000000"/>
                </a:solidFill>
              </a:rPr>
              <a:t>free </a:t>
            </a:r>
            <a:r>
              <a:rPr lang="en-US" sz="800" dirty="0" smtClean="0">
                <a:solidFill>
                  <a:srgbClr val="000000"/>
                </a:solidFill>
              </a:rPr>
              <a:t>images, 2016)</a:t>
            </a:r>
            <a:endParaRPr lang="en-US" sz="800" dirty="0">
              <a:solidFill>
                <a:srgbClr val="000000"/>
              </a:solidFill>
            </a:endParaRPr>
          </a:p>
        </p:txBody>
      </p:sp>
    </p:spTree>
    <p:extLst>
      <p:ext uri="{BB962C8B-B14F-4D97-AF65-F5344CB8AC3E}">
        <p14:creationId xmlns:p14="http://schemas.microsoft.com/office/powerpoint/2010/main" val="400182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Mediational Strategies that </a:t>
            </a:r>
            <a:r>
              <a:rPr lang="en-US" b="1" dirty="0" smtClean="0"/>
              <a:t>Promote Reciprocity</a:t>
            </a:r>
            <a:endParaRPr lang="en-US" b="1" dirty="0"/>
          </a:p>
        </p:txBody>
      </p:sp>
      <p:sp>
        <p:nvSpPr>
          <p:cNvPr id="3" name="Content Placeholder 2"/>
          <p:cNvSpPr>
            <a:spLocks noGrp="1"/>
          </p:cNvSpPr>
          <p:nvPr>
            <p:ph idx="1"/>
          </p:nvPr>
        </p:nvSpPr>
        <p:spPr>
          <a:xfrm>
            <a:off x="765175" y="1710720"/>
            <a:ext cx="7612064" cy="4542161"/>
          </a:xfrm>
        </p:spPr>
        <p:txBody>
          <a:bodyPr>
            <a:normAutofit fontScale="25000" lnSpcReduction="20000"/>
          </a:bodyPr>
          <a:lstStyle/>
          <a:p>
            <a:pPr marL="171450" lvl="0" indent="-171450">
              <a:lnSpc>
                <a:spcPct val="90000"/>
              </a:lnSpc>
              <a:buFont typeface="Arial"/>
              <a:buChar char="•"/>
            </a:pPr>
            <a:r>
              <a:rPr lang="en-US" sz="6200" dirty="0" smtClean="0">
                <a:solidFill>
                  <a:schemeClr val="tx1"/>
                </a:solidFill>
                <a:effectLst/>
              </a:rPr>
              <a:t>Using </a:t>
            </a:r>
            <a:r>
              <a:rPr lang="en-US" sz="6200" dirty="0">
                <a:solidFill>
                  <a:schemeClr val="tx1"/>
                </a:solidFill>
                <a:effectLst/>
              </a:rPr>
              <a:t>printed </a:t>
            </a:r>
            <a:r>
              <a:rPr lang="en-US" sz="6200" dirty="0">
                <a:solidFill>
                  <a:srgbClr val="C2D63E"/>
                </a:solidFill>
                <a:effectLst/>
              </a:rPr>
              <a:t>words, symbols, and pictures drawn in color </a:t>
            </a:r>
            <a:r>
              <a:rPr lang="en-US" sz="6200" dirty="0">
                <a:solidFill>
                  <a:schemeClr val="tx1"/>
                </a:solidFill>
                <a:effectLst/>
              </a:rPr>
              <a:t>on newsprint or whiteboard to </a:t>
            </a:r>
            <a:r>
              <a:rPr lang="en-US" sz="6200" dirty="0">
                <a:solidFill>
                  <a:srgbClr val="C2D63E"/>
                </a:solidFill>
                <a:effectLst/>
              </a:rPr>
              <a:t>reinforce lesson objectives, instructions, or rubrics</a:t>
            </a:r>
          </a:p>
          <a:p>
            <a:pPr marL="171450" lvl="0" indent="-171450">
              <a:lnSpc>
                <a:spcPct val="90000"/>
              </a:lnSpc>
              <a:buFont typeface="Arial"/>
              <a:buChar char="•"/>
            </a:pPr>
            <a:r>
              <a:rPr lang="en-US" sz="6200" dirty="0">
                <a:solidFill>
                  <a:srgbClr val="C2D63E"/>
                </a:solidFill>
                <a:effectLst/>
              </a:rPr>
              <a:t>Goal setting prior to lesson </a:t>
            </a:r>
            <a:r>
              <a:rPr lang="en-US" sz="6200" dirty="0">
                <a:solidFill>
                  <a:schemeClr val="tx1"/>
                </a:solidFill>
                <a:effectLst/>
              </a:rPr>
              <a:t>with rubric review to predict assessment target</a:t>
            </a:r>
          </a:p>
          <a:p>
            <a:pPr marL="171450" lvl="0" indent="-171450">
              <a:lnSpc>
                <a:spcPct val="90000"/>
              </a:lnSpc>
              <a:buFont typeface="Arial"/>
              <a:buChar char="•"/>
            </a:pPr>
            <a:r>
              <a:rPr lang="en-US" sz="6200" dirty="0">
                <a:solidFill>
                  <a:schemeClr val="tx1"/>
                </a:solidFill>
                <a:effectLst/>
              </a:rPr>
              <a:t>Designing tasks that </a:t>
            </a:r>
            <a:r>
              <a:rPr lang="en-US" sz="6200" dirty="0">
                <a:solidFill>
                  <a:srgbClr val="C2D63E"/>
                </a:solidFill>
                <a:effectLst/>
              </a:rPr>
              <a:t>move students from concrete </a:t>
            </a:r>
            <a:r>
              <a:rPr lang="en-US" sz="6200" dirty="0">
                <a:solidFill>
                  <a:schemeClr val="tx1"/>
                </a:solidFill>
                <a:effectLst/>
              </a:rPr>
              <a:t>manipulatives </a:t>
            </a:r>
            <a:r>
              <a:rPr lang="en-US" sz="6200" dirty="0" smtClean="0">
                <a:solidFill>
                  <a:schemeClr val="tx1"/>
                </a:solidFill>
                <a:effectLst/>
              </a:rPr>
              <a:t/>
            </a:r>
            <a:br>
              <a:rPr lang="en-US" sz="6200" dirty="0" smtClean="0">
                <a:solidFill>
                  <a:schemeClr val="tx1"/>
                </a:solidFill>
                <a:effectLst/>
              </a:rPr>
            </a:br>
            <a:r>
              <a:rPr lang="en-US" sz="6200" dirty="0" smtClean="0">
                <a:solidFill>
                  <a:srgbClr val="C2D63E"/>
                </a:solidFill>
                <a:effectLst/>
              </a:rPr>
              <a:t>to </a:t>
            </a:r>
            <a:r>
              <a:rPr lang="en-US" sz="6200" dirty="0">
                <a:solidFill>
                  <a:srgbClr val="C2D63E"/>
                </a:solidFill>
                <a:effectLst/>
              </a:rPr>
              <a:t>abstract symbols</a:t>
            </a:r>
          </a:p>
          <a:p>
            <a:pPr marL="171450" lvl="0" indent="-171450">
              <a:lnSpc>
                <a:spcPct val="90000"/>
              </a:lnSpc>
              <a:buFont typeface="Arial"/>
              <a:buChar char="•"/>
            </a:pPr>
            <a:r>
              <a:rPr lang="en-US" sz="6200" dirty="0">
                <a:solidFill>
                  <a:schemeClr val="tx1"/>
                </a:solidFill>
                <a:effectLst/>
              </a:rPr>
              <a:t>Using a </a:t>
            </a:r>
            <a:r>
              <a:rPr lang="en-US" sz="6200" dirty="0">
                <a:solidFill>
                  <a:srgbClr val="C2D63E"/>
                </a:solidFill>
                <a:effectLst/>
              </a:rPr>
              <a:t>variety of instructional materials </a:t>
            </a:r>
            <a:r>
              <a:rPr lang="en-US" sz="6200" dirty="0">
                <a:solidFill>
                  <a:schemeClr val="tx1"/>
                </a:solidFill>
                <a:effectLst/>
              </a:rPr>
              <a:t>at different reading levels </a:t>
            </a:r>
            <a:r>
              <a:rPr lang="en-US" sz="6200" dirty="0" smtClean="0">
                <a:solidFill>
                  <a:schemeClr val="tx1"/>
                </a:solidFill>
                <a:effectLst/>
              </a:rPr>
              <a:t/>
            </a:r>
            <a:br>
              <a:rPr lang="en-US" sz="6200" dirty="0" smtClean="0">
                <a:solidFill>
                  <a:schemeClr val="tx1"/>
                </a:solidFill>
                <a:effectLst/>
              </a:rPr>
            </a:br>
            <a:r>
              <a:rPr lang="en-US" sz="6200" dirty="0" smtClean="0">
                <a:solidFill>
                  <a:schemeClr val="tx1"/>
                </a:solidFill>
                <a:effectLst/>
              </a:rPr>
              <a:t>to </a:t>
            </a:r>
            <a:r>
              <a:rPr lang="en-US" sz="6200" dirty="0">
                <a:solidFill>
                  <a:schemeClr val="tx1"/>
                </a:solidFill>
                <a:effectLst/>
              </a:rPr>
              <a:t>accommodate individual reading readiness</a:t>
            </a:r>
          </a:p>
          <a:p>
            <a:pPr marL="171450" lvl="0" indent="-171450">
              <a:lnSpc>
                <a:spcPct val="90000"/>
              </a:lnSpc>
              <a:buFont typeface="Arial"/>
              <a:buChar char="•"/>
            </a:pPr>
            <a:r>
              <a:rPr lang="en-US" sz="6200" dirty="0">
                <a:solidFill>
                  <a:srgbClr val="C2D63E"/>
                </a:solidFill>
                <a:effectLst/>
              </a:rPr>
              <a:t>Standing in a single place </a:t>
            </a:r>
            <a:r>
              <a:rPr lang="en-US" sz="6200" dirty="0">
                <a:solidFill>
                  <a:schemeClr val="tx1"/>
                </a:solidFill>
                <a:effectLst/>
              </a:rPr>
              <a:t>while addressing the class to </a:t>
            </a:r>
            <a:r>
              <a:rPr lang="en-US" sz="6200" dirty="0">
                <a:solidFill>
                  <a:srgbClr val="C2D63E"/>
                </a:solidFill>
                <a:effectLst/>
              </a:rPr>
              <a:t>lower distractions </a:t>
            </a:r>
            <a:r>
              <a:rPr lang="en-US" sz="6200" dirty="0">
                <a:solidFill>
                  <a:schemeClr val="tx1"/>
                </a:solidFill>
                <a:effectLst/>
              </a:rPr>
              <a:t>for students with low focus tolerance</a:t>
            </a:r>
          </a:p>
          <a:p>
            <a:pPr marL="171450" lvl="0" indent="-171450">
              <a:lnSpc>
                <a:spcPct val="90000"/>
              </a:lnSpc>
              <a:buFont typeface="Arial"/>
              <a:buChar char="•"/>
            </a:pPr>
            <a:r>
              <a:rPr lang="en-US" sz="6200" dirty="0">
                <a:solidFill>
                  <a:schemeClr val="tx1"/>
                </a:solidFill>
                <a:effectLst/>
              </a:rPr>
              <a:t>Using </a:t>
            </a:r>
            <a:r>
              <a:rPr lang="en-US" sz="6200" dirty="0">
                <a:solidFill>
                  <a:srgbClr val="C2D63E"/>
                </a:solidFill>
                <a:effectLst/>
              </a:rPr>
              <a:t>graphic organizers </a:t>
            </a:r>
            <a:r>
              <a:rPr lang="en-US" sz="6200" dirty="0">
                <a:solidFill>
                  <a:schemeClr val="tx1"/>
                </a:solidFill>
                <a:effectLst/>
              </a:rPr>
              <a:t>such as sequence charts or mind maps to help students see relationships</a:t>
            </a:r>
          </a:p>
          <a:p>
            <a:pPr marL="171450" lvl="0" indent="-171450">
              <a:lnSpc>
                <a:spcPct val="90000"/>
              </a:lnSpc>
              <a:buFont typeface="Arial"/>
              <a:buChar char="•"/>
            </a:pPr>
            <a:r>
              <a:rPr lang="en-US" sz="6200" dirty="0">
                <a:solidFill>
                  <a:schemeClr val="tx1"/>
                </a:solidFill>
                <a:effectLst/>
              </a:rPr>
              <a:t>Teaching </a:t>
            </a:r>
            <a:r>
              <a:rPr lang="en-US" sz="6200" dirty="0">
                <a:solidFill>
                  <a:srgbClr val="C2D63E"/>
                </a:solidFill>
                <a:effectLst/>
              </a:rPr>
              <a:t>vocabulary</a:t>
            </a:r>
            <a:r>
              <a:rPr lang="en-US" sz="6200" dirty="0">
                <a:solidFill>
                  <a:schemeClr val="tx1"/>
                </a:solidFill>
                <a:effectLst/>
              </a:rPr>
              <a:t> before starting a lesson</a:t>
            </a:r>
          </a:p>
          <a:p>
            <a:pPr marL="171450" lvl="0" indent="-171450">
              <a:lnSpc>
                <a:spcPct val="90000"/>
              </a:lnSpc>
              <a:buFont typeface="Arial"/>
              <a:buChar char="•"/>
            </a:pPr>
            <a:r>
              <a:rPr lang="en-US" sz="6200" dirty="0">
                <a:solidFill>
                  <a:srgbClr val="C2D63E"/>
                </a:solidFill>
                <a:effectLst/>
              </a:rPr>
              <a:t>Shortening lengths of tasks</a:t>
            </a:r>
          </a:p>
          <a:p>
            <a:pPr marL="171450" lvl="0" indent="-171450">
              <a:lnSpc>
                <a:spcPct val="90000"/>
              </a:lnSpc>
              <a:buFont typeface="Arial"/>
              <a:buChar char="•"/>
            </a:pPr>
            <a:r>
              <a:rPr lang="en-US" sz="6200" dirty="0">
                <a:solidFill>
                  <a:srgbClr val="C2D63E"/>
                </a:solidFill>
                <a:effectLst/>
              </a:rPr>
              <a:t>Visually checking for understanding with hand signals</a:t>
            </a:r>
          </a:p>
          <a:p>
            <a:pPr marL="171450" lvl="0" indent="-171450">
              <a:lnSpc>
                <a:spcPct val="90000"/>
              </a:lnSpc>
              <a:buFont typeface="Arial"/>
              <a:buChar char="•"/>
            </a:pPr>
            <a:r>
              <a:rPr lang="en-US" sz="6200" dirty="0">
                <a:solidFill>
                  <a:srgbClr val="C2D63E"/>
                </a:solidFill>
                <a:effectLst/>
              </a:rPr>
              <a:t>Honoring all answers to questions </a:t>
            </a:r>
            <a:r>
              <a:rPr lang="en-US" sz="6200" dirty="0">
                <a:solidFill>
                  <a:schemeClr val="tx1"/>
                </a:solidFill>
                <a:effectLst/>
              </a:rPr>
              <a:t>by noting what part of the answer was correct and asking other students to add to the correct part</a:t>
            </a:r>
          </a:p>
          <a:p>
            <a:pPr marL="0" indent="0">
              <a:buNone/>
            </a:pPr>
            <a:endParaRPr lang="en-US" dirty="0"/>
          </a:p>
        </p:txBody>
      </p:sp>
      <p:sp>
        <p:nvSpPr>
          <p:cNvPr id="4" name="Rectangle 3"/>
          <p:cNvSpPr/>
          <p:nvPr/>
        </p:nvSpPr>
        <p:spPr>
          <a:xfrm>
            <a:off x="7832984" y="6596390"/>
            <a:ext cx="1227119" cy="215444"/>
          </a:xfrm>
          <a:prstGeom prst="rect">
            <a:avLst/>
          </a:prstGeom>
        </p:spPr>
        <p:txBody>
          <a:bodyPr wrap="none">
            <a:spAutoFit/>
          </a:bodyPr>
          <a:lstStyle/>
          <a:p>
            <a:r>
              <a:rPr lang="en-US" sz="800" dirty="0" smtClean="0"/>
              <a:t>(Rodriguez </a:t>
            </a:r>
            <a:r>
              <a:rPr lang="en-US" sz="800" dirty="0"/>
              <a:t>et al., 2017) </a:t>
            </a:r>
          </a:p>
        </p:txBody>
      </p:sp>
    </p:spTree>
    <p:extLst>
      <p:ext uri="{BB962C8B-B14F-4D97-AF65-F5344CB8AC3E}">
        <p14:creationId xmlns:p14="http://schemas.microsoft.com/office/powerpoint/2010/main" val="245952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Mediational Strategies that </a:t>
            </a:r>
            <a:r>
              <a:rPr lang="en-US" b="1" dirty="0"/>
              <a:t>Promote Reciprocity</a:t>
            </a:r>
          </a:p>
        </p:txBody>
      </p:sp>
      <p:sp>
        <p:nvSpPr>
          <p:cNvPr id="3" name="Content Placeholder 2"/>
          <p:cNvSpPr>
            <a:spLocks noGrp="1"/>
          </p:cNvSpPr>
          <p:nvPr>
            <p:ph idx="1"/>
          </p:nvPr>
        </p:nvSpPr>
        <p:spPr>
          <a:xfrm>
            <a:off x="765174" y="2070846"/>
            <a:ext cx="8211433" cy="4486914"/>
          </a:xfrm>
        </p:spPr>
        <p:txBody>
          <a:bodyPr>
            <a:normAutofit fontScale="85000" lnSpcReduction="20000"/>
          </a:bodyPr>
          <a:lstStyle/>
          <a:p>
            <a:pPr marL="171450" lvl="0" indent="-171450">
              <a:lnSpc>
                <a:spcPct val="70000"/>
              </a:lnSpc>
              <a:buFont typeface="Arial"/>
              <a:buChar char="•"/>
            </a:pPr>
            <a:r>
              <a:rPr lang="en-US" dirty="0">
                <a:solidFill>
                  <a:schemeClr val="tx1"/>
                </a:solidFill>
                <a:effectLst/>
              </a:rPr>
              <a:t>Using the </a:t>
            </a:r>
            <a:r>
              <a:rPr lang="en-US" dirty="0">
                <a:solidFill>
                  <a:srgbClr val="C2D63E"/>
                </a:solidFill>
                <a:effectLst/>
              </a:rPr>
              <a:t>“wraparound” </a:t>
            </a:r>
            <a:r>
              <a:rPr lang="en-US" dirty="0">
                <a:solidFill>
                  <a:schemeClr val="tx1"/>
                </a:solidFill>
                <a:effectLst/>
              </a:rPr>
              <a:t>with the pass rule to structure </a:t>
            </a:r>
            <a:r>
              <a:rPr lang="en-US" dirty="0" smtClean="0">
                <a:solidFill>
                  <a:schemeClr val="tx1"/>
                </a:solidFill>
                <a:effectLst/>
              </a:rPr>
              <a:t>responses </a:t>
            </a:r>
            <a:br>
              <a:rPr lang="en-US" dirty="0" smtClean="0">
                <a:solidFill>
                  <a:schemeClr val="tx1"/>
                </a:solidFill>
                <a:effectLst/>
              </a:rPr>
            </a:br>
            <a:r>
              <a:rPr lang="en-US" dirty="0" smtClean="0">
                <a:solidFill>
                  <a:schemeClr val="tx1"/>
                </a:solidFill>
                <a:effectLst/>
              </a:rPr>
              <a:t/>
            </a:r>
            <a:br>
              <a:rPr lang="en-US" dirty="0" smtClean="0">
                <a:solidFill>
                  <a:schemeClr val="tx1"/>
                </a:solidFill>
                <a:effectLst/>
              </a:rPr>
            </a:br>
            <a:r>
              <a:rPr lang="en-US" dirty="0" smtClean="0">
                <a:solidFill>
                  <a:schemeClr val="tx1"/>
                </a:solidFill>
                <a:effectLst/>
              </a:rPr>
              <a:t>to </a:t>
            </a:r>
            <a:r>
              <a:rPr lang="en-US" dirty="0">
                <a:solidFill>
                  <a:schemeClr val="tx1"/>
                </a:solidFill>
                <a:effectLst/>
              </a:rPr>
              <a:t>questions</a:t>
            </a:r>
          </a:p>
          <a:p>
            <a:pPr marL="171450" lvl="0" indent="-171450">
              <a:lnSpc>
                <a:spcPct val="70000"/>
              </a:lnSpc>
              <a:buFont typeface="Arial"/>
              <a:buChar char="•"/>
            </a:pPr>
            <a:r>
              <a:rPr lang="en-US" dirty="0">
                <a:solidFill>
                  <a:schemeClr val="tx1"/>
                </a:solidFill>
                <a:effectLst/>
              </a:rPr>
              <a:t>Asking a </a:t>
            </a:r>
            <a:r>
              <a:rPr lang="en-US" dirty="0">
                <a:solidFill>
                  <a:srgbClr val="C2D63E"/>
                </a:solidFill>
                <a:effectLst/>
              </a:rPr>
              <a:t>question</a:t>
            </a:r>
            <a:r>
              <a:rPr lang="en-US" dirty="0">
                <a:solidFill>
                  <a:schemeClr val="tx1"/>
                </a:solidFill>
                <a:effectLst/>
              </a:rPr>
              <a:t> </a:t>
            </a:r>
            <a:r>
              <a:rPr lang="en-US" dirty="0">
                <a:solidFill>
                  <a:srgbClr val="C2D63E"/>
                </a:solidFill>
                <a:effectLst/>
              </a:rPr>
              <a:t>before</a:t>
            </a:r>
            <a:r>
              <a:rPr lang="en-US" dirty="0">
                <a:solidFill>
                  <a:schemeClr val="tx1"/>
                </a:solidFill>
                <a:effectLst/>
              </a:rPr>
              <a:t> saying a student’s </a:t>
            </a:r>
            <a:r>
              <a:rPr lang="en-US" dirty="0">
                <a:solidFill>
                  <a:srgbClr val="C2D63E"/>
                </a:solidFill>
                <a:effectLst/>
              </a:rPr>
              <a:t>name</a:t>
            </a:r>
          </a:p>
          <a:p>
            <a:pPr marL="171450" lvl="0" indent="-171450">
              <a:lnSpc>
                <a:spcPct val="70000"/>
              </a:lnSpc>
              <a:buFont typeface="Arial"/>
              <a:buChar char="•"/>
            </a:pPr>
            <a:r>
              <a:rPr lang="en-US" dirty="0">
                <a:solidFill>
                  <a:schemeClr val="tx1"/>
                </a:solidFill>
                <a:effectLst/>
              </a:rPr>
              <a:t>Daily using </a:t>
            </a:r>
            <a:r>
              <a:rPr lang="en-US" dirty="0">
                <a:solidFill>
                  <a:srgbClr val="C2D63E"/>
                </a:solidFill>
                <a:effectLst/>
              </a:rPr>
              <a:t>“Today I learned . . .” </a:t>
            </a:r>
            <a:r>
              <a:rPr lang="en-US" dirty="0">
                <a:solidFill>
                  <a:schemeClr val="tx1"/>
                </a:solidFill>
                <a:effectLst/>
              </a:rPr>
              <a:t>wraparounds</a:t>
            </a:r>
          </a:p>
          <a:p>
            <a:pPr marL="171450" lvl="0" indent="-171450">
              <a:lnSpc>
                <a:spcPct val="70000"/>
              </a:lnSpc>
              <a:buFont typeface="Arial"/>
              <a:buChar char="•"/>
            </a:pPr>
            <a:r>
              <a:rPr lang="en-US" dirty="0">
                <a:solidFill>
                  <a:schemeClr val="tx1"/>
                </a:solidFill>
                <a:effectLst/>
              </a:rPr>
              <a:t>Starting each class period with a </a:t>
            </a:r>
            <a:r>
              <a:rPr lang="en-US" dirty="0">
                <a:solidFill>
                  <a:srgbClr val="C2D63E"/>
                </a:solidFill>
                <a:effectLst/>
              </a:rPr>
              <a:t>pair review</a:t>
            </a:r>
          </a:p>
          <a:p>
            <a:pPr marL="171450" lvl="0" indent="-171450">
              <a:lnSpc>
                <a:spcPct val="90000"/>
              </a:lnSpc>
              <a:buFont typeface="Arial"/>
              <a:buChar char="•"/>
            </a:pPr>
            <a:r>
              <a:rPr lang="en-US" dirty="0">
                <a:solidFill>
                  <a:schemeClr val="tx1"/>
                </a:solidFill>
                <a:effectLst/>
              </a:rPr>
              <a:t>Using the bulletin board for a </a:t>
            </a:r>
            <a:r>
              <a:rPr lang="en-US" dirty="0">
                <a:solidFill>
                  <a:srgbClr val="C2D63E"/>
                </a:solidFill>
                <a:effectLst/>
              </a:rPr>
              <a:t>connection map</a:t>
            </a:r>
          </a:p>
          <a:p>
            <a:pPr marL="171450" lvl="0" indent="-171450">
              <a:lnSpc>
                <a:spcPct val="90000"/>
              </a:lnSpc>
              <a:buFont typeface="Arial"/>
              <a:buChar char="•"/>
            </a:pPr>
            <a:r>
              <a:rPr lang="en-US" dirty="0">
                <a:solidFill>
                  <a:schemeClr val="tx1"/>
                </a:solidFill>
                <a:effectLst/>
              </a:rPr>
              <a:t>Using a </a:t>
            </a:r>
            <a:r>
              <a:rPr lang="en-US" dirty="0">
                <a:solidFill>
                  <a:srgbClr val="C2D63E"/>
                </a:solidFill>
                <a:effectLst/>
              </a:rPr>
              <a:t>buddy system </a:t>
            </a:r>
            <a:r>
              <a:rPr lang="en-US" dirty="0">
                <a:solidFill>
                  <a:schemeClr val="tx1"/>
                </a:solidFill>
                <a:effectLst/>
              </a:rPr>
              <a:t>so that each academically challenged </a:t>
            </a:r>
            <a:r>
              <a:rPr lang="en-US" dirty="0" smtClean="0">
                <a:solidFill>
                  <a:schemeClr val="tx1"/>
                </a:solidFill>
                <a:effectLst/>
              </a:rPr>
              <a:t/>
            </a:r>
            <a:br>
              <a:rPr lang="en-US" dirty="0" smtClean="0">
                <a:solidFill>
                  <a:schemeClr val="tx1"/>
                </a:solidFill>
                <a:effectLst/>
              </a:rPr>
            </a:br>
            <a:r>
              <a:rPr lang="en-US" dirty="0" smtClean="0">
                <a:solidFill>
                  <a:schemeClr val="tx1"/>
                </a:solidFill>
                <a:effectLst/>
              </a:rPr>
              <a:t>child </a:t>
            </a:r>
            <a:r>
              <a:rPr lang="en-US" dirty="0">
                <a:solidFill>
                  <a:schemeClr val="tx1"/>
                </a:solidFill>
                <a:effectLst/>
              </a:rPr>
              <a:t>has a specific partner but isn’t singled out</a:t>
            </a:r>
          </a:p>
          <a:p>
            <a:pPr marL="171450" lvl="0" indent="-171450">
              <a:buFont typeface="Arial"/>
              <a:buChar char="•"/>
            </a:pPr>
            <a:r>
              <a:rPr lang="en-US" dirty="0">
                <a:solidFill>
                  <a:schemeClr val="tx1"/>
                </a:solidFill>
                <a:effectLst/>
              </a:rPr>
              <a:t>Allowing students to substitute a </a:t>
            </a:r>
            <a:r>
              <a:rPr lang="en-US" dirty="0">
                <a:solidFill>
                  <a:srgbClr val="C2D63E"/>
                </a:solidFill>
                <a:effectLst/>
              </a:rPr>
              <a:t>tape-recorded </a:t>
            </a:r>
            <a:r>
              <a:rPr lang="en-US" dirty="0">
                <a:solidFill>
                  <a:schemeClr val="tx1"/>
                </a:solidFill>
                <a:effectLst/>
              </a:rPr>
              <a:t>answer</a:t>
            </a:r>
          </a:p>
          <a:p>
            <a:pPr marL="171450" lvl="0" indent="-171450">
              <a:buFont typeface="Arial"/>
              <a:buChar char="•"/>
            </a:pPr>
            <a:r>
              <a:rPr lang="en-US" dirty="0">
                <a:solidFill>
                  <a:schemeClr val="tx1"/>
                </a:solidFill>
                <a:effectLst/>
              </a:rPr>
              <a:t>Providing </a:t>
            </a:r>
            <a:r>
              <a:rPr lang="en-US" dirty="0">
                <a:solidFill>
                  <a:srgbClr val="C2D63E"/>
                </a:solidFill>
                <a:effectLst/>
              </a:rPr>
              <a:t>special materials </a:t>
            </a:r>
            <a:r>
              <a:rPr lang="en-US" dirty="0">
                <a:solidFill>
                  <a:schemeClr val="tx1"/>
                </a:solidFill>
                <a:effectLst/>
              </a:rPr>
              <a:t>such as lapboard, felt pens, taped paper, page holders, and turners to assist students with physical </a:t>
            </a:r>
            <a:r>
              <a:rPr lang="en-US" dirty="0" smtClean="0">
                <a:solidFill>
                  <a:schemeClr val="tx1"/>
                </a:solidFill>
                <a:effectLst/>
              </a:rPr>
              <a:t>challenges</a:t>
            </a:r>
            <a:endParaRPr lang="en-US" dirty="0">
              <a:solidFill>
                <a:schemeClr val="tx1"/>
              </a:solidFill>
              <a:effectLst/>
            </a:endParaRPr>
          </a:p>
        </p:txBody>
      </p:sp>
      <p:sp>
        <p:nvSpPr>
          <p:cNvPr id="5" name="Rectangle 4"/>
          <p:cNvSpPr/>
          <p:nvPr/>
        </p:nvSpPr>
        <p:spPr>
          <a:xfrm>
            <a:off x="7832984" y="6596390"/>
            <a:ext cx="1227119" cy="215444"/>
          </a:xfrm>
          <a:prstGeom prst="rect">
            <a:avLst/>
          </a:prstGeom>
        </p:spPr>
        <p:txBody>
          <a:bodyPr wrap="none">
            <a:spAutoFit/>
          </a:bodyPr>
          <a:lstStyle/>
          <a:p>
            <a:r>
              <a:rPr lang="en-US" sz="800" dirty="0" smtClean="0"/>
              <a:t>(Rodriguez </a:t>
            </a:r>
            <a:r>
              <a:rPr lang="en-US" sz="800" dirty="0"/>
              <a:t>et al., 2017) </a:t>
            </a:r>
          </a:p>
        </p:txBody>
      </p:sp>
    </p:spTree>
    <p:extLst>
      <p:ext uri="{BB962C8B-B14F-4D97-AF65-F5344CB8AC3E}">
        <p14:creationId xmlns:p14="http://schemas.microsoft.com/office/powerpoint/2010/main" val="425258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Leadership </a:t>
            </a:r>
            <a:r>
              <a:rPr lang="en-US" sz="3600" dirty="0"/>
              <a:t>Practices </a:t>
            </a:r>
            <a:r>
              <a:rPr lang="en-US" sz="3600" dirty="0" smtClean="0"/>
              <a:t>for Implementing Best Practices </a:t>
            </a:r>
            <a:endParaRPr lang="en-US" sz="3600" dirty="0"/>
          </a:p>
        </p:txBody>
      </p:sp>
      <p:sp>
        <p:nvSpPr>
          <p:cNvPr id="3" name="Content Placeholder 2"/>
          <p:cNvSpPr>
            <a:spLocks noGrp="1"/>
          </p:cNvSpPr>
          <p:nvPr>
            <p:ph idx="1"/>
          </p:nvPr>
        </p:nvSpPr>
        <p:spPr/>
        <p:txBody>
          <a:bodyPr>
            <a:normAutofit fontScale="62500" lnSpcReduction="20000"/>
          </a:bodyPr>
          <a:lstStyle/>
          <a:p>
            <a:pPr marL="0" indent="0">
              <a:buNone/>
            </a:pPr>
            <a:r>
              <a:rPr lang="en-US" sz="2900" b="1" dirty="0" smtClean="0">
                <a:solidFill>
                  <a:srgbClr val="FFDC62"/>
                </a:solidFill>
              </a:rPr>
              <a:t>Getting “Unstuck”</a:t>
            </a:r>
            <a:endParaRPr lang="en-US" sz="2900" b="1" dirty="0">
              <a:solidFill>
                <a:srgbClr val="FFDC62"/>
              </a:solidFill>
              <a:effectLst/>
            </a:endParaRPr>
          </a:p>
          <a:p>
            <a:pPr marL="0" indent="0">
              <a:buNone/>
            </a:pPr>
            <a:r>
              <a:rPr lang="en-US" b="1" dirty="0" smtClean="0">
                <a:solidFill>
                  <a:schemeClr val="tx1"/>
                </a:solidFill>
                <a:effectLst/>
              </a:rPr>
              <a:t>1. What </a:t>
            </a:r>
            <a:r>
              <a:rPr lang="en-US" b="1" dirty="0">
                <a:solidFill>
                  <a:schemeClr val="tx1"/>
                </a:solidFill>
                <a:effectLst/>
              </a:rPr>
              <a:t>do I </a:t>
            </a:r>
            <a:r>
              <a:rPr lang="en-US" b="1" i="1" dirty="0">
                <a:solidFill>
                  <a:schemeClr val="tx1"/>
                </a:solidFill>
                <a:effectLst/>
              </a:rPr>
              <a:t>really</a:t>
            </a:r>
            <a:r>
              <a:rPr lang="en-US" b="1" dirty="0">
                <a:solidFill>
                  <a:schemeClr val="tx1"/>
                </a:solidFill>
                <a:effectLst/>
              </a:rPr>
              <a:t> want?</a:t>
            </a:r>
            <a:r>
              <a:rPr lang="en-US" dirty="0">
                <a:solidFill>
                  <a:schemeClr val="tx1"/>
                </a:solidFill>
                <a:effectLst/>
              </a:rPr>
              <a:t> </a:t>
            </a:r>
            <a:endParaRPr lang="en-US" dirty="0" smtClean="0">
              <a:solidFill>
                <a:schemeClr val="tx1"/>
              </a:solidFill>
              <a:effectLst/>
            </a:endParaRPr>
          </a:p>
          <a:p>
            <a:pPr marL="0" indent="0">
              <a:buNone/>
            </a:pPr>
            <a:r>
              <a:rPr lang="en-US" b="1" dirty="0" smtClean="0">
                <a:solidFill>
                  <a:schemeClr val="tx1"/>
                </a:solidFill>
                <a:effectLst/>
              </a:rPr>
              <a:t>2</a:t>
            </a:r>
            <a:r>
              <a:rPr lang="en-US" b="1" dirty="0">
                <a:solidFill>
                  <a:schemeClr val="tx1"/>
                </a:solidFill>
                <a:effectLst/>
              </a:rPr>
              <a:t>. </a:t>
            </a:r>
            <a:r>
              <a:rPr lang="en-US" b="1" i="1" dirty="0">
                <a:solidFill>
                  <a:schemeClr val="tx1"/>
                </a:solidFill>
                <a:effectLst/>
              </a:rPr>
              <a:t>Why</a:t>
            </a:r>
            <a:r>
              <a:rPr lang="en-US" b="1" dirty="0">
                <a:solidFill>
                  <a:schemeClr val="tx1"/>
                </a:solidFill>
                <a:effectLst/>
              </a:rPr>
              <a:t> do I want </a:t>
            </a:r>
            <a:r>
              <a:rPr lang="en-US" b="1" dirty="0" smtClean="0">
                <a:solidFill>
                  <a:schemeClr val="tx1"/>
                </a:solidFill>
                <a:effectLst/>
              </a:rPr>
              <a:t>that?</a:t>
            </a:r>
          </a:p>
          <a:p>
            <a:pPr marL="0" indent="0">
              <a:buNone/>
            </a:pPr>
            <a:r>
              <a:rPr lang="en-US" b="1" dirty="0" smtClean="0">
                <a:solidFill>
                  <a:schemeClr val="tx1"/>
                </a:solidFill>
                <a:effectLst/>
              </a:rPr>
              <a:t>3. </a:t>
            </a:r>
            <a:r>
              <a:rPr lang="en-US" b="1" i="1" dirty="0" smtClean="0">
                <a:solidFill>
                  <a:schemeClr val="tx1"/>
                </a:solidFill>
                <a:effectLst/>
              </a:rPr>
              <a:t>Why</a:t>
            </a:r>
            <a:r>
              <a:rPr lang="en-US" b="1" dirty="0" smtClean="0">
                <a:solidFill>
                  <a:schemeClr val="tx1"/>
                </a:solidFill>
                <a:effectLst/>
              </a:rPr>
              <a:t> am I avoiding this? </a:t>
            </a:r>
            <a:r>
              <a:rPr lang="en-US" sz="800" b="1" dirty="0" smtClean="0">
                <a:solidFill>
                  <a:schemeClr val="tx1"/>
                </a:solidFill>
                <a:effectLst/>
              </a:rPr>
              <a:t> </a:t>
            </a:r>
            <a:r>
              <a:rPr lang="en-US" sz="1700" dirty="0" smtClean="0">
                <a:solidFill>
                  <a:schemeClr val="tx1"/>
                </a:solidFill>
                <a:effectLst/>
              </a:rPr>
              <a:t>(Raede, 2016)</a:t>
            </a:r>
            <a:br>
              <a:rPr lang="en-US" sz="1700" dirty="0" smtClean="0">
                <a:solidFill>
                  <a:schemeClr val="tx1"/>
                </a:solidFill>
                <a:effectLst/>
              </a:rPr>
            </a:br>
            <a:endParaRPr lang="en-US" sz="1700" dirty="0">
              <a:solidFill>
                <a:schemeClr val="tx1"/>
              </a:solidFill>
              <a:effectLst/>
            </a:endParaRPr>
          </a:p>
          <a:p>
            <a:pPr marL="0" indent="0">
              <a:buNone/>
            </a:pPr>
            <a:r>
              <a:rPr lang="en-US" sz="2900" b="1" dirty="0">
                <a:solidFill>
                  <a:srgbClr val="FFDC62"/>
                </a:solidFill>
                <a:effectLst/>
              </a:rPr>
              <a:t>STOP-DROP-CHECK </a:t>
            </a:r>
            <a:endParaRPr lang="en-US" sz="2900" b="1" dirty="0" smtClean="0">
              <a:solidFill>
                <a:srgbClr val="FFDC62"/>
              </a:solidFill>
              <a:effectLst/>
            </a:endParaRPr>
          </a:p>
          <a:p>
            <a:r>
              <a:rPr lang="en-US" sz="2200" b="1" dirty="0" smtClean="0">
                <a:solidFill>
                  <a:srgbClr val="C2D63E"/>
                </a:solidFill>
                <a:effectLst/>
              </a:rPr>
              <a:t>Stop </a:t>
            </a:r>
            <a:r>
              <a:rPr lang="en-US" sz="2200" dirty="0" smtClean="0">
                <a:solidFill>
                  <a:schemeClr val="tx1"/>
                </a:solidFill>
                <a:effectLst/>
              </a:rPr>
              <a:t>– Scan </a:t>
            </a:r>
            <a:r>
              <a:rPr lang="en-US" sz="2200" dirty="0">
                <a:solidFill>
                  <a:schemeClr val="tx1"/>
                </a:solidFill>
                <a:effectLst/>
              </a:rPr>
              <a:t>your environment</a:t>
            </a:r>
            <a:r>
              <a:rPr lang="en-US" sz="2200" dirty="0" smtClean="0">
                <a:solidFill>
                  <a:schemeClr val="tx1"/>
                </a:solidFill>
                <a:effectLst/>
              </a:rPr>
              <a:t>.</a:t>
            </a:r>
            <a:endParaRPr lang="en-US" sz="2200" dirty="0">
              <a:solidFill>
                <a:schemeClr val="tx1"/>
              </a:solidFill>
              <a:effectLst/>
            </a:endParaRPr>
          </a:p>
          <a:p>
            <a:pPr lvl="0"/>
            <a:r>
              <a:rPr lang="en-US" sz="2200" b="1" dirty="0" smtClean="0">
                <a:solidFill>
                  <a:srgbClr val="C2D63E"/>
                </a:solidFill>
                <a:effectLst/>
              </a:rPr>
              <a:t>Drop </a:t>
            </a:r>
            <a:r>
              <a:rPr lang="en-US" sz="2200" dirty="0" smtClean="0">
                <a:solidFill>
                  <a:schemeClr val="tx1"/>
                </a:solidFill>
                <a:effectLst/>
              </a:rPr>
              <a:t>– Close </a:t>
            </a:r>
            <a:r>
              <a:rPr lang="en-US" sz="2200" dirty="0">
                <a:solidFill>
                  <a:schemeClr val="tx1"/>
                </a:solidFill>
                <a:effectLst/>
              </a:rPr>
              <a:t>your eyes. Take a deep “belly</a:t>
            </a:r>
            <a:r>
              <a:rPr lang="en-US" sz="2200" dirty="0" smtClean="0">
                <a:solidFill>
                  <a:schemeClr val="tx1"/>
                </a:solidFill>
                <a:effectLst/>
              </a:rPr>
              <a:t>” breath.</a:t>
            </a:r>
            <a:endParaRPr lang="en-US" sz="2200" dirty="0">
              <a:solidFill>
                <a:schemeClr val="tx1"/>
              </a:solidFill>
              <a:effectLst/>
            </a:endParaRPr>
          </a:p>
          <a:p>
            <a:r>
              <a:rPr lang="en-US" sz="2200" b="1" dirty="0">
                <a:solidFill>
                  <a:srgbClr val="C2D63E"/>
                </a:solidFill>
                <a:effectLst/>
              </a:rPr>
              <a:t>Check</a:t>
            </a:r>
            <a:r>
              <a:rPr lang="en-US" sz="2200" dirty="0">
                <a:solidFill>
                  <a:schemeClr val="tx1"/>
                </a:solidFill>
                <a:effectLst/>
              </a:rPr>
              <a:t>—Ask yourself, “What am I </a:t>
            </a:r>
            <a:r>
              <a:rPr lang="en-US" sz="2200" i="1" dirty="0">
                <a:solidFill>
                  <a:schemeClr val="tx1"/>
                </a:solidFill>
                <a:effectLst/>
              </a:rPr>
              <a:t>feeling</a:t>
            </a:r>
            <a:r>
              <a:rPr lang="en-US" sz="2200" dirty="0">
                <a:solidFill>
                  <a:schemeClr val="tx1"/>
                </a:solidFill>
                <a:effectLst/>
              </a:rPr>
              <a:t> in my body </a:t>
            </a:r>
            <a:r>
              <a:rPr lang="en-US" sz="2200" i="1" dirty="0">
                <a:solidFill>
                  <a:schemeClr val="tx1"/>
                </a:solidFill>
                <a:effectLst/>
              </a:rPr>
              <a:t>right now</a:t>
            </a:r>
            <a:r>
              <a:rPr lang="en-US" sz="2200" dirty="0" smtClean="0">
                <a:solidFill>
                  <a:schemeClr val="tx1"/>
                </a:solidFill>
                <a:effectLst/>
              </a:rPr>
              <a:t>?</a:t>
            </a:r>
            <a:br>
              <a:rPr lang="en-US" sz="2200" dirty="0" smtClean="0">
                <a:solidFill>
                  <a:schemeClr val="tx1"/>
                </a:solidFill>
                <a:effectLst/>
              </a:rPr>
            </a:br>
            <a:r>
              <a:rPr lang="en-US" sz="2200" dirty="0" smtClean="0">
                <a:solidFill>
                  <a:schemeClr val="tx1"/>
                </a:solidFill>
                <a:effectLst/>
              </a:rPr>
              <a:t>The </a:t>
            </a:r>
            <a:r>
              <a:rPr lang="en-US" sz="2200" dirty="0">
                <a:solidFill>
                  <a:schemeClr val="tx1"/>
                </a:solidFill>
                <a:effectLst/>
              </a:rPr>
              <a:t>key of this exercise is to recognize that reacting is a byproduct of resisting emotions, and it only makes the issues bigger.</a:t>
            </a:r>
            <a:br>
              <a:rPr lang="en-US" sz="2200" dirty="0">
                <a:solidFill>
                  <a:schemeClr val="tx1"/>
                </a:solidFill>
                <a:effectLst/>
              </a:rPr>
            </a:br>
            <a:r>
              <a:rPr lang="en-US" sz="1400" dirty="0">
                <a:solidFill>
                  <a:schemeClr val="tx1"/>
                </a:solidFill>
                <a:effectLst/>
              </a:rPr>
              <a:t>(Raede, 2016)</a:t>
            </a:r>
            <a:br>
              <a:rPr lang="en-US" sz="1400" dirty="0">
                <a:solidFill>
                  <a:schemeClr val="tx1"/>
                </a:solidFill>
                <a:effectLst/>
              </a:rPr>
            </a:br>
            <a:endParaRPr lang="en-US" sz="1400" dirty="0">
              <a:solidFill>
                <a:schemeClr val="tx1"/>
              </a:solidFill>
              <a:effectLst/>
            </a:endParaRPr>
          </a:p>
          <a:p>
            <a:pPr lvl="0"/>
            <a:endParaRPr lang="en-US" sz="2200" dirty="0"/>
          </a:p>
          <a:p>
            <a:pPr marL="0" indent="0">
              <a:buNone/>
            </a:pPr>
            <a:endParaRPr lang="en-US" sz="800" dirty="0" smtClean="0">
              <a:solidFill>
                <a:schemeClr val="tx1"/>
              </a:solidFill>
              <a:effectLst/>
            </a:endParaRPr>
          </a:p>
          <a:p>
            <a:endParaRPr lang="en-US" dirty="0" smtClean="0"/>
          </a:p>
          <a:p>
            <a:endParaRPr lang="en-US" dirty="0"/>
          </a:p>
        </p:txBody>
      </p:sp>
      <p:pic>
        <p:nvPicPr>
          <p:cNvPr id="4" name="Picture 3" descr="what-are-liberal-arts-degre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157" y="2324160"/>
            <a:ext cx="3018260" cy="1978560"/>
          </a:xfrm>
          <a:prstGeom prst="rect">
            <a:avLst/>
          </a:prstGeom>
          <a:ln w="19050" cmpd="sng">
            <a:solidFill>
              <a:srgbClr val="C2D63E"/>
            </a:solidFill>
          </a:ln>
          <a:effectLst>
            <a:outerShdw blurRad="50800" dist="38100" dir="5400000" algn="t" rotWithShape="0">
              <a:prstClr val="black">
                <a:alpha val="40000"/>
              </a:prstClr>
            </a:outerShdw>
          </a:effectLst>
        </p:spPr>
      </p:pic>
      <p:sp>
        <p:nvSpPr>
          <p:cNvPr id="5" name="Rectangle 4"/>
          <p:cNvSpPr/>
          <p:nvPr/>
        </p:nvSpPr>
        <p:spPr>
          <a:xfrm>
            <a:off x="7198466" y="6536174"/>
            <a:ext cx="1646605" cy="215444"/>
          </a:xfrm>
          <a:prstGeom prst="rect">
            <a:avLst/>
          </a:prstGeom>
        </p:spPr>
        <p:txBody>
          <a:bodyPr wrap="none">
            <a:spAutoFit/>
          </a:bodyPr>
          <a:lstStyle/>
          <a:p>
            <a:r>
              <a:rPr lang="en-US" sz="800" dirty="0" smtClean="0">
                <a:solidFill>
                  <a:schemeClr val="accent5"/>
                </a:solidFill>
              </a:rPr>
              <a:t>(pixabay.com </a:t>
            </a:r>
            <a:r>
              <a:rPr lang="en-US" sz="800" dirty="0">
                <a:solidFill>
                  <a:schemeClr val="accent5"/>
                </a:solidFill>
              </a:rPr>
              <a:t>free </a:t>
            </a:r>
            <a:r>
              <a:rPr lang="en-US" sz="800" dirty="0" smtClean="0">
                <a:solidFill>
                  <a:schemeClr val="accent5"/>
                </a:solidFill>
              </a:rPr>
              <a:t>images,2016)</a:t>
            </a:r>
            <a:endParaRPr lang="en-US" sz="800" dirty="0">
              <a:solidFill>
                <a:schemeClr val="accent5"/>
              </a:solidFill>
            </a:endParaRPr>
          </a:p>
        </p:txBody>
      </p:sp>
    </p:spTree>
    <p:extLst>
      <p:ext uri="{BB962C8B-B14F-4D97-AF65-F5344CB8AC3E}">
        <p14:creationId xmlns:p14="http://schemas.microsoft.com/office/powerpoint/2010/main" val="231603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Promote Intentionality </a:t>
            </a:r>
            <a:br>
              <a:rPr lang="en-US" dirty="0" smtClean="0"/>
            </a:br>
            <a:r>
              <a:rPr lang="en-US" dirty="0" smtClean="0"/>
              <a:t>and Reciprocity</a:t>
            </a:r>
            <a:endParaRPr lang="en-US" dirty="0"/>
          </a:p>
        </p:txBody>
      </p:sp>
      <p:sp>
        <p:nvSpPr>
          <p:cNvPr id="3" name="Content Placeholder 2"/>
          <p:cNvSpPr>
            <a:spLocks noGrp="1"/>
          </p:cNvSpPr>
          <p:nvPr>
            <p:ph idx="1"/>
          </p:nvPr>
        </p:nvSpPr>
        <p:spPr/>
        <p:txBody>
          <a:bodyPr>
            <a:normAutofit lnSpcReduction="10000"/>
          </a:bodyPr>
          <a:lstStyle/>
          <a:p>
            <a:r>
              <a:rPr lang="en-US" sz="4000" dirty="0" smtClean="0">
                <a:solidFill>
                  <a:srgbClr val="C2D63E"/>
                </a:solidFill>
                <a:effectLst/>
              </a:rPr>
              <a:t> </a:t>
            </a:r>
            <a:r>
              <a:rPr lang="en-US" sz="4000" dirty="0">
                <a:solidFill>
                  <a:srgbClr val="C2D63E"/>
                </a:solidFill>
                <a:effectLst/>
              </a:rPr>
              <a:t>Problem-Centered </a:t>
            </a:r>
            <a:r>
              <a:rPr lang="en-US" sz="4000" dirty="0" smtClean="0">
                <a:solidFill>
                  <a:srgbClr val="C2D63E"/>
                </a:solidFill>
                <a:effectLst/>
              </a:rPr>
              <a:t>Focus</a:t>
            </a:r>
          </a:p>
          <a:p>
            <a:r>
              <a:rPr lang="en-US" sz="4000" dirty="0" smtClean="0">
                <a:solidFill>
                  <a:srgbClr val="C2D63E"/>
                </a:solidFill>
                <a:effectLst/>
              </a:rPr>
              <a:t> </a:t>
            </a:r>
            <a:r>
              <a:rPr lang="en-US" sz="4000" dirty="0">
                <a:solidFill>
                  <a:srgbClr val="C2D63E"/>
                </a:solidFill>
                <a:effectLst/>
              </a:rPr>
              <a:t>Engaging </a:t>
            </a:r>
            <a:r>
              <a:rPr lang="en-US" sz="4000" dirty="0" smtClean="0">
                <a:solidFill>
                  <a:srgbClr val="C2D63E"/>
                </a:solidFill>
                <a:effectLst/>
              </a:rPr>
              <a:t>Tasks</a:t>
            </a:r>
          </a:p>
          <a:p>
            <a:r>
              <a:rPr lang="en-US" sz="4000" dirty="0" smtClean="0">
                <a:solidFill>
                  <a:srgbClr val="C2D63E"/>
                </a:solidFill>
                <a:effectLst/>
              </a:rPr>
              <a:t> Checking </a:t>
            </a:r>
            <a:r>
              <a:rPr lang="en-US" sz="4000" dirty="0">
                <a:solidFill>
                  <a:srgbClr val="C2D63E"/>
                </a:solidFill>
                <a:effectLst/>
              </a:rPr>
              <a:t>for </a:t>
            </a:r>
            <a:r>
              <a:rPr lang="en-US" sz="4000" dirty="0" smtClean="0">
                <a:solidFill>
                  <a:srgbClr val="C2D63E"/>
                </a:solidFill>
                <a:effectLst/>
              </a:rPr>
              <a:t>Understanding</a:t>
            </a:r>
          </a:p>
          <a:p>
            <a:r>
              <a:rPr lang="en-US" sz="4000" dirty="0" smtClean="0">
                <a:solidFill>
                  <a:srgbClr val="C2D63E"/>
                </a:solidFill>
                <a:effectLst/>
              </a:rPr>
              <a:t> Project</a:t>
            </a:r>
            <a:r>
              <a:rPr lang="en-US" sz="4000" dirty="0">
                <a:solidFill>
                  <a:srgbClr val="C2D63E"/>
                </a:solidFill>
                <a:effectLst/>
              </a:rPr>
              <a:t>-Centered Lessons </a:t>
            </a:r>
            <a:r>
              <a:rPr lang="en-US" sz="4000" dirty="0" smtClean="0">
                <a:solidFill>
                  <a:srgbClr val="C2D63E"/>
                </a:solidFill>
                <a:effectLst/>
              </a:rPr>
              <a:t/>
            </a:r>
            <a:br>
              <a:rPr lang="en-US" sz="4000" dirty="0" smtClean="0">
                <a:solidFill>
                  <a:srgbClr val="C2D63E"/>
                </a:solidFill>
                <a:effectLst/>
              </a:rPr>
            </a:br>
            <a:r>
              <a:rPr lang="en-US" sz="4000" dirty="0" smtClean="0">
                <a:solidFill>
                  <a:srgbClr val="C2D63E"/>
                </a:solidFill>
                <a:effectLst/>
              </a:rPr>
              <a:t> and Units</a:t>
            </a:r>
            <a:endParaRPr lang="en-US" sz="4000" dirty="0">
              <a:solidFill>
                <a:srgbClr val="C2D63E"/>
              </a:solidFill>
              <a:effectLst/>
            </a:endParaRPr>
          </a:p>
          <a:p>
            <a:pPr marL="0" indent="0">
              <a:buNone/>
            </a:pPr>
            <a:r>
              <a:rPr lang="en-US" sz="1200" dirty="0" smtClean="0">
                <a:solidFill>
                  <a:schemeClr val="tx1"/>
                </a:solidFill>
                <a:effectLst/>
              </a:rPr>
              <a:t>            —</a:t>
            </a:r>
            <a:r>
              <a:rPr lang="en-US" sz="1200" dirty="0">
                <a:solidFill>
                  <a:schemeClr val="tx1"/>
                </a:solidFill>
                <a:effectLst/>
              </a:rPr>
              <a:t>James Baldwin (Riley, 1993)</a:t>
            </a:r>
          </a:p>
          <a:p>
            <a:endParaRPr lang="en-US" b="1" i="1" dirty="0">
              <a:solidFill>
                <a:schemeClr val="tx1"/>
              </a:solidFill>
              <a:effectLst/>
            </a:endParaRPr>
          </a:p>
          <a:p>
            <a:endParaRPr lang="en-US" b="1" i="1" dirty="0">
              <a:solidFill>
                <a:schemeClr val="tx1"/>
              </a:solidFill>
              <a:effectLst/>
            </a:endParaRPr>
          </a:p>
          <a:p>
            <a:endParaRPr lang="en-US" dirty="0"/>
          </a:p>
        </p:txBody>
      </p:sp>
    </p:spTree>
    <p:extLst>
      <p:ext uri="{BB962C8B-B14F-4D97-AF65-F5344CB8AC3E}">
        <p14:creationId xmlns:p14="http://schemas.microsoft.com/office/powerpoint/2010/main" val="204688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Lessons</a:t>
            </a:r>
            <a:endParaRPr lang="en-US" dirty="0"/>
          </a:p>
        </p:txBody>
      </p:sp>
      <p:pic>
        <p:nvPicPr>
          <p:cNvPr id="6" name="Picture 5" descr="Macintosh HD:Users:diana:Desktop:10.4135_9781506345703-fig38.jpg"/>
          <p:cNvPicPr/>
          <p:nvPr/>
        </p:nvPicPr>
        <p:blipFill>
          <a:blip r:embed="rId3">
            <a:extLst>
              <a:ext uri="{28A0092B-C50C-407E-A947-70E740481C1C}">
                <a14:useLocalDpi xmlns:a14="http://schemas.microsoft.com/office/drawing/2010/main" val="0"/>
              </a:ext>
            </a:extLst>
          </a:blip>
          <a:srcRect/>
          <a:stretch>
            <a:fillRect/>
          </a:stretch>
        </p:blipFill>
        <p:spPr bwMode="auto">
          <a:xfrm>
            <a:off x="1615616" y="1857600"/>
            <a:ext cx="5710815" cy="4734720"/>
          </a:xfrm>
          <a:prstGeom prst="rect">
            <a:avLst/>
          </a:prstGeom>
          <a:noFill/>
          <a:ln>
            <a:noFill/>
          </a:ln>
        </p:spPr>
      </p:pic>
      <p:sp>
        <p:nvSpPr>
          <p:cNvPr id="7" name="Rectangle 6"/>
          <p:cNvSpPr/>
          <p:nvPr/>
        </p:nvSpPr>
        <p:spPr>
          <a:xfrm>
            <a:off x="7248675" y="6596390"/>
            <a:ext cx="1895326" cy="215444"/>
          </a:xfrm>
          <a:prstGeom prst="rect">
            <a:avLst/>
          </a:prstGeom>
        </p:spPr>
        <p:txBody>
          <a:bodyPr wrap="square">
            <a:spAutoFit/>
          </a:bodyPr>
          <a:lstStyle/>
          <a:p>
            <a:r>
              <a:rPr lang="en-US" sz="800" dirty="0" smtClean="0"/>
              <a:t>(Fig. 9.2, p. 90, Rodriguez </a:t>
            </a:r>
            <a:r>
              <a:rPr lang="en-US" sz="800" dirty="0"/>
              <a:t>et al., 2017) </a:t>
            </a:r>
          </a:p>
        </p:txBody>
      </p:sp>
    </p:spTree>
    <p:extLst>
      <p:ext uri="{BB962C8B-B14F-4D97-AF65-F5344CB8AC3E}">
        <p14:creationId xmlns:p14="http://schemas.microsoft.com/office/powerpoint/2010/main" val="120941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765175" y="2479680"/>
            <a:ext cx="7612064" cy="3773201"/>
          </a:xfrm>
        </p:spPr>
        <p:txBody>
          <a:bodyPr>
            <a:normAutofit/>
          </a:bodyPr>
          <a:lstStyle/>
          <a:p>
            <a:pPr marL="0" indent="0" algn="ctr">
              <a:buNone/>
            </a:pPr>
            <a:r>
              <a:rPr lang="en-US" i="1" dirty="0" smtClean="0">
                <a:solidFill>
                  <a:schemeClr val="accent1"/>
                </a:solidFill>
                <a:effectLst/>
              </a:rPr>
              <a:t>Focus </a:t>
            </a:r>
            <a:r>
              <a:rPr lang="en-US" i="1" dirty="0">
                <a:solidFill>
                  <a:schemeClr val="accent1"/>
                </a:solidFill>
                <a:effectLst/>
              </a:rPr>
              <a:t>on </a:t>
            </a:r>
            <a:r>
              <a:rPr lang="en-US" i="1" dirty="0" smtClean="0">
                <a:solidFill>
                  <a:schemeClr val="accent1"/>
                </a:solidFill>
                <a:effectLst/>
              </a:rPr>
              <a:t>attitudes </a:t>
            </a:r>
            <a:r>
              <a:rPr lang="en-US" i="1" dirty="0">
                <a:solidFill>
                  <a:schemeClr val="accent1"/>
                </a:solidFill>
                <a:effectLst/>
              </a:rPr>
              <a:t>and </a:t>
            </a:r>
            <a:r>
              <a:rPr lang="en-US" i="1" dirty="0" smtClean="0">
                <a:solidFill>
                  <a:schemeClr val="accent1"/>
                </a:solidFill>
                <a:effectLst/>
              </a:rPr>
              <a:t>interactions</a:t>
            </a:r>
            <a:r>
              <a:rPr lang="en-US" i="1" dirty="0">
                <a:solidFill>
                  <a:schemeClr val="accent1"/>
                </a:solidFill>
                <a:effectLst/>
              </a:rPr>
              <a:t> </a:t>
            </a:r>
            <a:r>
              <a:rPr lang="en-US" i="1" dirty="0" smtClean="0">
                <a:solidFill>
                  <a:schemeClr val="accent1"/>
                </a:solidFill>
                <a:effectLst/>
              </a:rPr>
              <a:t/>
            </a:r>
            <a:br>
              <a:rPr lang="en-US" i="1" dirty="0" smtClean="0">
                <a:solidFill>
                  <a:schemeClr val="accent1"/>
                </a:solidFill>
                <a:effectLst/>
              </a:rPr>
            </a:br>
            <a:r>
              <a:rPr lang="en-US" i="1" dirty="0" smtClean="0">
                <a:solidFill>
                  <a:schemeClr val="accent1"/>
                </a:solidFill>
                <a:effectLst/>
              </a:rPr>
              <a:t>support </a:t>
            </a:r>
            <a:r>
              <a:rPr lang="en-US" i="1" dirty="0">
                <a:solidFill>
                  <a:schemeClr val="accent1"/>
                </a:solidFill>
                <a:effectLst/>
              </a:rPr>
              <a:t>all learners through implementation </a:t>
            </a:r>
            <a:r>
              <a:rPr lang="en-US" i="1" dirty="0" smtClean="0">
                <a:solidFill>
                  <a:schemeClr val="accent1"/>
                </a:solidFill>
                <a:effectLst/>
              </a:rPr>
              <a:t/>
            </a:r>
            <a:br>
              <a:rPr lang="en-US" i="1" dirty="0" smtClean="0">
                <a:solidFill>
                  <a:schemeClr val="accent1"/>
                </a:solidFill>
                <a:effectLst/>
              </a:rPr>
            </a:br>
            <a:r>
              <a:rPr lang="en-US" i="1" dirty="0" smtClean="0">
                <a:solidFill>
                  <a:schemeClr val="accent1"/>
                </a:solidFill>
                <a:effectLst/>
              </a:rPr>
              <a:t>of </a:t>
            </a:r>
            <a:r>
              <a:rPr lang="en-US" i="1" dirty="0">
                <a:solidFill>
                  <a:schemeClr val="accent1"/>
                </a:solidFill>
                <a:effectLst/>
              </a:rPr>
              <a:t>state-adopted academic standards </a:t>
            </a:r>
            <a:r>
              <a:rPr lang="en-US" i="1" dirty="0" smtClean="0">
                <a:solidFill>
                  <a:schemeClr val="accent1"/>
                </a:solidFill>
                <a:effectLst/>
              </a:rPr>
              <a:t/>
            </a:r>
            <a:br>
              <a:rPr lang="en-US" i="1" dirty="0" smtClean="0">
                <a:solidFill>
                  <a:schemeClr val="accent1"/>
                </a:solidFill>
                <a:effectLst/>
              </a:rPr>
            </a:br>
            <a:r>
              <a:rPr lang="en-US" i="1" dirty="0" smtClean="0">
                <a:solidFill>
                  <a:schemeClr val="accent1"/>
                </a:solidFill>
                <a:effectLst/>
              </a:rPr>
              <a:t>and </a:t>
            </a:r>
            <a:r>
              <a:rPr lang="en-US" i="1" dirty="0">
                <a:solidFill>
                  <a:schemeClr val="accent1"/>
                </a:solidFill>
                <a:effectLst/>
              </a:rPr>
              <a:t>the state-adopted assessment </a:t>
            </a:r>
            <a:r>
              <a:rPr lang="en-US" i="1" dirty="0" smtClean="0">
                <a:solidFill>
                  <a:schemeClr val="accent1"/>
                </a:solidFill>
                <a:effectLst/>
              </a:rPr>
              <a:t>systems. This </a:t>
            </a:r>
            <a:r>
              <a:rPr lang="en-US" i="1" dirty="0">
                <a:solidFill>
                  <a:schemeClr val="accent1"/>
                </a:solidFill>
                <a:effectLst/>
              </a:rPr>
              <a:t>requires </a:t>
            </a:r>
            <a:r>
              <a:rPr lang="en-US" i="1" dirty="0" smtClean="0">
                <a:solidFill>
                  <a:schemeClr val="accent1"/>
                </a:solidFill>
                <a:effectLst/>
              </a:rPr>
              <a:t/>
            </a:r>
            <a:br>
              <a:rPr lang="en-US" i="1" dirty="0" smtClean="0">
                <a:solidFill>
                  <a:schemeClr val="accent1"/>
                </a:solidFill>
                <a:effectLst/>
              </a:rPr>
            </a:br>
            <a:r>
              <a:rPr lang="en-US" i="1" dirty="0" smtClean="0">
                <a:solidFill>
                  <a:schemeClr val="accent1"/>
                </a:solidFill>
                <a:effectLst/>
              </a:rPr>
              <a:t>strategies </a:t>
            </a:r>
            <a:r>
              <a:rPr lang="en-US" i="1" dirty="0">
                <a:solidFill>
                  <a:schemeClr val="accent1"/>
                </a:solidFill>
                <a:effectLst/>
              </a:rPr>
              <a:t>and practices </a:t>
            </a:r>
            <a:r>
              <a:rPr lang="en-US" i="1" dirty="0" smtClean="0">
                <a:solidFill>
                  <a:schemeClr val="accent1"/>
                </a:solidFill>
                <a:effectLst/>
              </a:rPr>
              <a:t>to advocate</a:t>
            </a:r>
            <a:r>
              <a:rPr lang="en-US" i="1" dirty="0">
                <a:solidFill>
                  <a:schemeClr val="accent1"/>
                </a:solidFill>
                <a:effectLst/>
              </a:rPr>
              <a:t>, nurture, </a:t>
            </a:r>
            <a:r>
              <a:rPr lang="en-US" i="1" dirty="0" smtClean="0">
                <a:solidFill>
                  <a:schemeClr val="accent1"/>
                </a:solidFill>
                <a:effectLst/>
              </a:rPr>
              <a:t/>
            </a:r>
            <a:br>
              <a:rPr lang="en-US" i="1" dirty="0" smtClean="0">
                <a:solidFill>
                  <a:schemeClr val="accent1"/>
                </a:solidFill>
                <a:effectLst/>
              </a:rPr>
            </a:br>
            <a:r>
              <a:rPr lang="en-US" i="1" dirty="0" smtClean="0">
                <a:solidFill>
                  <a:schemeClr val="accent1"/>
                </a:solidFill>
                <a:effectLst/>
              </a:rPr>
              <a:t>and sustain a </a:t>
            </a:r>
            <a:r>
              <a:rPr lang="en-US" i="1" dirty="0">
                <a:solidFill>
                  <a:schemeClr val="accent1"/>
                </a:solidFill>
                <a:effectLst/>
              </a:rPr>
              <a:t>positive culture </a:t>
            </a:r>
            <a:r>
              <a:rPr lang="en-US" i="1" dirty="0" smtClean="0">
                <a:solidFill>
                  <a:schemeClr val="accent1"/>
                </a:solidFill>
                <a:effectLst/>
              </a:rPr>
              <a:t/>
            </a:r>
            <a:br>
              <a:rPr lang="en-US" i="1" dirty="0" smtClean="0">
                <a:solidFill>
                  <a:schemeClr val="accent1"/>
                </a:solidFill>
                <a:effectLst/>
              </a:rPr>
            </a:br>
            <a:r>
              <a:rPr lang="en-US" i="1" dirty="0" smtClean="0">
                <a:solidFill>
                  <a:schemeClr val="accent1"/>
                </a:solidFill>
                <a:effectLst/>
              </a:rPr>
              <a:t>of learning for all students.</a:t>
            </a:r>
            <a:br>
              <a:rPr lang="en-US" i="1" dirty="0" smtClean="0">
                <a:solidFill>
                  <a:schemeClr val="accent1"/>
                </a:solidFill>
                <a:effectLst/>
              </a:rPr>
            </a:br>
            <a:r>
              <a:rPr lang="en-US" dirty="0" smtClean="0">
                <a:solidFill>
                  <a:schemeClr val="accent1"/>
                </a:solidFill>
                <a:effectLst/>
              </a:rPr>
              <a:t> </a:t>
            </a:r>
            <a:r>
              <a:rPr lang="en-US" sz="1000" dirty="0" smtClean="0">
                <a:solidFill>
                  <a:schemeClr val="accent5"/>
                </a:solidFill>
                <a:effectLst/>
              </a:rPr>
              <a:t>(</a:t>
            </a:r>
            <a:r>
              <a:rPr lang="en-US" sz="1000" dirty="0">
                <a:solidFill>
                  <a:schemeClr val="accent5"/>
                </a:solidFill>
                <a:effectLst/>
              </a:rPr>
              <a:t>Witiker, 2012)</a:t>
            </a:r>
          </a:p>
          <a:p>
            <a:endParaRPr lang="en-US" dirty="0"/>
          </a:p>
        </p:txBody>
      </p:sp>
    </p:spTree>
    <p:extLst>
      <p:ext uri="{BB962C8B-B14F-4D97-AF65-F5344CB8AC3E}">
        <p14:creationId xmlns:p14="http://schemas.microsoft.com/office/powerpoint/2010/main" val="27927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5175" y="1857600"/>
            <a:ext cx="7612064" cy="4395281"/>
          </a:xfrm>
        </p:spPr>
        <p:txBody>
          <a:bodyPr>
            <a:noAutofit/>
          </a:bodyPr>
          <a:lstStyle/>
          <a:p>
            <a:pPr marL="0" indent="0">
              <a:buNone/>
            </a:pPr>
            <a:r>
              <a:rPr lang="en-US" sz="800" dirty="0" smtClean="0">
                <a:effectLst/>
              </a:rPr>
              <a:t>California </a:t>
            </a:r>
            <a:r>
              <a:rPr lang="en-US" sz="800" dirty="0">
                <a:effectLst/>
              </a:rPr>
              <a:t>Department of Education. (2016). Common Core State Standards. Retrieved from http://www.cde.ca.gov/RE/cc/</a:t>
            </a:r>
          </a:p>
          <a:p>
            <a:pPr marL="0" indent="0">
              <a:buNone/>
            </a:pPr>
            <a:r>
              <a:rPr lang="en-US" sz="800" dirty="0" smtClean="0">
                <a:effectLst/>
              </a:rPr>
              <a:t>Edutopia</a:t>
            </a:r>
            <a:r>
              <a:rPr lang="en-US" sz="800" dirty="0">
                <a:effectLst/>
              </a:rPr>
              <a:t>. (2016). Multiple Intelligences: What Does the Research Say?. Retrieved from https://www.edutopia.org/multiple-intelligences-research</a:t>
            </a:r>
          </a:p>
          <a:p>
            <a:pPr marL="0" indent="0">
              <a:buNone/>
            </a:pPr>
            <a:r>
              <a:rPr lang="en-US" sz="800" dirty="0">
                <a:effectLst/>
              </a:rPr>
              <a:t>Keys to Successful Inclusion. (1998). </a:t>
            </a:r>
            <a:r>
              <a:rPr lang="en-US" sz="800" i="1" dirty="0">
                <a:effectLst/>
              </a:rPr>
              <a:t>ERIC Digest, </a:t>
            </a:r>
            <a:r>
              <a:rPr lang="en-US" sz="800" dirty="0">
                <a:effectLst/>
              </a:rPr>
              <a:t>(ERIC EC Digest #E521 1993), . Retrieved from http://eric.ed.gov/</a:t>
            </a:r>
          </a:p>
          <a:p>
            <a:pPr marL="0" indent="0">
              <a:buNone/>
            </a:pPr>
            <a:r>
              <a:rPr lang="en-US" sz="800" dirty="0">
                <a:effectLst/>
              </a:rPr>
              <a:t>Kowalski, T. J. (2012). </a:t>
            </a:r>
            <a:r>
              <a:rPr lang="en-US" sz="800" i="1" dirty="0">
                <a:effectLst/>
              </a:rPr>
              <a:t>Case studies on educational administration </a:t>
            </a:r>
            <a:r>
              <a:rPr lang="en-US" sz="800" dirty="0">
                <a:effectLst/>
              </a:rPr>
              <a:t>(6th ed.). Upper Saddle River, NJ: Pearson.</a:t>
            </a:r>
          </a:p>
          <a:p>
            <a:pPr marL="285750" indent="-285750">
              <a:buNone/>
            </a:pPr>
            <a:r>
              <a:rPr lang="en-US" sz="800" dirty="0">
                <a:effectLst/>
              </a:rPr>
              <a:t>McLaughlin, M., &amp; Warren, S.H. (1992). Issues and options in restructuring schools and special education programs. Available from The Council for Exceptional Children, 1920 Association Drive, Reston, VA 22091-1589. (ERIC Number ED 350774).</a:t>
            </a:r>
          </a:p>
          <a:p>
            <a:pPr marL="285750" indent="-285750">
              <a:buNone/>
            </a:pPr>
            <a:r>
              <a:rPr lang="en-US" sz="800" dirty="0">
                <a:effectLst/>
              </a:rPr>
              <a:t>National Education Association. (May, 1992). The integration of students with special needs into regular classrooms: Policies and practices that work. Washington, DC: National Education Association.</a:t>
            </a:r>
          </a:p>
          <a:p>
            <a:pPr marL="285750" indent="-285750">
              <a:buNone/>
            </a:pPr>
            <a:r>
              <a:rPr lang="en-US" sz="800" dirty="0">
                <a:effectLst/>
              </a:rPr>
              <a:t>Raede, D. (2016). Getting Unstuck. Retrieved from http://www.aspergerexperts.com/go/unstuck/?utm_campaign=GUS-Close&amp;utm_medium=email&amp;utm_source=email-broadcast&amp;utm_content=11-23-16-so-I-was-an-idiot&amp;utm_term=sales-page</a:t>
            </a:r>
          </a:p>
          <a:p>
            <a:pPr marL="0" indent="0">
              <a:buNone/>
            </a:pPr>
            <a:r>
              <a:rPr lang="en-US" sz="800" dirty="0">
                <a:effectLst/>
              </a:rPr>
              <a:t>Ripp, P. (2015). </a:t>
            </a:r>
            <a:r>
              <a:rPr lang="en-US" sz="800" i="1" dirty="0">
                <a:effectLst/>
              </a:rPr>
              <a:t>Empowered schools, empowered students: Creating connected and invested learners.</a:t>
            </a:r>
            <a:r>
              <a:rPr lang="en-US" sz="800" dirty="0">
                <a:effectLst/>
              </a:rPr>
              <a:t> Thousand Oaks, CA: </a:t>
            </a:r>
            <a:r>
              <a:rPr lang="en-US" sz="800" dirty="0" smtClean="0">
                <a:effectLst/>
              </a:rPr>
              <a:t>Corwin.</a:t>
            </a:r>
          </a:p>
          <a:p>
            <a:pPr marL="285750" indent="-285750">
              <a:buNone/>
            </a:pPr>
            <a:r>
              <a:rPr lang="en-US" sz="800" dirty="0" smtClean="0">
                <a:effectLst/>
              </a:rPr>
              <a:t>Rodriguez</a:t>
            </a:r>
            <a:r>
              <a:rPr lang="en-US" sz="800" dirty="0">
                <a:effectLst/>
              </a:rPr>
              <a:t>, E. R., Bellanca, J. A., &amp; Esparza, D. R. (2017). </a:t>
            </a:r>
            <a:r>
              <a:rPr lang="en-US" sz="800" i="1" dirty="0">
                <a:effectLst/>
              </a:rPr>
              <a:t>What is it about me you can’t teach?: Culturally responsive instruction in deeper learning classrooms</a:t>
            </a:r>
            <a:r>
              <a:rPr lang="en-US" sz="800" dirty="0">
                <a:effectLst/>
              </a:rPr>
              <a:t> (3rd ed.). Thousand Oaks, CA: </a:t>
            </a:r>
            <a:r>
              <a:rPr lang="en-US" sz="800" dirty="0" smtClean="0">
                <a:effectLst/>
              </a:rPr>
              <a:t>Corwin</a:t>
            </a:r>
          </a:p>
          <a:p>
            <a:pPr marL="285750" indent="-285750">
              <a:buNone/>
            </a:pPr>
            <a:r>
              <a:rPr lang="en-US" sz="800" dirty="0" smtClean="0">
                <a:effectLst/>
              </a:rPr>
              <a:t>Smarter </a:t>
            </a:r>
            <a:r>
              <a:rPr lang="en-US" sz="800" dirty="0">
                <a:effectLst/>
              </a:rPr>
              <a:t>Balanced Assessment Consortium. (2016). Achievement Level Setting: Establishing a new baseline for college and career readiness standards. Retrieved from https://www.youtube.com/watch?v=bW_yGf4BB1E</a:t>
            </a:r>
          </a:p>
          <a:p>
            <a:pPr marL="285750" indent="-285750">
              <a:buNone/>
            </a:pPr>
            <a:r>
              <a:rPr lang="en-US" sz="800" dirty="0">
                <a:effectLst/>
              </a:rPr>
              <a:t>The Council for Exceptional Children. (1993). CEC policy on inclusive schools and community settings. Available from The Council for Exceptional Children, 1920 Association Drive, Reston, VA 22091. (703) 620-3660</a:t>
            </a:r>
            <a:r>
              <a:rPr lang="en-US" sz="800" dirty="0" smtClean="0">
                <a:effectLst/>
              </a:rPr>
              <a:t>.</a:t>
            </a:r>
            <a:endParaRPr lang="en-US" sz="800" dirty="0">
              <a:effectLst/>
            </a:endParaRPr>
          </a:p>
          <a:p>
            <a:pPr marL="285750" indent="-285750">
              <a:buNone/>
            </a:pPr>
            <a:r>
              <a:rPr lang="en-US" sz="800" dirty="0" smtClean="0">
                <a:effectLst/>
              </a:rPr>
              <a:t>pixabay.com </a:t>
            </a:r>
            <a:r>
              <a:rPr lang="en-US" sz="800" dirty="0">
                <a:effectLst/>
              </a:rPr>
              <a:t>free images. (2016). Retrieved from https://pixabay.com/en/photos/?image_type=&amp;cat=&amp;min_width=&amp;min_height=&amp;q=teacher+student&amp;order=popular</a:t>
            </a:r>
          </a:p>
          <a:p>
            <a:pPr marL="285750" indent="-285750">
              <a:buNone/>
            </a:pPr>
            <a:endParaRPr lang="en-US" sz="800" dirty="0">
              <a:effectLst/>
            </a:endParaRPr>
          </a:p>
        </p:txBody>
      </p:sp>
    </p:spTree>
    <p:extLst>
      <p:ext uri="{BB962C8B-B14F-4D97-AF65-F5344CB8AC3E}">
        <p14:creationId xmlns:p14="http://schemas.microsoft.com/office/powerpoint/2010/main" val="252116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rPr>
              <a:t>Instructional Support </a:t>
            </a:r>
            <a:r>
              <a:rPr lang="en-US" dirty="0" smtClean="0">
                <a:effectLst/>
              </a:rPr>
              <a:t/>
            </a:r>
            <a:br>
              <a:rPr lang="en-US" dirty="0" smtClean="0">
                <a:effectLst/>
              </a:rPr>
            </a:br>
            <a:r>
              <a:rPr lang="en-US" dirty="0" smtClean="0">
                <a:effectLst/>
              </a:rPr>
              <a:t>for </a:t>
            </a:r>
            <a:r>
              <a:rPr lang="en-US" dirty="0">
                <a:effectLst/>
              </a:rPr>
              <a:t>All Learners </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30000"/>
              </a:lnSpc>
              <a:buNone/>
            </a:pPr>
            <a:r>
              <a:rPr lang="en-US" sz="1500" i="1" dirty="0">
                <a:solidFill>
                  <a:schemeClr val="accent1"/>
                </a:solidFill>
                <a:effectLst/>
              </a:rPr>
              <a:t>High expectations </a:t>
            </a:r>
            <a:r>
              <a:rPr lang="en-US" sz="1500" i="1" dirty="0">
                <a:solidFill>
                  <a:schemeClr val="tx1"/>
                </a:solidFill>
                <a:effectLst/>
              </a:rPr>
              <a:t>in instructional programming must be </a:t>
            </a:r>
            <a:r>
              <a:rPr lang="en-US" sz="1500" i="1" dirty="0">
                <a:solidFill>
                  <a:srgbClr val="F8C000"/>
                </a:solidFill>
                <a:effectLst/>
              </a:rPr>
              <a:t>fair</a:t>
            </a:r>
            <a:r>
              <a:rPr lang="en-US" sz="1500" i="1" dirty="0">
                <a:solidFill>
                  <a:schemeClr val="tx1"/>
                </a:solidFill>
                <a:effectLst/>
              </a:rPr>
              <a:t> with </a:t>
            </a:r>
            <a:r>
              <a:rPr lang="en-US" sz="1500" i="1" dirty="0">
                <a:solidFill>
                  <a:srgbClr val="F8C000"/>
                </a:solidFill>
                <a:effectLst/>
              </a:rPr>
              <a:t>systems in place </a:t>
            </a:r>
            <a:r>
              <a:rPr lang="en-US" sz="1500" i="1" dirty="0">
                <a:solidFill>
                  <a:schemeClr val="tx1"/>
                </a:solidFill>
                <a:effectLst/>
              </a:rPr>
              <a:t>for delivering instructional </a:t>
            </a:r>
            <a:r>
              <a:rPr lang="en-US" sz="1500" i="1" dirty="0">
                <a:solidFill>
                  <a:srgbClr val="F8C000"/>
                </a:solidFill>
                <a:effectLst/>
              </a:rPr>
              <a:t>support for all learners</a:t>
            </a:r>
            <a:r>
              <a:rPr lang="en-US" sz="1500" i="1" dirty="0">
                <a:solidFill>
                  <a:schemeClr val="tx1"/>
                </a:solidFill>
                <a:effectLst/>
              </a:rPr>
              <a:t>. In addition to sharing some classroom teaching tips for building student relations I will share </a:t>
            </a:r>
            <a:r>
              <a:rPr lang="en-US" sz="1500" i="1" dirty="0">
                <a:solidFill>
                  <a:srgbClr val="F8C000"/>
                </a:solidFill>
                <a:effectLst/>
              </a:rPr>
              <a:t>ideas for encouraging personal development and motivation</a:t>
            </a:r>
            <a:r>
              <a:rPr lang="en-US" sz="1500" i="1" dirty="0">
                <a:solidFill>
                  <a:schemeClr val="tx1"/>
                </a:solidFill>
                <a:effectLst/>
              </a:rPr>
              <a:t>. </a:t>
            </a:r>
            <a:r>
              <a:rPr lang="en-US" sz="1500" i="1" dirty="0" smtClean="0">
                <a:solidFill>
                  <a:schemeClr val="tx1"/>
                </a:solidFill>
                <a:effectLst/>
              </a:rPr>
              <a:t/>
            </a:r>
            <a:br>
              <a:rPr lang="en-US" sz="1500" i="1" dirty="0" smtClean="0">
                <a:solidFill>
                  <a:schemeClr val="tx1"/>
                </a:solidFill>
                <a:effectLst/>
              </a:rPr>
            </a:br>
            <a:r>
              <a:rPr lang="en-US" sz="1500" i="1" dirty="0" smtClean="0">
                <a:solidFill>
                  <a:schemeClr val="tx1"/>
                </a:solidFill>
                <a:effectLst/>
              </a:rPr>
              <a:t>Throughout </a:t>
            </a:r>
            <a:r>
              <a:rPr lang="en-US" sz="1500" i="1" dirty="0">
                <a:solidFill>
                  <a:schemeClr val="tx1"/>
                </a:solidFill>
                <a:effectLst/>
              </a:rPr>
              <a:t>this presentation I will </a:t>
            </a:r>
            <a:r>
              <a:rPr lang="en-US" sz="1500" i="1" dirty="0">
                <a:solidFill>
                  <a:srgbClr val="F8C000"/>
                </a:solidFill>
                <a:effectLst/>
              </a:rPr>
              <a:t>focus on high school students </a:t>
            </a:r>
            <a:r>
              <a:rPr lang="en-US" sz="1500" i="1" dirty="0">
                <a:solidFill>
                  <a:schemeClr val="tx1"/>
                </a:solidFill>
                <a:effectLst/>
              </a:rPr>
              <a:t>as I outline</a:t>
            </a:r>
            <a:r>
              <a:rPr lang="en-US" sz="1500" i="1" dirty="0" smtClean="0">
                <a:solidFill>
                  <a:schemeClr val="tx1"/>
                </a:solidFill>
                <a:effectLst/>
              </a:rPr>
              <a:t>:</a:t>
            </a:r>
            <a:endParaRPr lang="en-US" sz="1500" i="1" dirty="0" smtClean="0">
              <a:effectLst/>
            </a:endParaRPr>
          </a:p>
          <a:p>
            <a:pPr marL="171450" lvl="0" indent="-171450">
              <a:buFont typeface="Arial"/>
              <a:buChar char="•"/>
            </a:pPr>
            <a:r>
              <a:rPr lang="en-US" dirty="0" smtClean="0">
                <a:effectLst/>
              </a:rPr>
              <a:t>Strategies </a:t>
            </a:r>
            <a:r>
              <a:rPr lang="en-US" dirty="0">
                <a:effectLst/>
              </a:rPr>
              <a:t>for supporting all learners through implementation of </a:t>
            </a:r>
            <a:r>
              <a:rPr lang="en-US" dirty="0">
                <a:solidFill>
                  <a:schemeClr val="accent2">
                    <a:lumMod val="60000"/>
                    <a:lumOff val="40000"/>
                  </a:schemeClr>
                </a:solidFill>
                <a:effectLst/>
              </a:rPr>
              <a:t>state-adopted academic standards </a:t>
            </a:r>
            <a:r>
              <a:rPr lang="en-US" dirty="0">
                <a:effectLst/>
              </a:rPr>
              <a:t>and the </a:t>
            </a:r>
            <a:r>
              <a:rPr lang="en-US" dirty="0">
                <a:solidFill>
                  <a:srgbClr val="FFB762"/>
                </a:solidFill>
                <a:effectLst/>
              </a:rPr>
              <a:t>state-adopted assessment systems</a:t>
            </a:r>
          </a:p>
          <a:p>
            <a:pPr marL="171450" lvl="0" indent="-171450">
              <a:buFont typeface="Arial"/>
              <a:buChar char="•"/>
            </a:pPr>
            <a:r>
              <a:rPr lang="en-US" dirty="0">
                <a:solidFill>
                  <a:srgbClr val="FFB762"/>
                </a:solidFill>
                <a:effectLst/>
              </a:rPr>
              <a:t>I</a:t>
            </a:r>
            <a:r>
              <a:rPr lang="en-US" dirty="0" smtClean="0">
                <a:solidFill>
                  <a:srgbClr val="FFB762"/>
                </a:solidFill>
                <a:effectLst/>
              </a:rPr>
              <a:t>nstructional </a:t>
            </a:r>
            <a:r>
              <a:rPr lang="en-US" dirty="0">
                <a:solidFill>
                  <a:srgbClr val="FFB762"/>
                </a:solidFill>
                <a:effectLst/>
              </a:rPr>
              <a:t>practices </a:t>
            </a:r>
            <a:r>
              <a:rPr lang="en-US" dirty="0">
                <a:effectLst/>
              </a:rPr>
              <a:t>for </a:t>
            </a:r>
            <a:r>
              <a:rPr lang="en-US" dirty="0">
                <a:solidFill>
                  <a:schemeClr val="accent2">
                    <a:lumMod val="60000"/>
                    <a:lumOff val="40000"/>
                  </a:schemeClr>
                </a:solidFill>
                <a:effectLst/>
              </a:rPr>
              <a:t>English</a:t>
            </a:r>
            <a:r>
              <a:rPr lang="en-US" dirty="0">
                <a:effectLst/>
              </a:rPr>
              <a:t> learners, </a:t>
            </a:r>
            <a:r>
              <a:rPr lang="en-US" dirty="0">
                <a:solidFill>
                  <a:srgbClr val="FFB762"/>
                </a:solidFill>
                <a:effectLst/>
              </a:rPr>
              <a:t>exceptional</a:t>
            </a:r>
            <a:r>
              <a:rPr lang="en-US" dirty="0">
                <a:effectLst/>
              </a:rPr>
              <a:t> learners, and </a:t>
            </a:r>
            <a:r>
              <a:rPr lang="en-US" dirty="0">
                <a:solidFill>
                  <a:srgbClr val="FFB762"/>
                </a:solidFill>
                <a:effectLst/>
              </a:rPr>
              <a:t>gifted</a:t>
            </a:r>
            <a:r>
              <a:rPr lang="en-US" dirty="0">
                <a:effectLst/>
              </a:rPr>
              <a:t> or </a:t>
            </a:r>
            <a:r>
              <a:rPr lang="en-US" dirty="0">
                <a:solidFill>
                  <a:srgbClr val="FFB762"/>
                </a:solidFill>
                <a:effectLst/>
              </a:rPr>
              <a:t>talented </a:t>
            </a:r>
            <a:r>
              <a:rPr lang="en-US" dirty="0">
                <a:effectLst/>
              </a:rPr>
              <a:t>learners</a:t>
            </a:r>
          </a:p>
          <a:p>
            <a:pPr marL="171450" lvl="0" indent="-171450">
              <a:buFont typeface="Arial"/>
              <a:buChar char="•"/>
            </a:pPr>
            <a:r>
              <a:rPr lang="en-US" dirty="0">
                <a:solidFill>
                  <a:srgbClr val="FFB762"/>
                </a:solidFill>
                <a:effectLst/>
              </a:rPr>
              <a:t>Leadership strategies </a:t>
            </a:r>
            <a:r>
              <a:rPr lang="en-US" dirty="0">
                <a:effectLst/>
              </a:rPr>
              <a:t>for implementing </a:t>
            </a:r>
            <a:r>
              <a:rPr lang="en-US" dirty="0">
                <a:solidFill>
                  <a:srgbClr val="FFB762"/>
                </a:solidFill>
                <a:effectLst/>
              </a:rPr>
              <a:t>best practices </a:t>
            </a:r>
            <a:r>
              <a:rPr lang="en-US" dirty="0" smtClean="0">
                <a:effectLst/>
              </a:rPr>
              <a:t/>
            </a:r>
            <a:br>
              <a:rPr lang="en-US" dirty="0" smtClean="0">
                <a:effectLst/>
              </a:rPr>
            </a:br>
            <a:r>
              <a:rPr lang="en-US" dirty="0" smtClean="0">
                <a:effectLst/>
              </a:rPr>
              <a:t>for </a:t>
            </a:r>
            <a:r>
              <a:rPr lang="en-US" dirty="0">
                <a:effectLst/>
              </a:rPr>
              <a:t>all learners</a:t>
            </a:r>
          </a:p>
          <a:p>
            <a:pPr marL="0" indent="0">
              <a:buNone/>
            </a:pPr>
            <a:endParaRPr lang="en-US" dirty="0"/>
          </a:p>
        </p:txBody>
      </p:sp>
      <p:pic>
        <p:nvPicPr>
          <p:cNvPr id="5" name="Picture 4" descr="education-614155_960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043" y="202089"/>
            <a:ext cx="1817568" cy="1295017"/>
          </a:xfrm>
          <a:prstGeom prst="rect">
            <a:avLst/>
          </a:prstGeom>
          <a:ln w="19050" cmpd="sng">
            <a:solidFill>
              <a:srgbClr val="C2D63E"/>
            </a:solidFill>
          </a:ln>
          <a:effectLst>
            <a:outerShdw blurRad="50800" dist="38100" dir="5400000" algn="t" rotWithShape="0">
              <a:prstClr val="black">
                <a:alpha val="40000"/>
              </a:prstClr>
            </a:outerShdw>
          </a:effectLst>
        </p:spPr>
      </p:pic>
      <p:sp>
        <p:nvSpPr>
          <p:cNvPr id="7" name="Rectangle 6"/>
          <p:cNvSpPr/>
          <p:nvPr/>
        </p:nvSpPr>
        <p:spPr>
          <a:xfrm>
            <a:off x="7198466" y="6536174"/>
            <a:ext cx="1646605" cy="215444"/>
          </a:xfrm>
          <a:prstGeom prst="rect">
            <a:avLst/>
          </a:prstGeom>
        </p:spPr>
        <p:txBody>
          <a:bodyPr wrap="none">
            <a:spAutoFit/>
          </a:bodyPr>
          <a:lstStyle/>
          <a:p>
            <a:r>
              <a:rPr lang="en-US" sz="800" dirty="0" smtClean="0">
                <a:solidFill>
                  <a:srgbClr val="000000"/>
                </a:solidFill>
              </a:rPr>
              <a:t>(pixabay.com </a:t>
            </a:r>
            <a:r>
              <a:rPr lang="en-US" sz="800" dirty="0">
                <a:solidFill>
                  <a:srgbClr val="000000"/>
                </a:solidFill>
              </a:rPr>
              <a:t>free </a:t>
            </a:r>
            <a:r>
              <a:rPr lang="en-US" sz="800" dirty="0" smtClean="0">
                <a:solidFill>
                  <a:srgbClr val="000000"/>
                </a:solidFill>
              </a:rPr>
              <a:t>images, 2016)</a:t>
            </a:r>
            <a:endParaRPr lang="en-US" sz="800" dirty="0">
              <a:solidFill>
                <a:srgbClr val="000000"/>
              </a:solidFill>
            </a:endParaRPr>
          </a:p>
        </p:txBody>
      </p:sp>
    </p:spTree>
    <p:extLst>
      <p:ext uri="{BB962C8B-B14F-4D97-AF65-F5344CB8AC3E}">
        <p14:creationId xmlns:p14="http://schemas.microsoft.com/office/powerpoint/2010/main" val="131266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Differentiation and Multiple Intelligences</a:t>
            </a:r>
            <a:endParaRPr lang="en-US" dirty="0"/>
          </a:p>
        </p:txBody>
      </p:sp>
      <p:sp>
        <p:nvSpPr>
          <p:cNvPr id="3" name="Content Placeholder 2"/>
          <p:cNvSpPr>
            <a:spLocks noGrp="1"/>
          </p:cNvSpPr>
          <p:nvPr>
            <p:ph idx="1"/>
          </p:nvPr>
        </p:nvSpPr>
        <p:spPr>
          <a:xfrm>
            <a:off x="765175" y="1916514"/>
            <a:ext cx="7612064" cy="4336368"/>
          </a:xfrm>
        </p:spPr>
        <p:txBody>
          <a:bodyPr>
            <a:noAutofit/>
          </a:bodyPr>
          <a:lstStyle/>
          <a:p>
            <a:pPr lvl="0"/>
            <a:r>
              <a:rPr lang="en-US" sz="1400" b="1" dirty="0">
                <a:solidFill>
                  <a:srgbClr val="FFFFFF"/>
                </a:solidFill>
                <a:effectLst/>
              </a:rPr>
              <a:t>Verbal-linguistic intelligence</a:t>
            </a:r>
            <a:r>
              <a:rPr lang="en-US" sz="1400" dirty="0">
                <a:solidFill>
                  <a:srgbClr val="FFFFFF"/>
                </a:solidFill>
                <a:effectLst/>
              </a:rPr>
              <a:t> </a:t>
            </a:r>
            <a:r>
              <a:rPr lang="en-US" sz="1200" i="1" dirty="0">
                <a:solidFill>
                  <a:schemeClr val="accent1"/>
                </a:solidFill>
                <a:effectLst/>
              </a:rPr>
              <a:t>refers to an individual’s ability to analyze information and produce work that involves oral and written language, such as speeches, books, and emails.</a:t>
            </a:r>
          </a:p>
          <a:p>
            <a:pPr lvl="0"/>
            <a:r>
              <a:rPr lang="en-US" sz="1400" b="1" dirty="0">
                <a:effectLst/>
              </a:rPr>
              <a:t>Logical-mathematical intelligence</a:t>
            </a:r>
            <a:r>
              <a:rPr lang="en-US" sz="1400" dirty="0">
                <a:effectLst/>
              </a:rPr>
              <a:t> </a:t>
            </a:r>
            <a:r>
              <a:rPr lang="en-US" sz="1200" i="1" dirty="0">
                <a:solidFill>
                  <a:srgbClr val="F8C000"/>
                </a:solidFill>
                <a:effectLst/>
              </a:rPr>
              <a:t>describes the ability to develop equations and proofs, </a:t>
            </a:r>
            <a:r>
              <a:rPr lang="en-US" sz="1200" i="1" dirty="0" smtClean="0">
                <a:solidFill>
                  <a:srgbClr val="F8C000"/>
                </a:solidFill>
                <a:effectLst/>
              </a:rPr>
              <a:t/>
            </a:r>
            <a:br>
              <a:rPr lang="en-US" sz="1200" i="1" dirty="0" smtClean="0">
                <a:solidFill>
                  <a:srgbClr val="F8C000"/>
                </a:solidFill>
                <a:effectLst/>
              </a:rPr>
            </a:br>
            <a:r>
              <a:rPr lang="en-US" sz="1200" i="1" dirty="0" smtClean="0">
                <a:solidFill>
                  <a:srgbClr val="F8C000"/>
                </a:solidFill>
                <a:effectLst/>
              </a:rPr>
              <a:t>make </a:t>
            </a:r>
            <a:r>
              <a:rPr lang="en-US" sz="1200" i="1" dirty="0">
                <a:solidFill>
                  <a:srgbClr val="F8C000"/>
                </a:solidFill>
                <a:effectLst/>
              </a:rPr>
              <a:t>calculations, and solve abstract problems.</a:t>
            </a:r>
          </a:p>
          <a:p>
            <a:pPr lvl="0"/>
            <a:r>
              <a:rPr lang="en-US" sz="1400" b="1" dirty="0">
                <a:effectLst/>
              </a:rPr>
              <a:t>Visual-spatial intelligence</a:t>
            </a:r>
            <a:r>
              <a:rPr lang="en-US" sz="1400" dirty="0">
                <a:effectLst/>
              </a:rPr>
              <a:t> </a:t>
            </a:r>
            <a:r>
              <a:rPr lang="en-US" sz="1200" i="1" dirty="0">
                <a:solidFill>
                  <a:srgbClr val="F8C000"/>
                </a:solidFill>
                <a:effectLst/>
              </a:rPr>
              <a:t>allows people to comprehend maps and other types of </a:t>
            </a:r>
            <a:r>
              <a:rPr lang="en-US" sz="1200" i="1" dirty="0" smtClean="0">
                <a:solidFill>
                  <a:srgbClr val="F8C000"/>
                </a:solidFill>
                <a:effectLst/>
              </a:rPr>
              <a:t/>
            </a:r>
            <a:br>
              <a:rPr lang="en-US" sz="1200" i="1" dirty="0" smtClean="0">
                <a:solidFill>
                  <a:srgbClr val="F8C000"/>
                </a:solidFill>
                <a:effectLst/>
              </a:rPr>
            </a:br>
            <a:r>
              <a:rPr lang="en-US" sz="1200" i="1" dirty="0" smtClean="0">
                <a:solidFill>
                  <a:srgbClr val="F8C000"/>
                </a:solidFill>
                <a:effectLst/>
              </a:rPr>
              <a:t>graphical </a:t>
            </a:r>
            <a:r>
              <a:rPr lang="en-US" sz="1200" i="1" dirty="0">
                <a:solidFill>
                  <a:srgbClr val="F8C000"/>
                </a:solidFill>
                <a:effectLst/>
              </a:rPr>
              <a:t>information.</a:t>
            </a:r>
          </a:p>
          <a:p>
            <a:pPr lvl="0"/>
            <a:r>
              <a:rPr lang="en-US" sz="1400" b="1" dirty="0">
                <a:effectLst/>
              </a:rPr>
              <a:t>Musical intelligence</a:t>
            </a:r>
            <a:r>
              <a:rPr lang="en-US" sz="1400" dirty="0">
                <a:effectLst/>
              </a:rPr>
              <a:t> </a:t>
            </a:r>
            <a:r>
              <a:rPr lang="en-US" sz="1200" i="1" dirty="0">
                <a:solidFill>
                  <a:srgbClr val="F8C000"/>
                </a:solidFill>
                <a:effectLst/>
              </a:rPr>
              <a:t>enables individuals to produce and make meaning of different types of sound.</a:t>
            </a:r>
          </a:p>
          <a:p>
            <a:pPr lvl="0"/>
            <a:r>
              <a:rPr lang="en-US" sz="1400" b="1" dirty="0">
                <a:effectLst/>
              </a:rPr>
              <a:t>Naturalistic intelligence</a:t>
            </a:r>
            <a:r>
              <a:rPr lang="en-US" sz="1400" dirty="0">
                <a:effectLst/>
              </a:rPr>
              <a:t> </a:t>
            </a:r>
            <a:r>
              <a:rPr lang="en-US" sz="1200" i="1" dirty="0">
                <a:solidFill>
                  <a:srgbClr val="F8C000"/>
                </a:solidFill>
                <a:effectLst/>
              </a:rPr>
              <a:t>refers to the ability to identify and distinguish among different types of plants, animals, and weather formations found in the natural world.</a:t>
            </a:r>
          </a:p>
          <a:p>
            <a:pPr lvl="0"/>
            <a:r>
              <a:rPr lang="en-US" sz="1400" b="1" dirty="0">
                <a:effectLst/>
              </a:rPr>
              <a:t>Bodily-kinesthetic intelligence </a:t>
            </a:r>
            <a:r>
              <a:rPr lang="en-US" sz="1200" i="1" dirty="0">
                <a:solidFill>
                  <a:srgbClr val="F8C000"/>
                </a:solidFill>
                <a:effectLst/>
              </a:rPr>
              <a:t>entails using one’s own body to create products or solve problems.</a:t>
            </a:r>
          </a:p>
          <a:p>
            <a:pPr lvl="0"/>
            <a:r>
              <a:rPr lang="en-US" sz="1400" b="1" dirty="0">
                <a:effectLst/>
              </a:rPr>
              <a:t>Interpersonal intelligence </a:t>
            </a:r>
            <a:r>
              <a:rPr lang="en-US" sz="1200" i="1" dirty="0">
                <a:solidFill>
                  <a:srgbClr val="F8C000"/>
                </a:solidFill>
                <a:effectLst/>
              </a:rPr>
              <a:t>reflects an ability to recognize and understand other people’s moods, desires, motivations, and intentions.</a:t>
            </a:r>
          </a:p>
          <a:p>
            <a:pPr lvl="0"/>
            <a:r>
              <a:rPr lang="en-US" sz="1400" b="1" dirty="0">
                <a:effectLst/>
              </a:rPr>
              <a:t>Intrapersonal intelligence</a:t>
            </a:r>
            <a:r>
              <a:rPr lang="en-US" sz="1400" dirty="0">
                <a:effectLst/>
              </a:rPr>
              <a:t> </a:t>
            </a:r>
            <a:r>
              <a:rPr lang="en-US" sz="1200" i="1" dirty="0">
                <a:solidFill>
                  <a:srgbClr val="F8C000"/>
                </a:solidFill>
                <a:effectLst/>
              </a:rPr>
              <a:t>refers to people’s ability to recognize and assess those same </a:t>
            </a:r>
            <a:r>
              <a:rPr lang="en-US" sz="1200" i="1" dirty="0" smtClean="0">
                <a:solidFill>
                  <a:srgbClr val="F8C000"/>
                </a:solidFill>
                <a:effectLst/>
              </a:rPr>
              <a:t/>
            </a:r>
            <a:br>
              <a:rPr lang="en-US" sz="1200" i="1" dirty="0" smtClean="0">
                <a:solidFill>
                  <a:srgbClr val="F8C000"/>
                </a:solidFill>
                <a:effectLst/>
              </a:rPr>
            </a:br>
            <a:r>
              <a:rPr lang="en-US" sz="1200" i="1" dirty="0" smtClean="0">
                <a:solidFill>
                  <a:srgbClr val="F8C000"/>
                </a:solidFill>
                <a:effectLst/>
              </a:rPr>
              <a:t>characteristics </a:t>
            </a:r>
            <a:r>
              <a:rPr lang="en-US" sz="1200" i="1" dirty="0">
                <a:solidFill>
                  <a:srgbClr val="F8C000"/>
                </a:solidFill>
                <a:effectLst/>
              </a:rPr>
              <a:t>within themselves.</a:t>
            </a:r>
            <a:r>
              <a:rPr lang="en-US" sz="1200" dirty="0">
                <a:solidFill>
                  <a:srgbClr val="F8C000"/>
                </a:solidFill>
                <a:effectLst/>
              </a:rPr>
              <a:t> </a:t>
            </a:r>
            <a:r>
              <a:rPr lang="en-US" sz="800" dirty="0" smtClean="0">
                <a:solidFill>
                  <a:schemeClr val="accent5">
                    <a:lumMod val="60000"/>
                    <a:lumOff val="40000"/>
                  </a:schemeClr>
                </a:solidFill>
                <a:effectLst/>
              </a:rPr>
              <a:t>(Edutopia</a:t>
            </a:r>
            <a:r>
              <a:rPr lang="en-US" sz="800" dirty="0">
                <a:solidFill>
                  <a:schemeClr val="accent5">
                    <a:lumMod val="60000"/>
                    <a:lumOff val="40000"/>
                  </a:schemeClr>
                </a:solidFill>
                <a:effectLst/>
              </a:rPr>
              <a:t>, 2016</a:t>
            </a:r>
            <a:r>
              <a:rPr lang="en-US" sz="800" dirty="0" smtClean="0">
                <a:solidFill>
                  <a:schemeClr val="accent5">
                    <a:lumMod val="60000"/>
                    <a:lumOff val="40000"/>
                  </a:schemeClr>
                </a:solidFill>
                <a:effectLst/>
              </a:rPr>
              <a:t>)</a:t>
            </a:r>
            <a:endParaRPr lang="en-US" sz="800" dirty="0">
              <a:solidFill>
                <a:schemeClr val="accent5">
                  <a:lumMod val="60000"/>
                  <a:lumOff val="40000"/>
                </a:schemeClr>
              </a:solidFill>
              <a:effectLst/>
            </a:endParaRPr>
          </a:p>
        </p:txBody>
      </p:sp>
      <p:pic>
        <p:nvPicPr>
          <p:cNvPr id="4" name="Picture 3" descr="hero-mi-big-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225" y="172800"/>
            <a:ext cx="2091702" cy="1205732"/>
          </a:xfrm>
          <a:prstGeom prst="rect">
            <a:avLst/>
          </a:prstGeom>
          <a:ln w="19050" cmpd="sng">
            <a:solidFill>
              <a:srgbClr val="C2D63E"/>
            </a:solidFill>
          </a:ln>
          <a:effectLst>
            <a:outerShdw blurRad="50800" dist="38100" dir="5400000" algn="t" rotWithShape="0">
              <a:prstClr val="black">
                <a:alpha val="40000"/>
              </a:prstClr>
            </a:outerShdw>
          </a:effectLst>
        </p:spPr>
      </p:pic>
      <p:sp>
        <p:nvSpPr>
          <p:cNvPr id="6" name="Rectangle 5"/>
          <p:cNvSpPr/>
          <p:nvPr/>
        </p:nvSpPr>
        <p:spPr>
          <a:xfrm>
            <a:off x="7198466" y="6536174"/>
            <a:ext cx="1646605" cy="215444"/>
          </a:xfrm>
          <a:prstGeom prst="rect">
            <a:avLst/>
          </a:prstGeom>
        </p:spPr>
        <p:txBody>
          <a:bodyPr wrap="none">
            <a:spAutoFit/>
          </a:bodyPr>
          <a:lstStyle/>
          <a:p>
            <a:r>
              <a:rPr lang="en-US" sz="800" dirty="0" smtClean="0">
                <a:solidFill>
                  <a:srgbClr val="000000"/>
                </a:solidFill>
              </a:rPr>
              <a:t>(pixabay.com </a:t>
            </a:r>
            <a:r>
              <a:rPr lang="en-US" sz="800" dirty="0">
                <a:solidFill>
                  <a:srgbClr val="000000"/>
                </a:solidFill>
              </a:rPr>
              <a:t>free </a:t>
            </a:r>
            <a:r>
              <a:rPr lang="en-US" sz="800" dirty="0" smtClean="0">
                <a:solidFill>
                  <a:srgbClr val="000000"/>
                </a:solidFill>
              </a:rPr>
              <a:t>images, 2016)</a:t>
            </a:r>
            <a:endParaRPr lang="en-US" sz="800" dirty="0">
              <a:solidFill>
                <a:srgbClr val="000000"/>
              </a:solidFill>
            </a:endParaRPr>
          </a:p>
        </p:txBody>
      </p:sp>
    </p:spTree>
    <p:extLst>
      <p:ext uri="{BB962C8B-B14F-4D97-AF65-F5344CB8AC3E}">
        <p14:creationId xmlns:p14="http://schemas.microsoft.com/office/powerpoint/2010/main" val="300895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State Adopted </a:t>
            </a:r>
            <a:br>
              <a:rPr lang="en-US" sz="4000" dirty="0" smtClean="0"/>
            </a:br>
            <a:r>
              <a:rPr lang="en-US" sz="4000" dirty="0" smtClean="0"/>
              <a:t>Academic Standards</a:t>
            </a:r>
            <a:endParaRPr lang="en-US" sz="4000" dirty="0"/>
          </a:p>
        </p:txBody>
      </p:sp>
      <p:sp>
        <p:nvSpPr>
          <p:cNvPr id="3" name="Content Placeholder 2"/>
          <p:cNvSpPr>
            <a:spLocks noGrp="1"/>
          </p:cNvSpPr>
          <p:nvPr>
            <p:ph idx="1"/>
          </p:nvPr>
        </p:nvSpPr>
        <p:spPr>
          <a:xfrm>
            <a:off x="765175" y="2070846"/>
            <a:ext cx="7612064" cy="4340034"/>
          </a:xfrm>
        </p:spPr>
        <p:txBody>
          <a:bodyPr>
            <a:normAutofit fontScale="62500" lnSpcReduction="20000"/>
          </a:bodyPr>
          <a:lstStyle/>
          <a:p>
            <a:r>
              <a:rPr lang="en-US" dirty="0">
                <a:solidFill>
                  <a:schemeClr val="tx1"/>
                </a:solidFill>
                <a:effectLst/>
              </a:rPr>
              <a:t>State-adopted academic standards and the state-adopted assessment systems </a:t>
            </a:r>
            <a:r>
              <a:rPr lang="en-US" dirty="0" smtClean="0">
                <a:solidFill>
                  <a:srgbClr val="FFDC62"/>
                </a:solidFill>
                <a:effectLst/>
              </a:rPr>
              <a:t>describe </a:t>
            </a:r>
            <a:r>
              <a:rPr lang="en-US" dirty="0">
                <a:solidFill>
                  <a:srgbClr val="FFDC62"/>
                </a:solidFill>
                <a:effectLst/>
              </a:rPr>
              <a:t>what students should know and be able to do in each subject in each grade. </a:t>
            </a:r>
            <a:endParaRPr lang="en-US" dirty="0" smtClean="0">
              <a:solidFill>
                <a:srgbClr val="FFDC62"/>
              </a:solidFill>
              <a:effectLst/>
            </a:endParaRPr>
          </a:p>
          <a:p>
            <a:r>
              <a:rPr lang="en-US" dirty="0" smtClean="0">
                <a:solidFill>
                  <a:schemeClr val="tx1"/>
                </a:solidFill>
                <a:effectLst/>
              </a:rPr>
              <a:t>In </a:t>
            </a:r>
            <a:r>
              <a:rPr lang="en-US" dirty="0">
                <a:solidFill>
                  <a:schemeClr val="tx1"/>
                </a:solidFill>
                <a:effectLst/>
              </a:rPr>
              <a:t>California, the state </a:t>
            </a:r>
            <a:r>
              <a:rPr lang="en-US" dirty="0" smtClean="0">
                <a:solidFill>
                  <a:srgbClr val="FFDC62"/>
                </a:solidFill>
                <a:effectLst/>
              </a:rPr>
              <a:t>Board </a:t>
            </a:r>
            <a:r>
              <a:rPr lang="en-US" dirty="0">
                <a:solidFill>
                  <a:srgbClr val="FFDC62"/>
                </a:solidFill>
                <a:effectLst/>
              </a:rPr>
              <a:t>of Education decides on the standards </a:t>
            </a:r>
            <a:r>
              <a:rPr lang="en-US" dirty="0">
                <a:solidFill>
                  <a:schemeClr val="tx1"/>
                </a:solidFill>
                <a:effectLst/>
              </a:rPr>
              <a:t>for all students, from kindergarten through high school. </a:t>
            </a:r>
            <a:endParaRPr lang="en-US" dirty="0" smtClean="0">
              <a:solidFill>
                <a:schemeClr val="tx1"/>
              </a:solidFill>
              <a:effectLst/>
            </a:endParaRPr>
          </a:p>
          <a:p>
            <a:r>
              <a:rPr lang="en-US" dirty="0" smtClean="0">
                <a:solidFill>
                  <a:schemeClr val="tx1"/>
                </a:solidFill>
                <a:effectLst/>
              </a:rPr>
              <a:t>The </a:t>
            </a:r>
            <a:r>
              <a:rPr lang="en-US" dirty="0">
                <a:solidFill>
                  <a:srgbClr val="FFDC62"/>
                </a:solidFill>
                <a:effectLst/>
              </a:rPr>
              <a:t>California Department of Education helps make sure that all students are meeting the standards</a:t>
            </a:r>
            <a:r>
              <a:rPr lang="en-US" dirty="0">
                <a:solidFill>
                  <a:schemeClr val="tx1"/>
                </a:solidFill>
                <a:effectLst/>
              </a:rPr>
              <a:t> </a:t>
            </a:r>
            <a:r>
              <a:rPr lang="en-US" sz="1300" dirty="0">
                <a:solidFill>
                  <a:schemeClr val="tx1"/>
                </a:solidFill>
                <a:effectLst/>
              </a:rPr>
              <a:t>(CA Department of Education, 2016). </a:t>
            </a:r>
            <a:endParaRPr lang="en-US" sz="1300" dirty="0" smtClean="0">
              <a:solidFill>
                <a:schemeClr val="tx1"/>
              </a:solidFill>
              <a:effectLst/>
            </a:endParaRPr>
          </a:p>
          <a:p>
            <a:r>
              <a:rPr lang="en-US" dirty="0" smtClean="0">
                <a:solidFill>
                  <a:schemeClr val="tx1"/>
                </a:solidFill>
                <a:effectLst/>
              </a:rPr>
              <a:t>In 2010 </a:t>
            </a:r>
            <a:r>
              <a:rPr lang="en-US" dirty="0">
                <a:solidFill>
                  <a:schemeClr val="tx1"/>
                </a:solidFill>
                <a:effectLst/>
              </a:rPr>
              <a:t>the state of California and a number of other states across the nation </a:t>
            </a:r>
            <a:r>
              <a:rPr lang="en-US" dirty="0" smtClean="0">
                <a:solidFill>
                  <a:schemeClr val="tx1"/>
                </a:solidFill>
                <a:effectLst/>
              </a:rPr>
              <a:t>began working </a:t>
            </a:r>
            <a:r>
              <a:rPr lang="en-US" dirty="0">
                <a:solidFill>
                  <a:schemeClr val="tx1"/>
                </a:solidFill>
                <a:effectLst/>
              </a:rPr>
              <a:t>toward designing and adopting the same standards for Math and English through creating the </a:t>
            </a:r>
            <a:r>
              <a:rPr lang="en-US" dirty="0">
                <a:solidFill>
                  <a:srgbClr val="FFDC62"/>
                </a:solidFill>
                <a:effectLst/>
              </a:rPr>
              <a:t>Common Core State Standards</a:t>
            </a:r>
            <a:r>
              <a:rPr lang="en-US" dirty="0">
                <a:solidFill>
                  <a:schemeClr val="tx1"/>
                </a:solidFill>
                <a:effectLst/>
              </a:rPr>
              <a:t> (CCSS’s</a:t>
            </a:r>
            <a:r>
              <a:rPr lang="en-US" dirty="0" smtClean="0">
                <a:solidFill>
                  <a:schemeClr val="tx1"/>
                </a:solidFill>
                <a:effectLst/>
              </a:rPr>
              <a:t>)</a:t>
            </a:r>
          </a:p>
          <a:p>
            <a:r>
              <a:rPr lang="en-US" dirty="0">
                <a:solidFill>
                  <a:srgbClr val="FFDC62"/>
                </a:solidFill>
                <a:effectLst/>
              </a:rPr>
              <a:t>CCSS’s prepare all students for college and careers by setting clear goals to support confident and well-prepared thinkers, communicators, and </a:t>
            </a:r>
            <a:r>
              <a:rPr lang="en-US" dirty="0" smtClean="0">
                <a:solidFill>
                  <a:srgbClr val="FFDC62"/>
                </a:solidFill>
                <a:effectLst/>
              </a:rPr>
              <a:t>achievers.</a:t>
            </a:r>
          </a:p>
          <a:p>
            <a:r>
              <a:rPr lang="en-US" dirty="0">
                <a:solidFill>
                  <a:schemeClr val="tx1"/>
                </a:solidFill>
                <a:effectLst/>
              </a:rPr>
              <a:t>The standards are </a:t>
            </a:r>
            <a:r>
              <a:rPr lang="en-US" dirty="0">
                <a:solidFill>
                  <a:srgbClr val="FFDC62"/>
                </a:solidFill>
                <a:effectLst/>
              </a:rPr>
              <a:t>consistent from school-to-school and they are aligned with international standards</a:t>
            </a:r>
            <a:r>
              <a:rPr lang="en-US" dirty="0">
                <a:solidFill>
                  <a:schemeClr val="tx1"/>
                </a:solidFill>
                <a:effectLst/>
              </a:rPr>
              <a:t>, too. </a:t>
            </a:r>
            <a:r>
              <a:rPr lang="en-US" sz="1300" dirty="0">
                <a:solidFill>
                  <a:schemeClr val="tx1"/>
                </a:solidFill>
                <a:effectLst/>
              </a:rPr>
              <a:t>(Council of the Great City Schools, 2011)</a:t>
            </a:r>
          </a:p>
          <a:p>
            <a:r>
              <a:rPr lang="en-US" dirty="0" smtClean="0">
                <a:solidFill>
                  <a:srgbClr val="FFDC62"/>
                </a:solidFill>
                <a:effectLst/>
              </a:rPr>
              <a:t>CA State Standards were higher before the alignment of CCSS’s.</a:t>
            </a:r>
            <a:r>
              <a:rPr lang="en-US" dirty="0">
                <a:solidFill>
                  <a:schemeClr val="accent5"/>
                </a:solidFill>
                <a:effectLst/>
              </a:rPr>
              <a:t> </a:t>
            </a:r>
            <a:r>
              <a:rPr lang="en-US" dirty="0" smtClean="0">
                <a:solidFill>
                  <a:schemeClr val="accent5"/>
                </a:solidFill>
                <a:effectLst/>
              </a:rPr>
              <a:t/>
            </a:r>
            <a:br>
              <a:rPr lang="en-US" dirty="0" smtClean="0">
                <a:solidFill>
                  <a:schemeClr val="accent5"/>
                </a:solidFill>
                <a:effectLst/>
              </a:rPr>
            </a:br>
            <a:r>
              <a:rPr lang="en-US" sz="1300" dirty="0" smtClean="0">
                <a:solidFill>
                  <a:schemeClr val="tx1"/>
                </a:solidFill>
                <a:effectLst/>
              </a:rPr>
              <a:t>(</a:t>
            </a:r>
            <a:r>
              <a:rPr lang="en-US" sz="1300" dirty="0">
                <a:solidFill>
                  <a:schemeClr val="tx1"/>
                </a:solidFill>
                <a:effectLst/>
              </a:rPr>
              <a:t>California Department of Education, 2016)</a:t>
            </a:r>
          </a:p>
          <a:p>
            <a:endParaRPr lang="en-US" dirty="0">
              <a:solidFill>
                <a:srgbClr val="FFDC62"/>
              </a:solidFill>
              <a:effectLst/>
            </a:endParaRPr>
          </a:p>
          <a:p>
            <a:endParaRPr lang="en-US" dirty="0">
              <a:solidFill>
                <a:srgbClr val="FFDC62"/>
              </a:solidFill>
            </a:endParaRPr>
          </a:p>
        </p:txBody>
      </p:sp>
      <p:pic>
        <p:nvPicPr>
          <p:cNvPr id="4" name="Picture 3" descr="Macintosh HD:Users:diana:Desktop:Screen Shot 2016-11-22 at 1.48.14 PM.png"/>
          <p:cNvPicPr/>
          <p:nvPr/>
        </p:nvPicPr>
        <p:blipFill>
          <a:blip r:embed="rId3">
            <a:extLst>
              <a:ext uri="{28A0092B-C50C-407E-A947-70E740481C1C}">
                <a14:useLocalDpi xmlns:a14="http://schemas.microsoft.com/office/drawing/2010/main" val="0"/>
              </a:ext>
            </a:extLst>
          </a:blip>
          <a:srcRect/>
          <a:stretch>
            <a:fillRect/>
          </a:stretch>
        </p:blipFill>
        <p:spPr bwMode="auto">
          <a:xfrm>
            <a:off x="5749341" y="250970"/>
            <a:ext cx="2627896" cy="1741595"/>
          </a:xfrm>
          <a:prstGeom prst="rect">
            <a:avLst/>
          </a:prstGeom>
          <a:noFill/>
          <a:ln w="19050" cmpd="sng">
            <a:solidFill>
              <a:srgbClr val="C2D63E"/>
            </a:solidFill>
          </a:ln>
          <a:effectLst>
            <a:outerShdw blurRad="50800" dist="38100" dir="5400000" algn="t" rotWithShape="0">
              <a:prstClr val="black">
                <a:alpha val="40000"/>
              </a:prstClr>
            </a:outerShdw>
          </a:effectLst>
        </p:spPr>
      </p:pic>
      <p:sp>
        <p:nvSpPr>
          <p:cNvPr id="5" name="Rectangle 4"/>
          <p:cNvSpPr/>
          <p:nvPr/>
        </p:nvSpPr>
        <p:spPr>
          <a:xfrm>
            <a:off x="6052891" y="6557269"/>
            <a:ext cx="3027391" cy="215444"/>
          </a:xfrm>
          <a:prstGeom prst="rect">
            <a:avLst/>
          </a:prstGeom>
        </p:spPr>
        <p:txBody>
          <a:bodyPr wrap="square">
            <a:spAutoFit/>
          </a:bodyPr>
          <a:lstStyle/>
          <a:p>
            <a:r>
              <a:rPr lang="en-US" sz="800" dirty="0" smtClean="0">
                <a:solidFill>
                  <a:srgbClr val="000000"/>
                </a:solidFill>
              </a:rPr>
              <a:t>(Image: Smarter </a:t>
            </a:r>
            <a:r>
              <a:rPr lang="en-US" sz="800" dirty="0">
                <a:solidFill>
                  <a:srgbClr val="000000"/>
                </a:solidFill>
              </a:rPr>
              <a:t>Balanced Assessment Consortium, 2016)</a:t>
            </a:r>
          </a:p>
        </p:txBody>
      </p:sp>
    </p:spTree>
    <p:extLst>
      <p:ext uri="{BB962C8B-B14F-4D97-AF65-F5344CB8AC3E}">
        <p14:creationId xmlns:p14="http://schemas.microsoft.com/office/powerpoint/2010/main" val="320790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State Adopted </a:t>
            </a:r>
            <a:br>
              <a:rPr lang="en-US" dirty="0" smtClean="0"/>
            </a:br>
            <a:r>
              <a:rPr lang="en-US" dirty="0" smtClean="0"/>
              <a:t>Assessment Systems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FFDC62"/>
                </a:solidFill>
                <a:effectLst/>
              </a:rPr>
              <a:t>New </a:t>
            </a:r>
            <a:r>
              <a:rPr lang="en-US" dirty="0">
                <a:solidFill>
                  <a:srgbClr val="FFDC62"/>
                </a:solidFill>
                <a:effectLst/>
              </a:rPr>
              <a:t>standards</a:t>
            </a:r>
            <a:r>
              <a:rPr lang="en-US" dirty="0">
                <a:solidFill>
                  <a:schemeClr val="tx1"/>
                </a:solidFill>
                <a:effectLst/>
              </a:rPr>
              <a:t> </a:t>
            </a:r>
            <a:r>
              <a:rPr lang="en-US" dirty="0" smtClean="0">
                <a:solidFill>
                  <a:schemeClr val="tx1"/>
                </a:solidFill>
                <a:effectLst/>
              </a:rPr>
              <a:t>need </a:t>
            </a:r>
            <a:r>
              <a:rPr lang="en-US" dirty="0">
                <a:solidFill>
                  <a:schemeClr val="tx1"/>
                </a:solidFill>
                <a:effectLst/>
              </a:rPr>
              <a:t>for </a:t>
            </a:r>
            <a:r>
              <a:rPr lang="en-US" dirty="0">
                <a:solidFill>
                  <a:srgbClr val="FFDC62"/>
                </a:solidFill>
                <a:effectLst/>
              </a:rPr>
              <a:t>new assessments </a:t>
            </a:r>
            <a:r>
              <a:rPr lang="en-US" dirty="0">
                <a:solidFill>
                  <a:schemeClr val="tx1"/>
                </a:solidFill>
                <a:effectLst/>
              </a:rPr>
              <a:t>to accurately </a:t>
            </a:r>
            <a:r>
              <a:rPr lang="en-US" dirty="0">
                <a:solidFill>
                  <a:srgbClr val="FFDC62"/>
                </a:solidFill>
                <a:effectLst/>
              </a:rPr>
              <a:t>measure student progress</a:t>
            </a:r>
            <a:r>
              <a:rPr lang="en-US" dirty="0">
                <a:solidFill>
                  <a:schemeClr val="tx1"/>
                </a:solidFill>
                <a:effectLst/>
              </a:rPr>
              <a:t>. </a:t>
            </a:r>
            <a:endParaRPr lang="en-US" dirty="0" smtClean="0">
              <a:solidFill>
                <a:schemeClr val="tx1"/>
              </a:solidFill>
              <a:effectLst/>
            </a:endParaRPr>
          </a:p>
          <a:p>
            <a:r>
              <a:rPr lang="en-US" dirty="0" smtClean="0">
                <a:solidFill>
                  <a:srgbClr val="FFDC62"/>
                </a:solidFill>
                <a:effectLst/>
              </a:rPr>
              <a:t>256 </a:t>
            </a:r>
            <a:r>
              <a:rPr lang="en-US" dirty="0">
                <a:solidFill>
                  <a:srgbClr val="FFDC62"/>
                </a:solidFill>
                <a:effectLst/>
              </a:rPr>
              <a:t>colleges </a:t>
            </a:r>
            <a:r>
              <a:rPr lang="en-US" dirty="0">
                <a:solidFill>
                  <a:schemeClr val="tx1"/>
                </a:solidFill>
                <a:effectLst/>
              </a:rPr>
              <a:t>and universities in </a:t>
            </a:r>
            <a:r>
              <a:rPr lang="en-US" dirty="0">
                <a:solidFill>
                  <a:srgbClr val="FFDC62"/>
                </a:solidFill>
                <a:effectLst/>
              </a:rPr>
              <a:t>10 states </a:t>
            </a:r>
            <a:r>
              <a:rPr lang="en-US" dirty="0">
                <a:solidFill>
                  <a:schemeClr val="tx1"/>
                </a:solidFill>
                <a:effectLst/>
              </a:rPr>
              <a:t>have decided to use the </a:t>
            </a:r>
            <a:r>
              <a:rPr lang="en-US" dirty="0">
                <a:solidFill>
                  <a:srgbClr val="FFDC62"/>
                </a:solidFill>
                <a:effectLst/>
              </a:rPr>
              <a:t>assessments</a:t>
            </a:r>
            <a:r>
              <a:rPr lang="en-US" dirty="0">
                <a:solidFill>
                  <a:schemeClr val="tx1"/>
                </a:solidFill>
                <a:effectLst/>
              </a:rPr>
              <a:t> as part of a </a:t>
            </a:r>
            <a:r>
              <a:rPr lang="en-US" dirty="0">
                <a:solidFill>
                  <a:schemeClr val="accent1">
                    <a:lumMod val="60000"/>
                    <a:lumOff val="40000"/>
                  </a:schemeClr>
                </a:solidFill>
                <a:effectLst/>
              </a:rPr>
              <a:t>multiple measures </a:t>
            </a:r>
            <a:r>
              <a:rPr lang="en-US" dirty="0" smtClean="0">
                <a:solidFill>
                  <a:schemeClr val="accent1">
                    <a:lumMod val="60000"/>
                    <a:lumOff val="40000"/>
                  </a:schemeClr>
                </a:solidFill>
                <a:effectLst/>
              </a:rPr>
              <a:t>approach</a:t>
            </a:r>
            <a:r>
              <a:rPr lang="en-US" dirty="0" smtClean="0">
                <a:solidFill>
                  <a:schemeClr val="tx1"/>
                </a:solidFill>
                <a:effectLst/>
              </a:rPr>
              <a:t>.</a:t>
            </a:r>
          </a:p>
          <a:p>
            <a:r>
              <a:rPr lang="en-US" dirty="0">
                <a:solidFill>
                  <a:schemeClr val="tx1"/>
                </a:solidFill>
                <a:effectLst/>
              </a:rPr>
              <a:t>These assessment levels are </a:t>
            </a:r>
            <a:r>
              <a:rPr lang="en-US" dirty="0">
                <a:solidFill>
                  <a:srgbClr val="FFDC62"/>
                </a:solidFill>
                <a:effectLst/>
              </a:rPr>
              <a:t>set by the member </a:t>
            </a:r>
            <a:r>
              <a:rPr lang="en-US" dirty="0" smtClean="0">
                <a:solidFill>
                  <a:srgbClr val="FFDC62"/>
                </a:solidFill>
                <a:effectLst/>
              </a:rPr>
              <a:t/>
            </a:r>
            <a:br>
              <a:rPr lang="en-US" dirty="0" smtClean="0">
                <a:solidFill>
                  <a:srgbClr val="FFDC62"/>
                </a:solidFill>
                <a:effectLst/>
              </a:rPr>
            </a:br>
            <a:r>
              <a:rPr lang="en-US" dirty="0" smtClean="0">
                <a:solidFill>
                  <a:srgbClr val="FFDC62"/>
                </a:solidFill>
                <a:effectLst/>
              </a:rPr>
              <a:t>state </a:t>
            </a:r>
            <a:r>
              <a:rPr lang="en-US" dirty="0">
                <a:solidFill>
                  <a:srgbClr val="FFDC62"/>
                </a:solidFill>
                <a:effectLst/>
              </a:rPr>
              <a:t>representatives </a:t>
            </a:r>
            <a:endParaRPr lang="en-US" dirty="0" smtClean="0">
              <a:solidFill>
                <a:srgbClr val="FFDC62"/>
              </a:solidFill>
              <a:effectLst/>
            </a:endParaRPr>
          </a:p>
          <a:p>
            <a:r>
              <a:rPr lang="en-US" dirty="0" smtClean="0">
                <a:solidFill>
                  <a:schemeClr val="tx1"/>
                </a:solidFill>
                <a:effectLst/>
              </a:rPr>
              <a:t>They’re used </a:t>
            </a:r>
            <a:r>
              <a:rPr lang="en-US" dirty="0">
                <a:solidFill>
                  <a:schemeClr val="tx1"/>
                </a:solidFill>
                <a:effectLst/>
              </a:rPr>
              <a:t>as an instrument to </a:t>
            </a:r>
            <a:r>
              <a:rPr lang="en-US" dirty="0">
                <a:solidFill>
                  <a:srgbClr val="FFDC62"/>
                </a:solidFill>
                <a:effectLst/>
              </a:rPr>
              <a:t>gage</a:t>
            </a:r>
            <a:r>
              <a:rPr lang="en-US" dirty="0">
                <a:solidFill>
                  <a:schemeClr val="tx1"/>
                </a:solidFill>
                <a:effectLst/>
              </a:rPr>
              <a:t> what our </a:t>
            </a:r>
            <a:r>
              <a:rPr lang="en-US" dirty="0">
                <a:solidFill>
                  <a:srgbClr val="FFDC62"/>
                </a:solidFill>
                <a:effectLst/>
              </a:rPr>
              <a:t>students are </a:t>
            </a:r>
            <a:r>
              <a:rPr lang="en-US" dirty="0" smtClean="0">
                <a:solidFill>
                  <a:srgbClr val="FFDC62"/>
                </a:solidFill>
                <a:effectLst/>
              </a:rPr>
              <a:t>engaged </a:t>
            </a:r>
            <a:r>
              <a:rPr lang="en-US" dirty="0" smtClean="0">
                <a:solidFill>
                  <a:schemeClr val="tx1"/>
                </a:solidFill>
                <a:effectLst/>
              </a:rPr>
              <a:t>in </a:t>
            </a:r>
            <a:r>
              <a:rPr lang="en-US" dirty="0">
                <a:solidFill>
                  <a:schemeClr val="tx1"/>
                </a:solidFill>
                <a:effectLst/>
              </a:rPr>
              <a:t>and are truly </a:t>
            </a:r>
            <a:r>
              <a:rPr lang="en-US" dirty="0">
                <a:solidFill>
                  <a:srgbClr val="FFDC62"/>
                </a:solidFill>
                <a:effectLst/>
              </a:rPr>
              <a:t>able to </a:t>
            </a:r>
            <a:r>
              <a:rPr lang="en-US" i="1" dirty="0" smtClean="0">
                <a:solidFill>
                  <a:srgbClr val="FFDC62"/>
                </a:solidFill>
                <a:effectLst/>
              </a:rPr>
              <a:t>do</a:t>
            </a:r>
            <a:r>
              <a:rPr lang="en-US" i="1" dirty="0" smtClean="0">
                <a:solidFill>
                  <a:schemeClr val="tx1"/>
                </a:solidFill>
                <a:effectLst/>
              </a:rPr>
              <a:t>.</a:t>
            </a:r>
          </a:p>
          <a:p>
            <a:r>
              <a:rPr lang="en-US" dirty="0" smtClean="0">
                <a:solidFill>
                  <a:schemeClr val="tx1"/>
                </a:solidFill>
                <a:effectLst/>
              </a:rPr>
              <a:t>The collective </a:t>
            </a:r>
            <a:r>
              <a:rPr lang="en-US" dirty="0">
                <a:solidFill>
                  <a:schemeClr val="tx1"/>
                </a:solidFill>
                <a:effectLst/>
              </a:rPr>
              <a:t>summary of </a:t>
            </a:r>
            <a:r>
              <a:rPr lang="en-US" dirty="0">
                <a:solidFill>
                  <a:srgbClr val="FFDC62"/>
                </a:solidFill>
                <a:effectLst/>
              </a:rPr>
              <a:t>four levels </a:t>
            </a:r>
            <a:r>
              <a:rPr lang="en-US" dirty="0">
                <a:solidFill>
                  <a:schemeClr val="tx1"/>
                </a:solidFill>
                <a:effectLst/>
              </a:rPr>
              <a:t>of achievements built in, with reasonable levels of </a:t>
            </a:r>
            <a:r>
              <a:rPr lang="en-US" dirty="0">
                <a:solidFill>
                  <a:srgbClr val="FFDC62"/>
                </a:solidFill>
                <a:effectLst/>
              </a:rPr>
              <a:t>progression</a:t>
            </a:r>
            <a:r>
              <a:rPr lang="en-US" dirty="0">
                <a:solidFill>
                  <a:schemeClr val="tx1"/>
                </a:solidFill>
                <a:effectLst/>
              </a:rPr>
              <a:t> from grade to grade to </a:t>
            </a:r>
            <a:r>
              <a:rPr lang="en-US" dirty="0">
                <a:solidFill>
                  <a:srgbClr val="FFDC62"/>
                </a:solidFill>
                <a:effectLst/>
              </a:rPr>
              <a:t>ensure that each student is scaffolded and prepared to move into the next grade level</a:t>
            </a:r>
            <a:r>
              <a:rPr lang="en-US" dirty="0" smtClean="0">
                <a:solidFill>
                  <a:srgbClr val="FFDC62"/>
                </a:solidFill>
                <a:effectLst/>
              </a:rPr>
              <a:t>.</a:t>
            </a:r>
          </a:p>
          <a:p>
            <a:r>
              <a:rPr lang="en-US" dirty="0" smtClean="0">
                <a:solidFill>
                  <a:schemeClr val="tx1"/>
                </a:solidFill>
                <a:effectLst/>
              </a:rPr>
              <a:t>The </a:t>
            </a:r>
            <a:r>
              <a:rPr lang="en-US" dirty="0" smtClean="0">
                <a:solidFill>
                  <a:srgbClr val="FFDC62"/>
                </a:solidFill>
                <a:effectLst/>
              </a:rPr>
              <a:t>ultimate </a:t>
            </a:r>
            <a:r>
              <a:rPr lang="en-US" dirty="0">
                <a:solidFill>
                  <a:srgbClr val="FFDC62"/>
                </a:solidFill>
                <a:effectLst/>
              </a:rPr>
              <a:t>goal </a:t>
            </a:r>
            <a:r>
              <a:rPr lang="en-US" dirty="0">
                <a:solidFill>
                  <a:schemeClr val="tx1"/>
                </a:solidFill>
                <a:effectLst/>
              </a:rPr>
              <a:t>remains that </a:t>
            </a:r>
            <a:r>
              <a:rPr lang="en-US" dirty="0">
                <a:solidFill>
                  <a:srgbClr val="FFDC62"/>
                </a:solidFill>
                <a:effectLst/>
              </a:rPr>
              <a:t>all students are prepared to succeed beyond high school</a:t>
            </a:r>
            <a:r>
              <a:rPr lang="en-US" dirty="0">
                <a:solidFill>
                  <a:srgbClr val="000000"/>
                </a:solidFill>
                <a:effectLst/>
              </a:rPr>
              <a:t>. </a:t>
            </a:r>
            <a:r>
              <a:rPr lang="en-US" sz="1100" dirty="0">
                <a:solidFill>
                  <a:srgbClr val="000000"/>
                </a:solidFill>
                <a:effectLst/>
              </a:rPr>
              <a:t>(Smarter Balanced Assessment Consortium, 2016)</a:t>
            </a:r>
          </a:p>
          <a:p>
            <a:pPr marL="0" indent="0">
              <a:buNone/>
            </a:pPr>
            <a:r>
              <a:rPr lang="en-US" sz="1100" dirty="0">
                <a:solidFill>
                  <a:srgbClr val="000000"/>
                </a:solidFill>
                <a:effectLst/>
              </a:rPr>
              <a:t>(California Department of Education, 2016</a:t>
            </a:r>
            <a:r>
              <a:rPr lang="en-US" sz="1100" dirty="0" smtClean="0">
                <a:solidFill>
                  <a:srgbClr val="000000"/>
                </a:solidFill>
                <a:effectLst/>
              </a:rPr>
              <a:t>)</a:t>
            </a:r>
          </a:p>
          <a:p>
            <a:endParaRPr lang="en-US" dirty="0">
              <a:solidFill>
                <a:srgbClr val="FFDC62"/>
              </a:solidFill>
              <a:effectLst/>
            </a:endParaRPr>
          </a:p>
          <a:p>
            <a:endParaRPr lang="en-US" dirty="0"/>
          </a:p>
        </p:txBody>
      </p:sp>
      <p:pic>
        <p:nvPicPr>
          <p:cNvPr id="5" name="Picture 4" descr="science-1182713_960_7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043" y="202089"/>
            <a:ext cx="1801329" cy="1145752"/>
          </a:xfrm>
          <a:prstGeom prst="rect">
            <a:avLst/>
          </a:prstGeom>
          <a:ln w="19050" cmpd="sng">
            <a:solidFill>
              <a:srgbClr val="C2D63E"/>
            </a:solidFill>
          </a:ln>
          <a:effectLst>
            <a:outerShdw blurRad="50800" dist="38100" dir="5400000" algn="t" rotWithShape="0">
              <a:prstClr val="black">
                <a:alpha val="40000"/>
              </a:prstClr>
            </a:outerShdw>
          </a:effectLst>
        </p:spPr>
      </p:pic>
      <p:sp>
        <p:nvSpPr>
          <p:cNvPr id="7" name="Rectangle 6"/>
          <p:cNvSpPr/>
          <p:nvPr/>
        </p:nvSpPr>
        <p:spPr>
          <a:xfrm>
            <a:off x="7198466" y="6536174"/>
            <a:ext cx="1646605" cy="215444"/>
          </a:xfrm>
          <a:prstGeom prst="rect">
            <a:avLst/>
          </a:prstGeom>
        </p:spPr>
        <p:txBody>
          <a:bodyPr wrap="none">
            <a:spAutoFit/>
          </a:bodyPr>
          <a:lstStyle/>
          <a:p>
            <a:r>
              <a:rPr lang="en-US" sz="800" dirty="0" smtClean="0">
                <a:solidFill>
                  <a:srgbClr val="000000"/>
                </a:solidFill>
              </a:rPr>
              <a:t>(pixabay.com </a:t>
            </a:r>
            <a:r>
              <a:rPr lang="en-US" sz="800" dirty="0">
                <a:solidFill>
                  <a:srgbClr val="000000"/>
                </a:solidFill>
              </a:rPr>
              <a:t>free </a:t>
            </a:r>
            <a:r>
              <a:rPr lang="en-US" sz="800" dirty="0" smtClean="0">
                <a:solidFill>
                  <a:srgbClr val="000000"/>
                </a:solidFill>
              </a:rPr>
              <a:t>images, 2016)</a:t>
            </a:r>
            <a:endParaRPr lang="en-US" sz="800" dirty="0">
              <a:solidFill>
                <a:srgbClr val="000000"/>
              </a:solidFill>
            </a:endParaRPr>
          </a:p>
        </p:txBody>
      </p:sp>
    </p:spTree>
    <p:extLst>
      <p:ext uri="{BB962C8B-B14F-4D97-AF65-F5344CB8AC3E}">
        <p14:creationId xmlns:p14="http://schemas.microsoft.com/office/powerpoint/2010/main" val="378324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Instructional Practices </a:t>
            </a:r>
            <a:br>
              <a:rPr lang="en-US" dirty="0" smtClean="0"/>
            </a:br>
            <a:r>
              <a:rPr lang="en-US" dirty="0" smtClean="0"/>
              <a:t>&amp; Inclusion</a:t>
            </a:r>
            <a:endParaRPr lang="en-US" dirty="0"/>
          </a:p>
        </p:txBody>
      </p:sp>
      <p:sp>
        <p:nvSpPr>
          <p:cNvPr id="3" name="Content Placeholder 2"/>
          <p:cNvSpPr>
            <a:spLocks noGrp="1"/>
          </p:cNvSpPr>
          <p:nvPr>
            <p:ph idx="1"/>
          </p:nvPr>
        </p:nvSpPr>
        <p:spPr>
          <a:xfrm>
            <a:off x="765175" y="2070846"/>
            <a:ext cx="7612064" cy="4331394"/>
          </a:xfrm>
        </p:spPr>
        <p:txBody>
          <a:bodyPr>
            <a:normAutofit fontScale="70000" lnSpcReduction="20000"/>
          </a:bodyPr>
          <a:lstStyle/>
          <a:p>
            <a:pPr marL="0" indent="0">
              <a:lnSpc>
                <a:spcPct val="110000"/>
              </a:lnSpc>
              <a:buNone/>
            </a:pPr>
            <a:r>
              <a:rPr lang="en-US" sz="1600" i="1" dirty="0" smtClean="0">
                <a:solidFill>
                  <a:srgbClr val="FFDC62"/>
                </a:solidFill>
                <a:effectLst/>
              </a:rPr>
              <a:t>“to </a:t>
            </a:r>
            <a:r>
              <a:rPr lang="en-US" sz="1600" i="1" dirty="0">
                <a:solidFill>
                  <a:srgbClr val="FFDC62"/>
                </a:solidFill>
                <a:effectLst/>
              </a:rPr>
              <a:t>the </a:t>
            </a:r>
            <a:r>
              <a:rPr lang="en-US" sz="1600" i="1" dirty="0">
                <a:effectLst/>
              </a:rPr>
              <a:t>maximum</a:t>
            </a:r>
            <a:r>
              <a:rPr lang="en-US" sz="1600" i="1" dirty="0">
                <a:solidFill>
                  <a:srgbClr val="FFDC62"/>
                </a:solidFill>
                <a:effectLst/>
              </a:rPr>
              <a:t> extent appropriate, children with disabilities ... are educated with children who are </a:t>
            </a:r>
            <a:r>
              <a:rPr lang="en-US" sz="1600" i="1" dirty="0">
                <a:solidFill>
                  <a:srgbClr val="FFFFFF"/>
                </a:solidFill>
                <a:effectLst/>
              </a:rPr>
              <a:t>not disabled</a:t>
            </a:r>
            <a:r>
              <a:rPr lang="en-US" sz="1600" i="1" dirty="0">
                <a:solidFill>
                  <a:srgbClr val="FFDC62"/>
                </a:solidFill>
                <a:effectLst/>
              </a:rPr>
              <a:t>, and that special classes, separate schooling, or other removal of children with disabilities from the regular environment occurs only when the nature or severity of the disability is such that education in regular classes with the use of supplementary aids and services cannot be attained </a:t>
            </a:r>
            <a:r>
              <a:rPr lang="en-US" sz="1600" i="1" dirty="0" smtClean="0">
                <a:solidFill>
                  <a:srgbClr val="FFDC62"/>
                </a:solidFill>
                <a:effectLst/>
              </a:rPr>
              <a:t>satisfactorily”</a:t>
            </a:r>
            <a:br>
              <a:rPr lang="en-US" sz="1600" i="1" dirty="0" smtClean="0">
                <a:solidFill>
                  <a:srgbClr val="FFDC62"/>
                </a:solidFill>
                <a:effectLst/>
              </a:rPr>
            </a:br>
            <a:r>
              <a:rPr lang="en-US" sz="1600" i="1" dirty="0" smtClean="0">
                <a:solidFill>
                  <a:srgbClr val="FFDC62"/>
                </a:solidFill>
                <a:effectLst/>
              </a:rPr>
              <a:t> </a:t>
            </a:r>
            <a:r>
              <a:rPr lang="en-US" sz="800" dirty="0" smtClean="0">
                <a:solidFill>
                  <a:schemeClr val="tx1"/>
                </a:solidFill>
                <a:effectLst/>
              </a:rPr>
              <a:t>IDEA </a:t>
            </a:r>
            <a:r>
              <a:rPr lang="en-US" sz="800" dirty="0">
                <a:solidFill>
                  <a:schemeClr val="tx1"/>
                </a:solidFill>
                <a:effectLst/>
              </a:rPr>
              <a:t>Sec. 612 (</a:t>
            </a:r>
            <a:r>
              <a:rPr lang="en-US" sz="800" dirty="0" smtClean="0">
                <a:solidFill>
                  <a:schemeClr val="tx1"/>
                </a:solidFill>
                <a:effectLst/>
              </a:rPr>
              <a:t>5) (</a:t>
            </a:r>
            <a:r>
              <a:rPr lang="en-US" sz="800" dirty="0">
                <a:solidFill>
                  <a:schemeClr val="tx1"/>
                </a:solidFill>
                <a:effectLst/>
              </a:rPr>
              <a:t>B)</a:t>
            </a:r>
            <a:r>
              <a:rPr lang="en-US" sz="800" dirty="0" smtClean="0">
                <a:solidFill>
                  <a:schemeClr val="tx1"/>
                </a:solidFill>
                <a:effectLst/>
              </a:rPr>
              <a:t>. (</a:t>
            </a:r>
            <a:r>
              <a:rPr lang="en-US" sz="800" dirty="0">
                <a:solidFill>
                  <a:schemeClr val="tx1"/>
                </a:solidFill>
                <a:effectLst/>
              </a:rPr>
              <a:t>“Keys to Successful Inclusion,” 1998</a:t>
            </a:r>
            <a:r>
              <a:rPr lang="en-US" sz="800" dirty="0" smtClean="0">
                <a:solidFill>
                  <a:schemeClr val="tx1"/>
                </a:solidFill>
                <a:effectLst/>
              </a:rPr>
              <a:t>)</a:t>
            </a:r>
            <a:br>
              <a:rPr lang="en-US" sz="800" dirty="0" smtClean="0">
                <a:solidFill>
                  <a:schemeClr val="tx1"/>
                </a:solidFill>
                <a:effectLst/>
              </a:rPr>
            </a:br>
            <a:r>
              <a:rPr lang="en-US" sz="800" dirty="0" smtClean="0">
                <a:solidFill>
                  <a:schemeClr val="tx1"/>
                </a:solidFill>
                <a:effectLst/>
              </a:rPr>
              <a:t/>
            </a:r>
            <a:br>
              <a:rPr lang="en-US" sz="800" dirty="0" smtClean="0">
                <a:solidFill>
                  <a:schemeClr val="tx1"/>
                </a:solidFill>
                <a:effectLst/>
              </a:rPr>
            </a:br>
            <a:r>
              <a:rPr lang="en-US" sz="1300" dirty="0" smtClean="0">
                <a:solidFill>
                  <a:schemeClr val="tx1"/>
                </a:solidFill>
                <a:effectLst/>
              </a:rPr>
              <a:t>Proven practices for </a:t>
            </a:r>
            <a:r>
              <a:rPr lang="en-US" sz="1600" dirty="0" smtClean="0">
                <a:solidFill>
                  <a:schemeClr val="accent1">
                    <a:lumMod val="60000"/>
                    <a:lumOff val="40000"/>
                  </a:schemeClr>
                </a:solidFill>
                <a:effectLst/>
              </a:rPr>
              <a:t>Including </a:t>
            </a:r>
            <a:r>
              <a:rPr lang="en-US" sz="1600" dirty="0">
                <a:solidFill>
                  <a:schemeClr val="accent1">
                    <a:lumMod val="60000"/>
                    <a:lumOff val="40000"/>
                  </a:schemeClr>
                </a:solidFill>
                <a:effectLst/>
              </a:rPr>
              <a:t>Students with Disabilities in General Education Classrooms</a:t>
            </a:r>
            <a:r>
              <a:rPr lang="en-US" sz="1600" dirty="0">
                <a:solidFill>
                  <a:schemeClr val="tx1"/>
                </a:solidFill>
                <a:effectLst/>
              </a:rPr>
              <a:t/>
            </a:r>
            <a:br>
              <a:rPr lang="en-US" sz="1600" dirty="0">
                <a:solidFill>
                  <a:schemeClr val="tx1"/>
                </a:solidFill>
                <a:effectLst/>
              </a:rPr>
            </a:br>
            <a:r>
              <a:rPr lang="en-US" sz="1300" dirty="0">
                <a:solidFill>
                  <a:schemeClr val="tx1"/>
                </a:solidFill>
                <a:effectLst/>
              </a:rPr>
              <a:t>(McLaughlin &amp; Warren, 1992</a:t>
            </a:r>
            <a:r>
              <a:rPr lang="en-US" sz="1300" dirty="0" smtClean="0">
                <a:solidFill>
                  <a:schemeClr val="tx1"/>
                </a:solidFill>
                <a:effectLst/>
              </a:rPr>
              <a:t>) includes:</a:t>
            </a:r>
            <a:endParaRPr lang="en-US" sz="1300" dirty="0">
              <a:solidFill>
                <a:schemeClr val="tx1"/>
              </a:solidFill>
              <a:effectLst/>
            </a:endParaRPr>
          </a:p>
          <a:p>
            <a:pPr>
              <a:lnSpc>
                <a:spcPct val="110000"/>
              </a:lnSpc>
            </a:pPr>
            <a:r>
              <a:rPr lang="en-US" sz="2000" b="1" dirty="0">
                <a:solidFill>
                  <a:srgbClr val="FFDC62"/>
                </a:solidFill>
                <a:effectLst/>
              </a:rPr>
              <a:t>Attitudes and </a:t>
            </a:r>
            <a:r>
              <a:rPr lang="en-US" sz="2000" b="1" dirty="0" smtClean="0">
                <a:solidFill>
                  <a:srgbClr val="FFDC62"/>
                </a:solidFill>
                <a:effectLst/>
              </a:rPr>
              <a:t>Beliefs</a:t>
            </a:r>
          </a:p>
          <a:p>
            <a:pPr>
              <a:lnSpc>
                <a:spcPct val="110000"/>
              </a:lnSpc>
            </a:pPr>
            <a:r>
              <a:rPr lang="en-US" sz="2000" b="1" dirty="0">
                <a:solidFill>
                  <a:srgbClr val="FFDC62"/>
                </a:solidFill>
                <a:effectLst/>
              </a:rPr>
              <a:t>Services and Physical Accommodations</a:t>
            </a:r>
            <a:endParaRPr lang="en-US" sz="2000" dirty="0">
              <a:solidFill>
                <a:srgbClr val="FFDC62"/>
              </a:solidFill>
              <a:effectLst/>
            </a:endParaRPr>
          </a:p>
          <a:p>
            <a:pPr>
              <a:lnSpc>
                <a:spcPct val="110000"/>
              </a:lnSpc>
            </a:pPr>
            <a:r>
              <a:rPr lang="en-US" sz="2000" b="1" dirty="0">
                <a:solidFill>
                  <a:srgbClr val="FFDC62"/>
                </a:solidFill>
                <a:effectLst/>
              </a:rPr>
              <a:t>School Support</a:t>
            </a:r>
            <a:endParaRPr lang="en-US" sz="2000" dirty="0">
              <a:solidFill>
                <a:srgbClr val="FFDC62"/>
              </a:solidFill>
              <a:effectLst/>
            </a:endParaRPr>
          </a:p>
          <a:p>
            <a:pPr>
              <a:lnSpc>
                <a:spcPct val="110000"/>
              </a:lnSpc>
            </a:pPr>
            <a:r>
              <a:rPr lang="en-US" sz="2000" b="1" dirty="0" smtClean="0">
                <a:solidFill>
                  <a:srgbClr val="FFDC62"/>
                </a:solidFill>
                <a:effectLst/>
              </a:rPr>
              <a:t>Collaboration</a:t>
            </a:r>
            <a:endParaRPr lang="en-US" sz="2000" dirty="0">
              <a:solidFill>
                <a:srgbClr val="FFDC62"/>
              </a:solidFill>
              <a:effectLst/>
            </a:endParaRPr>
          </a:p>
          <a:p>
            <a:pPr>
              <a:lnSpc>
                <a:spcPct val="110000"/>
              </a:lnSpc>
            </a:pPr>
            <a:r>
              <a:rPr lang="en-US" sz="2000" b="1" dirty="0" smtClean="0">
                <a:solidFill>
                  <a:srgbClr val="FFDC62"/>
                </a:solidFill>
                <a:effectLst/>
              </a:rPr>
              <a:t>Instructional Methods</a:t>
            </a:r>
            <a:br>
              <a:rPr lang="en-US" sz="2000" b="1" dirty="0" smtClean="0">
                <a:solidFill>
                  <a:srgbClr val="FFDC62"/>
                </a:solidFill>
                <a:effectLst/>
              </a:rPr>
            </a:br>
            <a:r>
              <a:rPr lang="en-US" sz="1300" b="1" dirty="0" smtClean="0">
                <a:solidFill>
                  <a:srgbClr val="000000"/>
                </a:solidFill>
                <a:effectLst/>
              </a:rPr>
              <a:t/>
            </a:r>
            <a:br>
              <a:rPr lang="en-US" sz="1300" b="1" dirty="0" smtClean="0">
                <a:solidFill>
                  <a:srgbClr val="000000"/>
                </a:solidFill>
                <a:effectLst/>
              </a:rPr>
            </a:br>
            <a:r>
              <a:rPr lang="en-US" sz="1300" dirty="0" smtClean="0">
                <a:solidFill>
                  <a:srgbClr val="000000"/>
                </a:solidFill>
                <a:effectLst/>
              </a:rPr>
              <a:t>(Rodriguez</a:t>
            </a:r>
            <a:r>
              <a:rPr lang="en-US" sz="1300" dirty="0">
                <a:solidFill>
                  <a:srgbClr val="000000"/>
                </a:solidFill>
                <a:effectLst/>
              </a:rPr>
              <a:t>, et al </a:t>
            </a:r>
            <a:r>
              <a:rPr lang="en-US" sz="1300" dirty="0" smtClean="0">
                <a:solidFill>
                  <a:srgbClr val="000000"/>
                </a:solidFill>
                <a:effectLst/>
              </a:rPr>
              <a:t>2017</a:t>
            </a:r>
            <a:r>
              <a:rPr lang="en-US" sz="1300" dirty="0">
                <a:solidFill>
                  <a:srgbClr val="000000"/>
                </a:solidFill>
                <a:effectLst/>
              </a:rPr>
              <a:t>)</a:t>
            </a:r>
          </a:p>
          <a:p>
            <a:pPr marL="0" indent="0">
              <a:lnSpc>
                <a:spcPct val="110000"/>
              </a:lnSpc>
              <a:buNone/>
            </a:pPr>
            <a:r>
              <a:rPr lang="en-US" sz="2000" b="1" dirty="0" smtClean="0">
                <a:solidFill>
                  <a:srgbClr val="FFDC62"/>
                </a:solidFill>
                <a:effectLst/>
              </a:rPr>
              <a:t/>
            </a:r>
            <a:br>
              <a:rPr lang="en-US" sz="2000" b="1" dirty="0" smtClean="0">
                <a:solidFill>
                  <a:srgbClr val="FFDC62"/>
                </a:solidFill>
                <a:effectLst/>
              </a:rPr>
            </a:br>
            <a:r>
              <a:rPr lang="en-US" sz="2000" b="1" dirty="0" smtClean="0">
                <a:solidFill>
                  <a:schemeClr val="accent6">
                    <a:lumMod val="60000"/>
                    <a:lumOff val="40000"/>
                  </a:schemeClr>
                </a:solidFill>
                <a:effectLst/>
              </a:rPr>
              <a:t> </a:t>
            </a:r>
            <a:r>
              <a:rPr lang="en-US" sz="1100" i="1" dirty="0" smtClean="0">
                <a:solidFill>
                  <a:schemeClr val="accent6">
                    <a:lumMod val="60000"/>
                    <a:lumOff val="40000"/>
                  </a:schemeClr>
                </a:solidFill>
                <a:effectLst/>
              </a:rPr>
              <a:t>*Note: </a:t>
            </a:r>
            <a:r>
              <a:rPr lang="en-US" sz="1100" i="1" dirty="0" smtClean="0">
                <a:solidFill>
                  <a:srgbClr val="FFFFFF"/>
                </a:solidFill>
                <a:effectLst/>
              </a:rPr>
              <a:t>These instructional practices apply to reaching and teaching </a:t>
            </a:r>
            <a:r>
              <a:rPr lang="en-US" sz="1100" i="1" dirty="0">
                <a:solidFill>
                  <a:srgbClr val="FFFFFF"/>
                </a:solidFill>
                <a:effectLst/>
              </a:rPr>
              <a:t>English learners, exceptional learners, and gifted or talented learners. </a:t>
            </a:r>
          </a:p>
          <a:p>
            <a:pPr marL="0" indent="0">
              <a:buNone/>
            </a:pPr>
            <a:endParaRPr lang="en-US" sz="1600" dirty="0">
              <a:solidFill>
                <a:schemeClr val="tx1"/>
              </a:solidFill>
              <a:effectLst/>
            </a:endParaRPr>
          </a:p>
        </p:txBody>
      </p:sp>
      <p:pic>
        <p:nvPicPr>
          <p:cNvPr id="5" name="Picture 4" descr="apple-256261_960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043" y="150249"/>
            <a:ext cx="1823594" cy="1295017"/>
          </a:xfrm>
          <a:prstGeom prst="rect">
            <a:avLst/>
          </a:prstGeom>
          <a:ln w="19050" cmpd="sng">
            <a:solidFill>
              <a:srgbClr val="C2D63E"/>
            </a:solidFill>
          </a:ln>
          <a:effectLst>
            <a:outerShdw blurRad="50800" dist="38100" dir="5400000" algn="t" rotWithShape="0">
              <a:prstClr val="black">
                <a:alpha val="40000"/>
              </a:prstClr>
            </a:outerShdw>
          </a:effectLst>
        </p:spPr>
      </p:pic>
      <p:sp>
        <p:nvSpPr>
          <p:cNvPr id="7" name="Rectangle 6"/>
          <p:cNvSpPr/>
          <p:nvPr/>
        </p:nvSpPr>
        <p:spPr>
          <a:xfrm>
            <a:off x="7198466" y="6536174"/>
            <a:ext cx="1646605" cy="215444"/>
          </a:xfrm>
          <a:prstGeom prst="rect">
            <a:avLst/>
          </a:prstGeom>
        </p:spPr>
        <p:txBody>
          <a:bodyPr wrap="none">
            <a:spAutoFit/>
          </a:bodyPr>
          <a:lstStyle/>
          <a:p>
            <a:r>
              <a:rPr lang="en-US" sz="800" dirty="0" smtClean="0">
                <a:solidFill>
                  <a:srgbClr val="000000"/>
                </a:solidFill>
              </a:rPr>
              <a:t>(pixabay.com </a:t>
            </a:r>
            <a:r>
              <a:rPr lang="en-US" sz="800" dirty="0">
                <a:solidFill>
                  <a:srgbClr val="000000"/>
                </a:solidFill>
              </a:rPr>
              <a:t>free </a:t>
            </a:r>
            <a:r>
              <a:rPr lang="en-US" sz="800" dirty="0" smtClean="0">
                <a:solidFill>
                  <a:srgbClr val="000000"/>
                </a:solidFill>
              </a:rPr>
              <a:t>images, 2016)</a:t>
            </a:r>
            <a:endParaRPr lang="en-US" sz="800" dirty="0">
              <a:solidFill>
                <a:srgbClr val="000000"/>
              </a:solidFill>
            </a:endParaRPr>
          </a:p>
        </p:txBody>
      </p:sp>
    </p:spTree>
    <p:extLst>
      <p:ext uri="{BB962C8B-B14F-4D97-AF65-F5344CB8AC3E}">
        <p14:creationId xmlns:p14="http://schemas.microsoft.com/office/powerpoint/2010/main" val="87300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Instructional Practices to Promote Intentionality &amp; Reciprocity</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solidFill>
                  <a:schemeClr val="accent6">
                    <a:lumMod val="60000"/>
                    <a:lumOff val="40000"/>
                  </a:schemeClr>
                </a:solidFill>
                <a:effectLst/>
              </a:rPr>
              <a:t>Checking </a:t>
            </a:r>
            <a:r>
              <a:rPr lang="en-US" b="1" dirty="0">
                <a:solidFill>
                  <a:schemeClr val="accent6">
                    <a:lumMod val="60000"/>
                    <a:lumOff val="40000"/>
                  </a:schemeClr>
                </a:solidFill>
                <a:effectLst/>
              </a:rPr>
              <a:t>Prior </a:t>
            </a:r>
            <a:r>
              <a:rPr lang="en-US" b="1" dirty="0" smtClean="0">
                <a:solidFill>
                  <a:schemeClr val="accent6">
                    <a:lumMod val="60000"/>
                    <a:lumOff val="40000"/>
                  </a:schemeClr>
                </a:solidFill>
                <a:effectLst/>
              </a:rPr>
              <a:t>Knowledge -- </a:t>
            </a:r>
            <a:r>
              <a:rPr lang="en-US" i="1" dirty="0" smtClean="0">
                <a:solidFill>
                  <a:schemeClr val="tx1"/>
                </a:solidFill>
                <a:effectLst/>
              </a:rPr>
              <a:t>By </a:t>
            </a:r>
            <a:r>
              <a:rPr lang="en-US" i="1" dirty="0">
                <a:solidFill>
                  <a:schemeClr val="tx1"/>
                </a:solidFill>
                <a:effectLst/>
              </a:rPr>
              <a:t>checking prior knowledge, the teacher builds a bridge for the students and makes connections through the lesson</a:t>
            </a:r>
            <a:r>
              <a:rPr lang="en-US" i="1" dirty="0" smtClean="0">
                <a:solidFill>
                  <a:schemeClr val="tx1"/>
                </a:solidFill>
                <a:effectLst/>
              </a:rPr>
              <a:t>.</a:t>
            </a:r>
            <a:endParaRPr lang="en-US" i="1" dirty="0">
              <a:solidFill>
                <a:schemeClr val="tx1"/>
              </a:solidFill>
              <a:effectLst/>
            </a:endParaRPr>
          </a:p>
          <a:p>
            <a:pPr marL="457200" indent="-457200">
              <a:buFont typeface="+mj-lt"/>
              <a:buAutoNum type="arabicPeriod"/>
            </a:pPr>
            <a:r>
              <a:rPr lang="en-US" b="1" dirty="0">
                <a:solidFill>
                  <a:schemeClr val="accent1">
                    <a:lumMod val="60000"/>
                    <a:lumOff val="40000"/>
                  </a:schemeClr>
                </a:solidFill>
                <a:effectLst/>
              </a:rPr>
              <a:t>Prior Knowledge </a:t>
            </a:r>
            <a:r>
              <a:rPr lang="en-US" b="1" dirty="0" smtClean="0">
                <a:solidFill>
                  <a:schemeClr val="accent1">
                    <a:lumMod val="60000"/>
                    <a:lumOff val="40000"/>
                  </a:schemeClr>
                </a:solidFill>
                <a:effectLst/>
              </a:rPr>
              <a:t>Check Mindful </a:t>
            </a:r>
            <a:r>
              <a:rPr lang="en-US" b="1" dirty="0">
                <a:solidFill>
                  <a:schemeClr val="accent1">
                    <a:lumMod val="60000"/>
                    <a:lumOff val="40000"/>
                  </a:schemeClr>
                </a:solidFill>
                <a:effectLst/>
              </a:rPr>
              <a:t>Engagement From the </a:t>
            </a:r>
            <a:r>
              <a:rPr lang="en-US" b="1" dirty="0" smtClean="0">
                <a:solidFill>
                  <a:schemeClr val="accent1">
                    <a:lumMod val="60000"/>
                    <a:lumOff val="40000"/>
                  </a:schemeClr>
                </a:solidFill>
                <a:effectLst/>
              </a:rPr>
              <a:t>Start</a:t>
            </a:r>
          </a:p>
          <a:p>
            <a:pPr marL="457200" indent="-457200">
              <a:buFont typeface="+mj-lt"/>
              <a:buAutoNum type="arabicPeriod"/>
            </a:pPr>
            <a:r>
              <a:rPr lang="en-US" b="1" dirty="0" smtClean="0">
                <a:solidFill>
                  <a:schemeClr val="accent1">
                    <a:lumMod val="60000"/>
                    <a:lumOff val="40000"/>
                  </a:schemeClr>
                </a:solidFill>
                <a:effectLst/>
              </a:rPr>
              <a:t>Structuring </a:t>
            </a:r>
            <a:r>
              <a:rPr lang="en-US" b="1" dirty="0">
                <a:solidFill>
                  <a:schemeClr val="accent1">
                    <a:lumMod val="60000"/>
                    <a:lumOff val="40000"/>
                  </a:schemeClr>
                </a:solidFill>
                <a:effectLst/>
              </a:rPr>
              <a:t>the </a:t>
            </a:r>
            <a:r>
              <a:rPr lang="en-US" b="1" dirty="0" smtClean="0">
                <a:solidFill>
                  <a:schemeClr val="accent1">
                    <a:lumMod val="60000"/>
                    <a:lumOff val="40000"/>
                  </a:schemeClr>
                </a:solidFill>
                <a:effectLst/>
              </a:rPr>
              <a:t>Task</a:t>
            </a:r>
            <a:endParaRPr lang="en-US" dirty="0">
              <a:solidFill>
                <a:schemeClr val="accent1">
                  <a:lumMod val="60000"/>
                  <a:lumOff val="40000"/>
                </a:schemeClr>
              </a:solidFill>
              <a:effectLst/>
            </a:endParaRPr>
          </a:p>
          <a:p>
            <a:pPr marL="457200" indent="-457200">
              <a:buFont typeface="+mj-lt"/>
              <a:buAutoNum type="arabicPeriod"/>
            </a:pPr>
            <a:r>
              <a:rPr lang="en-US" b="1" dirty="0">
                <a:solidFill>
                  <a:schemeClr val="accent1">
                    <a:lumMod val="60000"/>
                    <a:lumOff val="40000"/>
                  </a:schemeClr>
                </a:solidFill>
                <a:effectLst/>
              </a:rPr>
              <a:t>Looking Back and </a:t>
            </a:r>
            <a:r>
              <a:rPr lang="en-US" b="1" dirty="0" smtClean="0">
                <a:solidFill>
                  <a:schemeClr val="accent1">
                    <a:lumMod val="60000"/>
                    <a:lumOff val="40000"/>
                  </a:schemeClr>
                </a:solidFill>
                <a:effectLst/>
              </a:rPr>
              <a:t>Reflecting</a:t>
            </a:r>
          </a:p>
          <a:p>
            <a:pPr marL="457200" indent="-457200">
              <a:buFont typeface="+mj-lt"/>
              <a:buAutoNum type="arabicPeriod"/>
            </a:pPr>
            <a:r>
              <a:rPr lang="en-US" b="1" dirty="0" smtClean="0">
                <a:solidFill>
                  <a:schemeClr val="accent1">
                    <a:lumMod val="60000"/>
                    <a:lumOff val="40000"/>
                  </a:schemeClr>
                </a:solidFill>
                <a:effectLst/>
              </a:rPr>
              <a:t>Bridging Forward</a:t>
            </a:r>
            <a:endParaRPr lang="en-US" b="1" dirty="0">
              <a:solidFill>
                <a:schemeClr val="accent1">
                  <a:lumMod val="60000"/>
                  <a:lumOff val="40000"/>
                </a:schemeClr>
              </a:solidFill>
              <a:effectLst/>
            </a:endParaRPr>
          </a:p>
          <a:p>
            <a:pPr marL="0" indent="0">
              <a:buNone/>
            </a:pPr>
            <a:r>
              <a:rPr lang="en-US" dirty="0" smtClean="0">
                <a:solidFill>
                  <a:schemeClr val="tx1"/>
                </a:solidFill>
                <a:effectLst/>
              </a:rPr>
              <a:t>In addition to the </a:t>
            </a:r>
            <a:r>
              <a:rPr lang="en-US" b="1" dirty="0" smtClean="0">
                <a:solidFill>
                  <a:srgbClr val="C2D63E"/>
                </a:solidFill>
                <a:effectLst/>
              </a:rPr>
              <a:t>four elements of lesson design </a:t>
            </a:r>
            <a:r>
              <a:rPr lang="en-US" dirty="0" smtClean="0">
                <a:solidFill>
                  <a:schemeClr val="tx1"/>
                </a:solidFill>
                <a:effectLst/>
              </a:rPr>
              <a:t>and the use of high-effect strategies to engage the learners throughout the lesson, teachers can enrich a lesson with additional tactics that facilitate learning and promote achievement.</a:t>
            </a:r>
            <a:br>
              <a:rPr lang="en-US" dirty="0" smtClean="0">
                <a:solidFill>
                  <a:schemeClr val="tx1"/>
                </a:solidFill>
                <a:effectLst/>
              </a:rPr>
            </a:br>
            <a:r>
              <a:rPr lang="en-US" b="1" dirty="0">
                <a:solidFill>
                  <a:srgbClr val="000000"/>
                </a:solidFill>
                <a:effectLst/>
              </a:rPr>
              <a:t/>
            </a:r>
            <a:br>
              <a:rPr lang="en-US" b="1" dirty="0">
                <a:solidFill>
                  <a:srgbClr val="000000"/>
                </a:solidFill>
                <a:effectLst/>
              </a:rPr>
            </a:br>
            <a:r>
              <a:rPr lang="en-US" sz="1000" dirty="0">
                <a:solidFill>
                  <a:srgbClr val="000000"/>
                </a:solidFill>
                <a:effectLst/>
              </a:rPr>
              <a:t>(Rodriguez, et al 2017)</a:t>
            </a:r>
          </a:p>
          <a:p>
            <a:pPr marL="0" indent="0">
              <a:buNone/>
            </a:pPr>
            <a:endParaRPr lang="en-US" dirty="0" smtClean="0">
              <a:solidFill>
                <a:schemeClr val="tx1"/>
              </a:solidFill>
              <a:effectLst/>
            </a:endParaRPr>
          </a:p>
          <a:p>
            <a:endParaRPr lang="en-US" dirty="0"/>
          </a:p>
        </p:txBody>
      </p:sp>
      <p:sp>
        <p:nvSpPr>
          <p:cNvPr id="4" name="Rectangle 3"/>
          <p:cNvSpPr/>
          <p:nvPr/>
        </p:nvSpPr>
        <p:spPr>
          <a:xfrm>
            <a:off x="7198466" y="6536174"/>
            <a:ext cx="1646605" cy="215444"/>
          </a:xfrm>
          <a:prstGeom prst="rect">
            <a:avLst/>
          </a:prstGeom>
        </p:spPr>
        <p:txBody>
          <a:bodyPr wrap="none">
            <a:spAutoFit/>
          </a:bodyPr>
          <a:lstStyle/>
          <a:p>
            <a:r>
              <a:rPr lang="en-US" sz="800" dirty="0" smtClean="0">
                <a:solidFill>
                  <a:schemeClr val="accent5"/>
                </a:solidFill>
              </a:rPr>
              <a:t>(pixabay.com </a:t>
            </a:r>
            <a:r>
              <a:rPr lang="en-US" sz="800" dirty="0">
                <a:solidFill>
                  <a:schemeClr val="accent5"/>
                </a:solidFill>
              </a:rPr>
              <a:t>free </a:t>
            </a:r>
            <a:r>
              <a:rPr lang="en-US" sz="800" dirty="0" smtClean="0">
                <a:solidFill>
                  <a:schemeClr val="accent5"/>
                </a:solidFill>
              </a:rPr>
              <a:t>images, 2016)</a:t>
            </a:r>
            <a:endParaRPr lang="en-US" sz="800" dirty="0">
              <a:solidFill>
                <a:schemeClr val="accent5"/>
              </a:solidFill>
            </a:endParaRPr>
          </a:p>
        </p:txBody>
      </p:sp>
    </p:spTree>
    <p:extLst>
      <p:ext uri="{BB962C8B-B14F-4D97-AF65-F5344CB8AC3E}">
        <p14:creationId xmlns:p14="http://schemas.microsoft.com/office/powerpoint/2010/main" val="136417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8 Guidelines for Successful Individuation</a:t>
            </a:r>
            <a:endParaRPr lang="en-US" sz="3600" dirty="0"/>
          </a:p>
        </p:txBody>
      </p:sp>
      <p:sp>
        <p:nvSpPr>
          <p:cNvPr id="3" name="Content Placeholder 2"/>
          <p:cNvSpPr>
            <a:spLocks noGrp="1"/>
          </p:cNvSpPr>
          <p:nvPr>
            <p:ph idx="1"/>
          </p:nvPr>
        </p:nvSpPr>
        <p:spPr/>
        <p:txBody>
          <a:bodyPr>
            <a:normAutofit fontScale="70000" lnSpcReduction="20000"/>
          </a:bodyPr>
          <a:lstStyle/>
          <a:p>
            <a:pPr marL="228600" lvl="0" indent="-228600">
              <a:buFont typeface="+mj-lt"/>
              <a:buAutoNum type="arabicPeriod"/>
            </a:pPr>
            <a:r>
              <a:rPr lang="en-US" i="1" dirty="0">
                <a:solidFill>
                  <a:schemeClr val="tx1"/>
                </a:solidFill>
                <a:effectLst/>
              </a:rPr>
              <a:t>Encourage</a:t>
            </a:r>
            <a:r>
              <a:rPr lang="en-US" dirty="0">
                <a:solidFill>
                  <a:schemeClr val="tx1"/>
                </a:solidFill>
                <a:effectLst/>
              </a:rPr>
              <a:t> each student to </a:t>
            </a:r>
            <a:r>
              <a:rPr lang="en-US" dirty="0">
                <a:solidFill>
                  <a:schemeClr val="accent6">
                    <a:lumMod val="60000"/>
                    <a:lumOff val="40000"/>
                  </a:schemeClr>
                </a:solidFill>
                <a:effectLst/>
              </a:rPr>
              <a:t>stand up for his or her beliefs</a:t>
            </a:r>
            <a:r>
              <a:rPr lang="en-US" dirty="0">
                <a:solidFill>
                  <a:schemeClr val="tx1"/>
                </a:solidFill>
                <a:effectLst/>
              </a:rPr>
              <a:t>.</a:t>
            </a:r>
          </a:p>
          <a:p>
            <a:pPr marL="228600" lvl="0" indent="-228600">
              <a:buFont typeface="+mj-lt"/>
              <a:buAutoNum type="arabicPeriod"/>
            </a:pPr>
            <a:r>
              <a:rPr lang="en-US" i="1" dirty="0">
                <a:solidFill>
                  <a:schemeClr val="tx1"/>
                </a:solidFill>
                <a:effectLst/>
              </a:rPr>
              <a:t>Motivate</a:t>
            </a:r>
            <a:r>
              <a:rPr lang="en-US" dirty="0">
                <a:solidFill>
                  <a:schemeClr val="tx1"/>
                </a:solidFill>
                <a:effectLst/>
              </a:rPr>
              <a:t> each student to </a:t>
            </a:r>
            <a:r>
              <a:rPr lang="en-US" dirty="0">
                <a:solidFill>
                  <a:srgbClr val="C2D63E"/>
                </a:solidFill>
                <a:effectLst/>
              </a:rPr>
              <a:t>develop his or her multiple intelligences</a:t>
            </a:r>
            <a:r>
              <a:rPr lang="en-US" dirty="0">
                <a:solidFill>
                  <a:schemeClr val="tx1"/>
                </a:solidFill>
                <a:effectLst/>
              </a:rPr>
              <a:t>.</a:t>
            </a:r>
          </a:p>
          <a:p>
            <a:pPr marL="228600" lvl="0" indent="-228600">
              <a:buFont typeface="+mj-lt"/>
              <a:buAutoNum type="arabicPeriod"/>
            </a:pPr>
            <a:r>
              <a:rPr lang="en-US" i="1" dirty="0">
                <a:solidFill>
                  <a:schemeClr val="tx1"/>
                </a:solidFill>
                <a:effectLst/>
              </a:rPr>
              <a:t>Give</a:t>
            </a:r>
            <a:r>
              <a:rPr lang="en-US" dirty="0">
                <a:solidFill>
                  <a:schemeClr val="tx1"/>
                </a:solidFill>
                <a:effectLst/>
              </a:rPr>
              <a:t> each student the tools to </a:t>
            </a:r>
            <a:r>
              <a:rPr lang="en-US" dirty="0">
                <a:solidFill>
                  <a:srgbClr val="C2D63E"/>
                </a:solidFill>
                <a:effectLst/>
              </a:rPr>
              <a:t>think critically about all points of view</a:t>
            </a:r>
            <a:r>
              <a:rPr lang="en-US" dirty="0">
                <a:solidFill>
                  <a:schemeClr val="tx1"/>
                </a:solidFill>
                <a:effectLst/>
              </a:rPr>
              <a:t>.</a:t>
            </a:r>
          </a:p>
          <a:p>
            <a:pPr marL="228600" lvl="0" indent="-228600">
              <a:buFont typeface="+mj-lt"/>
              <a:buAutoNum type="arabicPeriod"/>
            </a:pPr>
            <a:r>
              <a:rPr lang="en-US" i="1" dirty="0">
                <a:solidFill>
                  <a:schemeClr val="tx1"/>
                </a:solidFill>
                <a:effectLst/>
              </a:rPr>
              <a:t>Organize</a:t>
            </a:r>
            <a:r>
              <a:rPr lang="en-US" dirty="0">
                <a:solidFill>
                  <a:schemeClr val="tx1"/>
                </a:solidFill>
                <a:effectLst/>
              </a:rPr>
              <a:t> the celebration of </a:t>
            </a:r>
            <a:r>
              <a:rPr lang="en-US" dirty="0">
                <a:solidFill>
                  <a:srgbClr val="C2D63E"/>
                </a:solidFill>
                <a:effectLst/>
              </a:rPr>
              <a:t>cultural diversity</a:t>
            </a:r>
            <a:r>
              <a:rPr lang="en-US" dirty="0">
                <a:solidFill>
                  <a:schemeClr val="tx1"/>
                </a:solidFill>
                <a:effectLst/>
              </a:rPr>
              <a:t>.</a:t>
            </a:r>
          </a:p>
          <a:p>
            <a:pPr marL="228600" lvl="0" indent="-228600">
              <a:buFont typeface="+mj-lt"/>
              <a:buAutoNum type="arabicPeriod"/>
            </a:pPr>
            <a:r>
              <a:rPr lang="en-US" i="1" dirty="0">
                <a:solidFill>
                  <a:schemeClr val="tx1"/>
                </a:solidFill>
                <a:effectLst/>
              </a:rPr>
              <a:t>Welcome</a:t>
            </a:r>
            <a:r>
              <a:rPr lang="en-US" dirty="0">
                <a:solidFill>
                  <a:schemeClr val="tx1"/>
                </a:solidFill>
                <a:effectLst/>
              </a:rPr>
              <a:t> original ideas and </a:t>
            </a:r>
            <a:r>
              <a:rPr lang="en-US" dirty="0">
                <a:solidFill>
                  <a:srgbClr val="C2D63E"/>
                </a:solidFill>
                <a:effectLst/>
              </a:rPr>
              <a:t>creative thinking</a:t>
            </a:r>
            <a:r>
              <a:rPr lang="en-US" dirty="0">
                <a:solidFill>
                  <a:schemeClr val="tx1"/>
                </a:solidFill>
                <a:effectLst/>
              </a:rPr>
              <a:t>.</a:t>
            </a:r>
          </a:p>
          <a:p>
            <a:pPr marL="228600" lvl="0" indent="-228600">
              <a:buFont typeface="+mj-lt"/>
              <a:buAutoNum type="arabicPeriod"/>
            </a:pPr>
            <a:r>
              <a:rPr lang="en-US" i="1" dirty="0">
                <a:solidFill>
                  <a:schemeClr val="tx1"/>
                </a:solidFill>
                <a:effectLst/>
              </a:rPr>
              <a:t>Enhance</a:t>
            </a:r>
            <a:r>
              <a:rPr lang="en-US" dirty="0">
                <a:solidFill>
                  <a:schemeClr val="tx1"/>
                </a:solidFill>
                <a:effectLst/>
              </a:rPr>
              <a:t> the development of </a:t>
            </a:r>
            <a:r>
              <a:rPr lang="en-US" dirty="0">
                <a:solidFill>
                  <a:srgbClr val="C2D63E"/>
                </a:solidFill>
                <a:effectLst/>
              </a:rPr>
              <a:t>each child’s special abilities</a:t>
            </a:r>
            <a:r>
              <a:rPr lang="en-US" dirty="0">
                <a:solidFill>
                  <a:schemeClr val="tx1"/>
                </a:solidFill>
                <a:effectLst/>
              </a:rPr>
              <a:t>.</a:t>
            </a:r>
          </a:p>
          <a:p>
            <a:pPr marL="228600" lvl="0" indent="-228600">
              <a:buFont typeface="+mj-lt"/>
              <a:buAutoNum type="arabicPeriod"/>
            </a:pPr>
            <a:r>
              <a:rPr lang="en-US" i="1" dirty="0">
                <a:solidFill>
                  <a:schemeClr val="tx1"/>
                </a:solidFill>
                <a:effectLst/>
              </a:rPr>
              <a:t>Respect</a:t>
            </a:r>
            <a:r>
              <a:rPr lang="en-US" dirty="0">
                <a:solidFill>
                  <a:schemeClr val="tx1"/>
                </a:solidFill>
                <a:effectLst/>
              </a:rPr>
              <a:t> each child’s </a:t>
            </a:r>
            <a:r>
              <a:rPr lang="en-US" dirty="0">
                <a:solidFill>
                  <a:srgbClr val="C2D63E"/>
                </a:solidFill>
                <a:effectLst/>
              </a:rPr>
              <a:t>values and beliefs</a:t>
            </a:r>
            <a:r>
              <a:rPr lang="en-US" dirty="0">
                <a:solidFill>
                  <a:schemeClr val="tx1"/>
                </a:solidFill>
                <a:effectLst/>
              </a:rPr>
              <a:t>. </a:t>
            </a:r>
          </a:p>
          <a:p>
            <a:pPr marL="228600" indent="-228600">
              <a:buFont typeface="+mj-lt"/>
              <a:buAutoNum type="arabicPeriod"/>
            </a:pPr>
            <a:r>
              <a:rPr lang="en-US" i="1" dirty="0">
                <a:solidFill>
                  <a:schemeClr val="tx1"/>
                </a:solidFill>
                <a:effectLst/>
              </a:rPr>
              <a:t>Differentiate </a:t>
            </a:r>
            <a:r>
              <a:rPr lang="en-US" dirty="0">
                <a:solidFill>
                  <a:schemeClr val="tx1"/>
                </a:solidFill>
                <a:effectLst/>
              </a:rPr>
              <a:t>instruction so children may </a:t>
            </a:r>
            <a:r>
              <a:rPr lang="en-US" dirty="0">
                <a:solidFill>
                  <a:srgbClr val="C2D63E"/>
                </a:solidFill>
                <a:effectLst/>
              </a:rPr>
              <a:t>make meaningful choices </a:t>
            </a:r>
            <a:r>
              <a:rPr lang="en-US" dirty="0">
                <a:solidFill>
                  <a:schemeClr val="tx1"/>
                </a:solidFill>
                <a:effectLst/>
              </a:rPr>
              <a:t>as they </a:t>
            </a:r>
            <a:r>
              <a:rPr lang="en-US" dirty="0">
                <a:solidFill>
                  <a:srgbClr val="C2D63E"/>
                </a:solidFill>
                <a:effectLst/>
              </a:rPr>
              <a:t>take charge of their own learning</a:t>
            </a:r>
            <a:r>
              <a:rPr lang="en-US" dirty="0">
                <a:solidFill>
                  <a:schemeClr val="tx1"/>
                </a:solidFill>
                <a:effectLst/>
              </a:rPr>
              <a:t>. </a:t>
            </a:r>
            <a:br>
              <a:rPr lang="en-US" dirty="0">
                <a:solidFill>
                  <a:schemeClr val="tx1"/>
                </a:solidFill>
                <a:effectLst/>
              </a:rPr>
            </a:br>
            <a:r>
              <a:rPr lang="en-US" dirty="0">
                <a:solidFill>
                  <a:schemeClr val="tx1"/>
                </a:solidFill>
                <a:effectLst/>
              </a:rPr>
              <a:t/>
            </a:r>
            <a:br>
              <a:rPr lang="en-US" dirty="0">
                <a:solidFill>
                  <a:schemeClr val="tx1"/>
                </a:solidFill>
                <a:effectLst/>
              </a:rPr>
            </a:br>
            <a:r>
              <a:rPr lang="en-US" sz="1100" dirty="0">
                <a:solidFill>
                  <a:schemeClr val="tx1"/>
                </a:solidFill>
                <a:effectLst/>
              </a:rPr>
              <a:t>(Rodriguez et al., 2017)</a:t>
            </a:r>
            <a:r>
              <a:rPr lang="en-US" sz="1100" dirty="0">
                <a:effectLst/>
              </a:rPr>
              <a:t> </a:t>
            </a:r>
            <a:endParaRPr lang="en-US" sz="1100" dirty="0"/>
          </a:p>
          <a:p>
            <a:endParaRPr lang="en-US" dirty="0"/>
          </a:p>
        </p:txBody>
      </p:sp>
    </p:spTree>
    <p:extLst>
      <p:ext uri="{BB962C8B-B14F-4D97-AF65-F5344CB8AC3E}">
        <p14:creationId xmlns:p14="http://schemas.microsoft.com/office/powerpoint/2010/main" val="301169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Mediational Strategies that </a:t>
            </a:r>
            <a:r>
              <a:rPr lang="en-US" b="1" dirty="0" smtClean="0"/>
              <a:t>Promote Intentionality</a:t>
            </a:r>
            <a:endParaRPr lang="en-US" b="1" dirty="0"/>
          </a:p>
        </p:txBody>
      </p:sp>
      <p:sp>
        <p:nvSpPr>
          <p:cNvPr id="3" name="Content Placeholder 2"/>
          <p:cNvSpPr>
            <a:spLocks noGrp="1"/>
          </p:cNvSpPr>
          <p:nvPr>
            <p:ph idx="1"/>
          </p:nvPr>
        </p:nvSpPr>
        <p:spPr/>
        <p:txBody>
          <a:bodyPr>
            <a:normAutofit fontScale="25000" lnSpcReduction="20000"/>
          </a:bodyPr>
          <a:lstStyle/>
          <a:p>
            <a:pPr marL="0" indent="0">
              <a:buNone/>
            </a:pPr>
            <a:r>
              <a:rPr lang="en-US" sz="4800" i="1" dirty="0" smtClean="0">
                <a:solidFill>
                  <a:schemeClr val="tx1"/>
                </a:solidFill>
                <a:effectLst/>
              </a:rPr>
              <a:t>Isolate </a:t>
            </a:r>
            <a:r>
              <a:rPr lang="en-US" sz="4800" i="1" dirty="0">
                <a:solidFill>
                  <a:schemeClr val="tx1"/>
                </a:solidFill>
                <a:effectLst/>
              </a:rPr>
              <a:t>and </a:t>
            </a:r>
            <a:r>
              <a:rPr lang="en-US" sz="4800" i="1" dirty="0" smtClean="0">
                <a:solidFill>
                  <a:schemeClr val="tx1"/>
                </a:solidFill>
                <a:effectLst/>
              </a:rPr>
              <a:t>interpret </a:t>
            </a:r>
            <a:r>
              <a:rPr lang="en-US" sz="4800" i="1" dirty="0">
                <a:solidFill>
                  <a:schemeClr val="tx1"/>
                </a:solidFill>
                <a:effectLst/>
              </a:rPr>
              <a:t>the various stimuli </a:t>
            </a:r>
            <a:r>
              <a:rPr lang="en-US" sz="4800" i="1" dirty="0" smtClean="0">
                <a:solidFill>
                  <a:schemeClr val="tx1"/>
                </a:solidFill>
                <a:effectLst/>
              </a:rPr>
              <a:t>to encourage </a:t>
            </a:r>
            <a:r>
              <a:rPr lang="en-US" sz="4800" i="1" dirty="0">
                <a:solidFill>
                  <a:schemeClr val="tx1"/>
                </a:solidFill>
                <a:effectLst/>
              </a:rPr>
              <a:t>the student to respond </a:t>
            </a:r>
            <a:r>
              <a:rPr lang="en-US" sz="4800" i="1" dirty="0" smtClean="0">
                <a:solidFill>
                  <a:schemeClr val="tx1"/>
                </a:solidFill>
                <a:effectLst/>
              </a:rPr>
              <a:t>positively</a:t>
            </a:r>
            <a:r>
              <a:rPr lang="en-US" sz="4800" i="1" dirty="0">
                <a:solidFill>
                  <a:schemeClr val="tx1"/>
                </a:solidFill>
                <a:effectLst/>
              </a:rPr>
              <a:t> </a:t>
            </a:r>
            <a:r>
              <a:rPr lang="en-US" sz="4800" i="1" dirty="0" smtClean="0">
                <a:solidFill>
                  <a:schemeClr val="tx1"/>
                </a:solidFill>
                <a:effectLst/>
              </a:rPr>
              <a:t>by:</a:t>
            </a:r>
          </a:p>
          <a:p>
            <a:pPr lvl="0"/>
            <a:r>
              <a:rPr lang="en-US" sz="4800" dirty="0" smtClean="0">
                <a:solidFill>
                  <a:srgbClr val="000000"/>
                </a:solidFill>
                <a:effectLst/>
              </a:rPr>
              <a:t>Posting </a:t>
            </a:r>
            <a:r>
              <a:rPr lang="en-US" sz="4800" dirty="0">
                <a:solidFill>
                  <a:schemeClr val="accent6">
                    <a:lumMod val="60000"/>
                    <a:lumOff val="40000"/>
                  </a:schemeClr>
                </a:solidFill>
                <a:effectLst/>
              </a:rPr>
              <a:t>goals and objectives </a:t>
            </a:r>
            <a:r>
              <a:rPr lang="en-US" sz="4800" dirty="0">
                <a:solidFill>
                  <a:srgbClr val="000000"/>
                </a:solidFill>
                <a:effectLst/>
              </a:rPr>
              <a:t>for a lesson</a:t>
            </a:r>
          </a:p>
          <a:p>
            <a:pPr lvl="0"/>
            <a:r>
              <a:rPr lang="en-US" sz="4800" dirty="0" smtClean="0">
                <a:solidFill>
                  <a:schemeClr val="tx1"/>
                </a:solidFill>
                <a:effectLst/>
              </a:rPr>
              <a:t>Create </a:t>
            </a:r>
            <a:r>
              <a:rPr lang="en-US" sz="4800" dirty="0" smtClean="0">
                <a:solidFill>
                  <a:srgbClr val="C2D63E"/>
                </a:solidFill>
                <a:effectLst/>
              </a:rPr>
              <a:t>list </a:t>
            </a:r>
            <a:r>
              <a:rPr lang="en-US" sz="4800" dirty="0">
                <a:solidFill>
                  <a:srgbClr val="C2D63E"/>
                </a:solidFill>
                <a:effectLst/>
              </a:rPr>
              <a:t>of goals </a:t>
            </a:r>
            <a:r>
              <a:rPr lang="en-US" sz="4800" dirty="0">
                <a:solidFill>
                  <a:schemeClr val="tx1"/>
                </a:solidFill>
                <a:effectLst/>
              </a:rPr>
              <a:t>in students’ personal blog folders</a:t>
            </a:r>
          </a:p>
          <a:p>
            <a:pPr lvl="0"/>
            <a:r>
              <a:rPr lang="en-US" sz="4800" dirty="0" smtClean="0">
                <a:solidFill>
                  <a:schemeClr val="tx1"/>
                </a:solidFill>
                <a:effectLst/>
              </a:rPr>
              <a:t>Posting </a:t>
            </a:r>
            <a:r>
              <a:rPr lang="en-US" sz="4800" dirty="0">
                <a:solidFill>
                  <a:srgbClr val="C2D63E"/>
                </a:solidFill>
                <a:effectLst/>
              </a:rPr>
              <a:t>agenda </a:t>
            </a:r>
            <a:r>
              <a:rPr lang="en-US" sz="4800" dirty="0">
                <a:solidFill>
                  <a:schemeClr val="tx1"/>
                </a:solidFill>
                <a:effectLst/>
              </a:rPr>
              <a:t>with </a:t>
            </a:r>
            <a:r>
              <a:rPr lang="en-US" sz="4800" dirty="0">
                <a:solidFill>
                  <a:srgbClr val="C2D63E"/>
                </a:solidFill>
                <a:effectLst/>
              </a:rPr>
              <a:t>expected tasks</a:t>
            </a:r>
          </a:p>
          <a:p>
            <a:pPr lvl="0"/>
            <a:r>
              <a:rPr lang="en-US" sz="4800" dirty="0" smtClean="0">
                <a:solidFill>
                  <a:schemeClr val="tx1"/>
                </a:solidFill>
                <a:effectLst/>
              </a:rPr>
              <a:t>Create a </a:t>
            </a:r>
            <a:r>
              <a:rPr lang="en-US" sz="4800" dirty="0" smtClean="0">
                <a:solidFill>
                  <a:srgbClr val="C2D63E"/>
                </a:solidFill>
                <a:effectLst/>
              </a:rPr>
              <a:t>checklist </a:t>
            </a:r>
            <a:r>
              <a:rPr lang="en-US" sz="4800" dirty="0">
                <a:solidFill>
                  <a:srgbClr val="C2D63E"/>
                </a:solidFill>
                <a:effectLst/>
              </a:rPr>
              <a:t>of goals </a:t>
            </a:r>
            <a:r>
              <a:rPr lang="en-US" sz="4800" dirty="0">
                <a:solidFill>
                  <a:schemeClr val="tx1"/>
                </a:solidFill>
                <a:effectLst/>
              </a:rPr>
              <a:t>for student selection</a:t>
            </a:r>
          </a:p>
          <a:p>
            <a:pPr lvl="0"/>
            <a:r>
              <a:rPr lang="en-US" sz="4800" dirty="0" smtClean="0">
                <a:solidFill>
                  <a:schemeClr val="tx1"/>
                </a:solidFill>
                <a:effectLst/>
              </a:rPr>
              <a:t>Posting a </a:t>
            </a:r>
            <a:r>
              <a:rPr lang="en-US" sz="4800" dirty="0">
                <a:solidFill>
                  <a:srgbClr val="C2D63E"/>
                </a:solidFill>
                <a:effectLst/>
              </a:rPr>
              <a:t>rubric with criteria </a:t>
            </a:r>
            <a:r>
              <a:rPr lang="en-US" sz="4800" dirty="0">
                <a:solidFill>
                  <a:schemeClr val="tx1"/>
                </a:solidFill>
                <a:effectLst/>
              </a:rPr>
              <a:t>for </a:t>
            </a:r>
            <a:r>
              <a:rPr lang="en-US" sz="4800" dirty="0">
                <a:solidFill>
                  <a:srgbClr val="C2D63E"/>
                </a:solidFill>
                <a:effectLst/>
              </a:rPr>
              <a:t>assessing student performance </a:t>
            </a:r>
            <a:r>
              <a:rPr lang="en-US" sz="4800" dirty="0">
                <a:solidFill>
                  <a:schemeClr val="tx1"/>
                </a:solidFill>
                <a:effectLst/>
              </a:rPr>
              <a:t>in a lesson</a:t>
            </a:r>
          </a:p>
          <a:p>
            <a:pPr lvl="0"/>
            <a:r>
              <a:rPr lang="en-US" sz="4800" dirty="0" smtClean="0">
                <a:solidFill>
                  <a:schemeClr val="tx1"/>
                </a:solidFill>
                <a:effectLst/>
              </a:rPr>
              <a:t>Verbally </a:t>
            </a:r>
            <a:r>
              <a:rPr lang="en-US" sz="4800" dirty="0">
                <a:solidFill>
                  <a:srgbClr val="C2D63E"/>
                </a:solidFill>
                <a:effectLst/>
              </a:rPr>
              <a:t>review and </a:t>
            </a:r>
            <a:r>
              <a:rPr lang="en-US" sz="4800" dirty="0" smtClean="0">
                <a:solidFill>
                  <a:srgbClr val="C2D63E"/>
                </a:solidFill>
                <a:effectLst/>
              </a:rPr>
              <a:t>clarify </a:t>
            </a:r>
            <a:r>
              <a:rPr lang="en-US" sz="4800" dirty="0">
                <a:solidFill>
                  <a:srgbClr val="C2D63E"/>
                </a:solidFill>
                <a:effectLst/>
              </a:rPr>
              <a:t>terms </a:t>
            </a:r>
            <a:r>
              <a:rPr lang="en-US" sz="4800" dirty="0">
                <a:solidFill>
                  <a:schemeClr val="tx1"/>
                </a:solidFill>
                <a:effectLst/>
              </a:rPr>
              <a:t>used for </a:t>
            </a:r>
            <a:r>
              <a:rPr lang="en-US" sz="4800" dirty="0">
                <a:solidFill>
                  <a:srgbClr val="C2D63E"/>
                </a:solidFill>
                <a:effectLst/>
              </a:rPr>
              <a:t>goals, agenda, and criteria </a:t>
            </a:r>
            <a:r>
              <a:rPr lang="en-US" sz="4800" dirty="0">
                <a:solidFill>
                  <a:schemeClr val="tx1"/>
                </a:solidFill>
                <a:effectLst/>
              </a:rPr>
              <a:t>at the start of a lesson</a:t>
            </a:r>
          </a:p>
          <a:p>
            <a:pPr lvl="0"/>
            <a:r>
              <a:rPr lang="en-US" sz="4800" dirty="0" smtClean="0">
                <a:solidFill>
                  <a:schemeClr val="tx1"/>
                </a:solidFill>
                <a:effectLst/>
              </a:rPr>
              <a:t>Verbally </a:t>
            </a:r>
            <a:r>
              <a:rPr lang="en-US" sz="4800" dirty="0" smtClean="0">
                <a:solidFill>
                  <a:srgbClr val="C2D63E"/>
                </a:solidFill>
                <a:effectLst/>
              </a:rPr>
              <a:t>pose </a:t>
            </a:r>
            <a:r>
              <a:rPr lang="en-US" sz="4800" dirty="0">
                <a:solidFill>
                  <a:srgbClr val="C2D63E"/>
                </a:solidFill>
                <a:effectLst/>
              </a:rPr>
              <a:t>questions </a:t>
            </a:r>
            <a:r>
              <a:rPr lang="en-US" sz="4800" dirty="0">
                <a:solidFill>
                  <a:schemeClr val="tx1"/>
                </a:solidFill>
                <a:effectLst/>
              </a:rPr>
              <a:t>that ask students to </a:t>
            </a:r>
            <a:r>
              <a:rPr lang="en-US" sz="4800" dirty="0">
                <a:solidFill>
                  <a:srgbClr val="C2D63E"/>
                </a:solidFill>
                <a:effectLst/>
              </a:rPr>
              <a:t>connect tasks in progress with goals and criteria</a:t>
            </a:r>
          </a:p>
          <a:p>
            <a:pPr lvl="0"/>
            <a:r>
              <a:rPr lang="en-US" sz="4800" dirty="0" smtClean="0">
                <a:solidFill>
                  <a:schemeClr val="tx1"/>
                </a:solidFill>
                <a:effectLst/>
              </a:rPr>
              <a:t>Make </a:t>
            </a:r>
            <a:r>
              <a:rPr lang="en-US" sz="4800" dirty="0" smtClean="0">
                <a:solidFill>
                  <a:srgbClr val="C2D63E"/>
                </a:solidFill>
                <a:effectLst/>
              </a:rPr>
              <a:t>map </a:t>
            </a:r>
            <a:r>
              <a:rPr lang="en-US" sz="4800" dirty="0">
                <a:solidFill>
                  <a:srgbClr val="C2D63E"/>
                </a:solidFill>
                <a:effectLst/>
              </a:rPr>
              <a:t>of yearly goals</a:t>
            </a:r>
            <a:r>
              <a:rPr lang="en-US" sz="4800" dirty="0">
                <a:solidFill>
                  <a:schemeClr val="tx1"/>
                </a:solidFill>
                <a:effectLst/>
              </a:rPr>
              <a:t> </a:t>
            </a:r>
            <a:r>
              <a:rPr lang="en-US" sz="4800" dirty="0">
                <a:solidFill>
                  <a:srgbClr val="C2D63E"/>
                </a:solidFill>
                <a:effectLst/>
              </a:rPr>
              <a:t>posted</a:t>
            </a:r>
            <a:r>
              <a:rPr lang="en-US" sz="4800" dirty="0">
                <a:solidFill>
                  <a:schemeClr val="tx1"/>
                </a:solidFill>
                <a:effectLst/>
              </a:rPr>
              <a:t> in classroom in a </a:t>
            </a:r>
            <a:r>
              <a:rPr lang="en-US" sz="4800" dirty="0">
                <a:solidFill>
                  <a:srgbClr val="C2D63E"/>
                </a:solidFill>
                <a:effectLst/>
              </a:rPr>
              <a:t>sequence</a:t>
            </a:r>
          </a:p>
          <a:p>
            <a:pPr lvl="0"/>
            <a:r>
              <a:rPr lang="en-US" sz="4800" dirty="0" smtClean="0">
                <a:solidFill>
                  <a:schemeClr val="tx1"/>
                </a:solidFill>
                <a:effectLst/>
              </a:rPr>
              <a:t>Share </a:t>
            </a:r>
            <a:r>
              <a:rPr lang="en-US" sz="4800" dirty="0" smtClean="0">
                <a:solidFill>
                  <a:srgbClr val="C2D63E"/>
                </a:solidFill>
                <a:effectLst/>
              </a:rPr>
              <a:t>stories </a:t>
            </a:r>
            <a:r>
              <a:rPr lang="en-US" sz="4800" dirty="0">
                <a:solidFill>
                  <a:srgbClr val="C2D63E"/>
                </a:solidFill>
                <a:effectLst/>
              </a:rPr>
              <a:t>and examples </a:t>
            </a:r>
            <a:r>
              <a:rPr lang="en-US" sz="4800" dirty="0">
                <a:solidFill>
                  <a:schemeClr val="tx1"/>
                </a:solidFill>
                <a:effectLst/>
              </a:rPr>
              <a:t>of questions to </a:t>
            </a:r>
            <a:r>
              <a:rPr lang="en-US" sz="4800" dirty="0">
                <a:solidFill>
                  <a:srgbClr val="C2D63E"/>
                </a:solidFill>
                <a:effectLst/>
              </a:rPr>
              <a:t>examine the value and rationale </a:t>
            </a:r>
            <a:r>
              <a:rPr lang="en-US" sz="4800" dirty="0">
                <a:solidFill>
                  <a:schemeClr val="tx1"/>
                </a:solidFill>
                <a:effectLst/>
              </a:rPr>
              <a:t>of a lesson or task</a:t>
            </a:r>
          </a:p>
          <a:p>
            <a:pPr marL="0" indent="0">
              <a:buNone/>
            </a:pPr>
            <a:r>
              <a:rPr lang="en-US" dirty="0" smtClean="0">
                <a:solidFill>
                  <a:schemeClr val="tx1"/>
                </a:solidFill>
                <a:effectLst/>
              </a:rPr>
              <a:t>(</a:t>
            </a:r>
            <a:r>
              <a:rPr lang="en-US" dirty="0">
                <a:solidFill>
                  <a:schemeClr val="tx1"/>
                </a:solidFill>
                <a:effectLst/>
              </a:rPr>
              <a:t>Rodriguez et al., 2017)</a:t>
            </a:r>
            <a:r>
              <a:rPr lang="en-US" dirty="0">
                <a:effectLst/>
              </a:rPr>
              <a:t> </a:t>
            </a:r>
            <a:endParaRPr lang="en-US" dirty="0"/>
          </a:p>
          <a:p>
            <a:pPr marL="0" indent="0">
              <a:buNone/>
            </a:pPr>
            <a:endParaRPr lang="en-US" dirty="0" smtClean="0">
              <a:solidFill>
                <a:schemeClr val="tx1"/>
              </a:solidFill>
              <a:effectLst/>
            </a:endParaRPr>
          </a:p>
          <a:p>
            <a:endParaRPr lang="en-US" dirty="0"/>
          </a:p>
        </p:txBody>
      </p:sp>
    </p:spTree>
    <p:extLst>
      <p:ext uri="{BB962C8B-B14F-4D97-AF65-F5344CB8AC3E}">
        <p14:creationId xmlns:p14="http://schemas.microsoft.com/office/powerpoint/2010/main" val="307717935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627</TotalTime>
  <Words>2390</Words>
  <Application>Microsoft Macintosh PowerPoint</Application>
  <PresentationFormat>On-screen Show (4:3)</PresentationFormat>
  <Paragraphs>355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Habitat</vt:lpstr>
      <vt:lpstr>Instructional Support  for All Learners </vt:lpstr>
      <vt:lpstr>Instructional Support  for All Learners </vt:lpstr>
      <vt:lpstr>Differentiation and Multiple Intelligences</vt:lpstr>
      <vt:lpstr>State Adopted  Academic Standards</vt:lpstr>
      <vt:lpstr>State Adopted  Assessment Systems</vt:lpstr>
      <vt:lpstr>Instructional Practices  &amp; Inclusion</vt:lpstr>
      <vt:lpstr>Instructional Practices to Promote Intentionality &amp; Reciprocity</vt:lpstr>
      <vt:lpstr>8 Guidelines for Successful Individuation</vt:lpstr>
      <vt:lpstr>Mediational Strategies that Promote Intentionality</vt:lpstr>
      <vt:lpstr>Mediational Strategies that Promote Reciprocity</vt:lpstr>
      <vt:lpstr>Mediational Strategies that Promote Reciprocity</vt:lpstr>
      <vt:lpstr>Leadership Practices for Implementing Best Practices </vt:lpstr>
      <vt:lpstr>Promote Intentionality  and Reciprocity</vt:lpstr>
      <vt:lpstr>Project Based Lessons</vt:lpstr>
      <vt:lpstr>Conclusion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Support  for All Learners </dc:title>
  <dc:creator>Diana</dc:creator>
  <cp:lastModifiedBy>Diana</cp:lastModifiedBy>
  <cp:revision>87</cp:revision>
  <cp:lastPrinted>2016-11-24T04:42:26Z</cp:lastPrinted>
  <dcterms:created xsi:type="dcterms:W3CDTF">2016-11-23T21:36:23Z</dcterms:created>
  <dcterms:modified xsi:type="dcterms:W3CDTF">2016-11-28T04:15:21Z</dcterms:modified>
</cp:coreProperties>
</file>