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2.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lley Jayne" initials="" lastIdx="1" clrIdx="0"/>
  <p:cmAuthor id="1" name="Cristina Caballero" initials="" lastIdx="2" clrIdx="1"/>
  <p:cmAuthor id="2" name="Dr. Jordan Smith" initials="" lastIdx="3" clrIdx="2"/>
  <p:cmAuthor id="3" name="Anonymous" initials=""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6609" autoAdjust="0"/>
  </p:normalViewPr>
  <p:slideViewPr>
    <p:cSldViewPr snapToGrid="0">
      <p:cViewPr varScale="1">
        <p:scale>
          <a:sx n="108" d="100"/>
          <a:sy n="108" d="100"/>
        </p:scale>
        <p:origin x="-1408" y="-10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7-03-06T01:04:44.557" idx="1">
    <p:pos x="6000" y="200"/>
    <p:text>Converted to Power Point in the Team Forum</p:text>
  </p:cm>
  <p:cm authorId="0" dt="2017-03-07T01:24:58.338" idx="1">
    <p:pos x="6000" y="0"/>
    <p:text>Hi All,
I have looked it over.It looks good, but my eyes are tired this morning from driving late last night. 
Thank you for all your hard work.
Kelley</p:text>
  </p:cm>
  <p:cm authorId="1" dt="2017-03-07T01:24:58.338" idx="1">
    <p:pos x="6000" y="100"/>
    <p:text>Looks good  team B.</p:text>
  </p:cm>
</p:cmLst>
</file>

<file path=ppt/comments/comment2.xml><?xml version="1.0" encoding="utf-8"?>
<p:cmLst xmlns:a="http://schemas.openxmlformats.org/drawingml/2006/main" xmlns:r="http://schemas.openxmlformats.org/officeDocument/2006/relationships" xmlns:p="http://schemas.openxmlformats.org/presentationml/2006/main">
  <p:cm authorId="3" dt="2017-03-05T17:57:57.233" idx="1">
    <p:pos x="6000" y="100"/>
    <p:text>Good morning team,
I am writing now and hope to wrap things up by 11:00 a.m today. Cristina, please input your summary as speaker's notes and write the info. for the comparison slide (#7). I will be with family this afternoon and will check back later tonight after 8 pm to proof. It's my son's birthday and we have family coming from L.A. to visit. Thank you in advance for your hard work.
Diana</p:text>
  </p:cm>
  <p:cm authorId="2" dt="2017-03-05T18:13:44.554" idx="3">
    <p:pos x="6000" y="200"/>
    <p:text>Have fun with your family.</p:text>
  </p:cm>
  <p:cm authorId="3" dt="2017-03-05T19:54:51.646" idx="2">
    <p:pos x="6000" y="300"/>
    <p:text>Jordan, I added the image credit to the references. Please check for APA formatting requirements.
Thanks! D</p:text>
  </p:cm>
  <p:cm authorId="2" dt="2017-03-06T02:49:12.101" idx="2">
    <p:pos x="6000" y="0"/>
    <p:text>When will you add your narrative?</p:text>
  </p:cm>
  <p:cm authorId="1" dt="2017-03-06T02:49:12.101" idx="2">
    <p:pos x="6000" y="400"/>
    <p:text>I have added my narrative  sorry didn't realize that I had to add anything until now so sorry</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819032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solidFill>
                  <a:srgbClr val="555555"/>
                </a:solidFill>
                <a:highlight>
                  <a:srgbClr val="FFFFFF"/>
                </a:highlight>
              </a:rPr>
              <a:t>The outcome of the needs assessment is to improve student outcomes and to test the climate and culture specifically in regards to school parent relationships.  Every school should conduct a needs assessment in the beginning of the year and in the spring of each school year to monitor the progress of improving parental involvement in student outcomes.</a:t>
            </a:r>
          </a:p>
          <a:p>
            <a:pPr lvl="0">
              <a:spcBef>
                <a:spcPts val="0"/>
              </a:spcBef>
              <a:buNone/>
            </a:pPr>
            <a:endParaRPr>
              <a:solidFill>
                <a:srgbClr val="555555"/>
              </a:solidFill>
              <a:highlight>
                <a:srgbClr val="FFFFFF"/>
              </a:highlight>
            </a:endParaRPr>
          </a:p>
          <a:p>
            <a:pPr lvl="0">
              <a:spcBef>
                <a:spcPts val="0"/>
              </a:spcBef>
              <a:buNone/>
            </a:pPr>
            <a:r>
              <a:rPr lang="en">
                <a:solidFill>
                  <a:srgbClr val="555555"/>
                </a:solidFill>
                <a:highlight>
                  <a:srgbClr val="FFFFFF"/>
                </a:highlight>
              </a:rPr>
              <a:t>“Parental involvement in their children's studies, particularly in terms of academic socialization, has been shown to predict academic achievement, and is thus a candidate modifiable factor influencing life course socioeconomic circumstances” (Westerlund et al., 2013).</a:t>
            </a:r>
          </a:p>
          <a:p>
            <a:pPr lvl="0">
              <a:spcBef>
                <a:spcPts val="0"/>
              </a:spcBef>
              <a:buNone/>
            </a:pPr>
            <a:endParaRPr>
              <a:solidFill>
                <a:srgbClr val="555555"/>
              </a:solidFill>
              <a:highlight>
                <a:srgbClr val="FFFFFF"/>
              </a:highlight>
            </a:endParaRPr>
          </a:p>
          <a:p>
            <a:pPr lvl="0">
              <a:spcBef>
                <a:spcPts val="0"/>
              </a:spcBef>
              <a:buNone/>
            </a:pPr>
            <a:r>
              <a:rPr lang="en">
                <a:solidFill>
                  <a:srgbClr val="555555"/>
                </a:solidFill>
                <a:highlight>
                  <a:srgbClr val="FFFFFF"/>
                </a:highlight>
              </a:rPr>
              <a:t>“Parental interest in their offspring's studies may have protective effects by decreasing the likelihood of a chain of risk involving low academic achievement, low socioeconomic position and high accumulated physiological stress” (Westerlund et al., 2013).</a:t>
            </a:r>
          </a:p>
          <a:p>
            <a:pPr lvl="0">
              <a:spcBef>
                <a:spcPts val="0"/>
              </a:spcBef>
              <a:buNone/>
            </a:pPr>
            <a:endParaRPr>
              <a:solidFill>
                <a:srgbClr val="555555"/>
              </a:solidFill>
              <a:highlight>
                <a:srgbClr val="FFFFFF"/>
              </a:highlight>
            </a:endParaRPr>
          </a:p>
          <a:p>
            <a:pPr lvl="0">
              <a:spcBef>
                <a:spcPts val="0"/>
              </a:spcBef>
              <a:buNone/>
            </a:pPr>
            <a:endParaRPr>
              <a:solidFill>
                <a:srgbClr val="555555"/>
              </a:solidFill>
              <a:highlight>
                <a:srgbClr val="FFFFFF"/>
              </a:highlight>
            </a:endParaRPr>
          </a:p>
          <a:p>
            <a:pPr lvl="0">
              <a:spcBef>
                <a:spcPts val="0"/>
              </a:spcBef>
              <a:buNone/>
            </a:pPr>
            <a:endParaRPr>
              <a:solidFill>
                <a:srgbClr val="555555"/>
              </a:solidFill>
              <a:highlight>
                <a:srgbClr val="FFFFFF"/>
              </a:highlight>
            </a:endParaRPr>
          </a:p>
          <a:p>
            <a:pPr lvl="0">
              <a:spcBef>
                <a:spcPts val="0"/>
              </a:spcBef>
              <a:buNone/>
            </a:pPr>
            <a:endParaRPr/>
          </a:p>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 sz="1200"/>
              <a:t>Our team administered the Parent Involvement Needs Assessment to a select group of parents at our three different sites. In the following slides we will share our data, the similarities, and the differences between the three sites.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lnSpc>
                <a:spcPct val="200000"/>
              </a:lnSpc>
              <a:spcBef>
                <a:spcPts val="0"/>
              </a:spcBef>
              <a:buNone/>
            </a:pPr>
            <a:r>
              <a:rPr lang="en" sz="1200" b="1" dirty="0"/>
              <a:t>The results of Mammoth High School’s Parent Involvement Needs Assessment:</a:t>
            </a:r>
          </a:p>
          <a:p>
            <a:pPr lvl="0">
              <a:lnSpc>
                <a:spcPct val="200000"/>
              </a:lnSpc>
              <a:spcBef>
                <a:spcPts val="0"/>
              </a:spcBef>
              <a:buNone/>
            </a:pPr>
            <a:endParaRPr sz="1200" dirty="0"/>
          </a:p>
          <a:p>
            <a:pPr lvl="0">
              <a:lnSpc>
                <a:spcPct val="200000"/>
              </a:lnSpc>
              <a:spcBef>
                <a:spcPts val="0"/>
              </a:spcBef>
              <a:buNone/>
            </a:pPr>
            <a:r>
              <a:rPr lang="en" sz="1200" dirty="0"/>
              <a:t>100% of the parent</a:t>
            </a:r>
            <a:r>
              <a:rPr lang="en-US" sz="1200" dirty="0"/>
              <a:t>s</a:t>
            </a:r>
            <a:r>
              <a:rPr lang="en" sz="1200" dirty="0"/>
              <a:t> feel welcomed and the staff, teachers, counselors and principals are courteous, respectful, and helpful. 63% of the parents think that the school sometimes does a good job letting them know how their child is doing in school. 90% of the parents preferred to be contacted by email, and 63% of them preferred to be called about how their child is doing in school. 90% of the parents responded report cards and progress reports, and assignment calendars fit their needs on how their students are doing in school.  All the parents would like to see the school offer workshops in how to motivate your child, goals setting, and how to prepare for state test. As far as information from the school to help parents with their students 27% are satisfied most of the time, and 37% are not, and 37% are satisfied. The majority (63%) of parents fill most comfortable talking to the principal, counselors or teachers when a problem arises. 72% of the parents would like to participate in decision making at the school. Most parents 72% can help out at the school during the evening. 72% of the parents work outside the home and are white. </a:t>
            </a:r>
          </a:p>
          <a:p>
            <a:pPr lvl="0">
              <a:lnSpc>
                <a:spcPct val="200000"/>
              </a:lnSpc>
              <a:spcBef>
                <a:spcPts val="0"/>
              </a:spcBef>
              <a:buNone/>
            </a:pPr>
            <a:endParaRPr sz="1200" dirty="0"/>
          </a:p>
          <a:p>
            <a:pPr lvl="0">
              <a:lnSpc>
                <a:spcPct val="200000"/>
              </a:lnSpc>
              <a:spcBef>
                <a:spcPts val="0"/>
              </a:spcBef>
              <a:buNone/>
            </a:pPr>
            <a:r>
              <a:rPr lang="en" sz="1200" dirty="0"/>
              <a:t>My main concern with the new information received from this needs assessment is 63% of parents are not satisfied with the information they receive about how their student is doing in school.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b="1" dirty="0"/>
              <a:t>The results of the data collection from Dominguez High School  (Parent/Guardian Ages - 28 - 76) reveals the following:</a:t>
            </a:r>
          </a:p>
          <a:p>
            <a:pPr lvl="0" rtl="0">
              <a:spcBef>
                <a:spcPts val="0"/>
              </a:spcBef>
              <a:buNone/>
            </a:pPr>
            <a:endParaRPr dirty="0"/>
          </a:p>
          <a:p>
            <a:pPr lvl="0" rtl="0">
              <a:spcBef>
                <a:spcPts val="0"/>
              </a:spcBef>
              <a:buNone/>
            </a:pPr>
            <a:r>
              <a:rPr lang="en" dirty="0"/>
              <a:t>Most parents prefer responding to surveys to voice their opinion or speak to the principal concerning issues at the school. 100% of the participants feel welcome by the administrator,staff and teachers.  65% feel welcome by the office staff. The best ways to reach parents about their children is a call  home (72.8%), email (54.5%), and note home (34.2%).   The school has adequate procedures (92.3%) to address parent concerns, questions, or complaints.  23.6% attend school board meetings.  They request information on health, discipline, and drug/alcohol.  47.5% are satisfied with the information received from school.  84.6% feel that the amount of homework is reasonable. 38.5% of parents participate in the PTA, 34.4. % volunteer in the classroom, and 30% wish to volunteer in the library.  The best times to reach parents are after school, evenings, and weekends.  The majority were in grades 9-12.  90.9% of the children attend a school in their neighborhood.  90.9% of parents work outside the home.  The dominant ethnic group is Latino 63.6%. One positive aspect of the school is that the school has people that speak different language to help the majority of the population of the school.</a:t>
            </a:r>
          </a:p>
          <a:p>
            <a:pPr lvl="0" rtl="0">
              <a:lnSpc>
                <a:spcPct val="200000"/>
              </a:lnSpc>
              <a:spcBef>
                <a:spcPts val="0"/>
              </a:spcBef>
              <a:buNone/>
            </a:pPr>
            <a:endParaRPr sz="1200" dirty="0"/>
          </a:p>
          <a:p>
            <a:pPr lvl="0" rtl="0">
              <a:lnSpc>
                <a:spcPct val="200000"/>
              </a:lnSpc>
              <a:spcBef>
                <a:spcPts val="0"/>
              </a:spcBef>
              <a:buNone/>
            </a:pPr>
            <a:endParaRPr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b="1" dirty="0"/>
              <a:t>The results of the data collection from San Jacinto Adult Education (Parent/Guardian Ages - 23 - 58) reveals the following:</a:t>
            </a:r>
          </a:p>
          <a:p>
            <a:pPr lvl="0">
              <a:spcBef>
                <a:spcPts val="0"/>
              </a:spcBef>
              <a:buNone/>
            </a:pPr>
            <a:endParaRPr dirty="0"/>
          </a:p>
          <a:p>
            <a:pPr lvl="0">
              <a:spcBef>
                <a:spcPts val="0"/>
              </a:spcBef>
              <a:buNone/>
            </a:pPr>
            <a:r>
              <a:rPr lang="en" dirty="0"/>
              <a:t>Most parents prefer responding to surveys to voice their opinion or speak to the principal concerning issues at the school. 100% of the participants feel welcome by the administrator, counselors, staff and teachers.  85% feel welcome by the office staff. The best ways to reach parents about their children is a note to home (61.5%), email (61.5%), and telephone (69.2%).  Most parents want communications between parents and teacher either in person or on the telephone. Some children have experienced discrimination in their school.  The school has adequate procedures (92.3%) to address parent concerns, questions, or complaints.  53.8% attend school board meetings.  They request information on health, discipline, and drug/alcohol.  92.3% of parents want help on how to prepare their children for the state test, homework, motivation, setting goals, and family reading. 61.5% are satisfied with the information received from school.  84.6% feel that the amount of homework is reasonable. 38.5% of parents participate in the PTA, 46.2 % volunteer in the classroom, and 30% wish to volunteer in the library.  The best times to reach parents are after school, evenings, and weekends.  The respondents had children in grades 3-12.  The majority were in grades 9-12.  92.3% of the children attend a school in their neighborhood.  69.2% of parents work outside the home.  The dominant ethnic group is Latino 53.6%. A major area of concern is that </a:t>
            </a:r>
            <a:r>
              <a:rPr lang="en" b="1" dirty="0"/>
              <a:t>only 61.5% of parents are satisfied with the information they get from their school.</a:t>
            </a:r>
          </a:p>
          <a:p>
            <a:pPr lvl="0">
              <a:spcBef>
                <a:spcPts val="0"/>
              </a:spcBef>
              <a:buNone/>
            </a:pPr>
            <a:endParaRPr dirty="0"/>
          </a:p>
          <a:p>
            <a:pPr lvl="0" rtl="0">
              <a:spcBef>
                <a:spcPts val="0"/>
              </a:spcBef>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22727"/>
              </a:lnSpc>
              <a:spcBef>
                <a:spcPts val="0"/>
              </a:spcBef>
              <a:buNone/>
            </a:pPr>
            <a:r>
              <a:rPr lang="en" sz="1050" b="1">
                <a:solidFill>
                  <a:srgbClr val="333333"/>
                </a:solidFill>
              </a:rPr>
              <a:t>The results of the data collection for The Classical Academies, Vista (TK-8 homeschool hybrid charter school) reveals the following:</a:t>
            </a:r>
          </a:p>
          <a:p>
            <a:pPr lvl="0" rtl="0">
              <a:lnSpc>
                <a:spcPct val="122727"/>
              </a:lnSpc>
              <a:spcBef>
                <a:spcPts val="0"/>
              </a:spcBef>
              <a:buNone/>
            </a:pPr>
            <a:r>
              <a:rPr lang="en" sz="1050">
                <a:solidFill>
                  <a:srgbClr val="333333"/>
                </a:solidFill>
              </a:rPr>
              <a:t> </a:t>
            </a:r>
          </a:p>
          <a:p>
            <a:pPr lvl="0" rtl="0">
              <a:lnSpc>
                <a:spcPct val="122727"/>
              </a:lnSpc>
              <a:spcBef>
                <a:spcPts val="0"/>
              </a:spcBef>
              <a:buNone/>
            </a:pPr>
            <a:r>
              <a:rPr lang="en" sz="1050">
                <a:solidFill>
                  <a:srgbClr val="333333"/>
                </a:solidFill>
              </a:rPr>
              <a:t>Most parents prefer responding to surveys to voice their opinion or speak to the principal concerning issues at the school. 100% of the participants feel welcome by the administrator, counselors, staff and teachers.  The best ways to reach parents about their children is a telephone call (10.0), letter/note (5.0), and the LMS/website (4.0). Most parents want communications between parents and teacher either in person or on the telephone. None of the children have experienced discrimination in their school.  The school has excellent procedures (100.0%) to address parent concerns, questions, or complaints.  14.3% attend school board meetings, but 42.9% would like to participate in decision-making.  They request information on parent workshops (78.6%), computer training (14.3%), parent/community (2.0%); parents are equally interested in health, college/career counseling, and vocational counseling (7.1%).  28.6% of parents want help on how to prepare their children for the state test, but feel confident with helping with homework, motivation, setting goals, and family reading. 100.0% are satisfied with the information received from school.  100.0% feel that the amount of homework is reasonable. 100.0% of parents participate in partnering in the education of their child(ren) 3-5 days per week, as well as volunteer in the classroom, and wish to volunteer at special events.  The best times to reach parents are during school hours, after school, and evenings.  The respondents had children in grades TK-10th at one or more of our seven school sites.  The majority of students whose parents participated in the survey are in grades 4</a:t>
            </a:r>
            <a:r>
              <a:rPr lang="en" sz="1050" baseline="30000">
                <a:solidFill>
                  <a:srgbClr val="333333"/>
                </a:solidFill>
              </a:rPr>
              <a:t>th</a:t>
            </a:r>
            <a:r>
              <a:rPr lang="en" sz="1050">
                <a:solidFill>
                  <a:srgbClr val="333333"/>
                </a:solidFill>
              </a:rPr>
              <a:t>, 5</a:t>
            </a:r>
            <a:r>
              <a:rPr lang="en" sz="1050" baseline="30000">
                <a:solidFill>
                  <a:srgbClr val="333333"/>
                </a:solidFill>
              </a:rPr>
              <a:t>th</a:t>
            </a:r>
            <a:r>
              <a:rPr lang="en" sz="1050">
                <a:solidFill>
                  <a:srgbClr val="333333"/>
                </a:solidFill>
              </a:rPr>
              <a:t>, and 7</a:t>
            </a:r>
            <a:r>
              <a:rPr lang="en" sz="1050" baseline="30000">
                <a:solidFill>
                  <a:srgbClr val="333333"/>
                </a:solidFill>
              </a:rPr>
              <a:t>th</a:t>
            </a:r>
            <a:r>
              <a:rPr lang="en" sz="1050">
                <a:solidFill>
                  <a:srgbClr val="333333"/>
                </a:solidFill>
              </a:rPr>
              <a:t>.  92.9% of the children attend a school that is NOT in their neighborhood.  28.6% of parents surveyed at school work outside the home.  The dominant ethnic group is White 50.0%.  </a:t>
            </a:r>
          </a:p>
          <a:p>
            <a:pPr lvl="0" rtl="0">
              <a:lnSpc>
                <a:spcPct val="122727"/>
              </a:lnSpc>
              <a:spcBef>
                <a:spcPts val="0"/>
              </a:spcBef>
              <a:buNone/>
            </a:pPr>
            <a:endParaRPr sz="1050" b="1">
              <a:solidFill>
                <a:srgbClr val="333333"/>
              </a:solidFill>
            </a:endParaRPr>
          </a:p>
          <a:p>
            <a:pPr lvl="0" rtl="0">
              <a:lnSpc>
                <a:spcPct val="122727"/>
              </a:lnSpc>
              <a:spcBef>
                <a:spcPts val="0"/>
              </a:spcBef>
              <a:buNone/>
            </a:pPr>
            <a:r>
              <a:rPr lang="en" sz="1050" b="1">
                <a:solidFill>
                  <a:srgbClr val="333333"/>
                </a:solidFill>
              </a:rPr>
              <a:t>A major area of concern is that 57.1% of parents would like information about free tutoring,</a:t>
            </a:r>
            <a:r>
              <a:rPr lang="en" sz="1050">
                <a:solidFill>
                  <a:srgbClr val="333333"/>
                </a:solidFill>
              </a:rPr>
              <a:t> specifically in teaching math to their child(ren). 78.6% of parents responded favorably to the possibility of attending parent workshops. At the present time no free tutoring is available to our students, besides the support that they receive during and after school hours for math and reading intervention. Since a majority of parents are highly motivated to take workshops it would make sense to offer instructional workshops for addressing the areas of concern that data indicates need more support. For example, we also a “Fun with Fractions Fieldtrip” recently. Students and parents were invited to attend for a nominal charge ($5.). A professional presenter created a hands-on workshop for working with fractions in multiple ways, using mixed modalities. The turnout was higher than expected and we will be gathering data to measure the impact of this seminar as directly related to increased content understanding.</a:t>
            </a:r>
          </a:p>
          <a:p>
            <a:pPr lvl="0" rtl="0">
              <a:lnSpc>
                <a:spcPct val="122727"/>
              </a:lnSpc>
              <a:spcBef>
                <a:spcPts val="0"/>
              </a:spcBef>
              <a:buNone/>
            </a:pPr>
            <a:endParaRPr sz="1050">
              <a:solidFill>
                <a:srgbClr val="333333"/>
              </a:solidFill>
            </a:endParaRPr>
          </a:p>
          <a:p>
            <a:pPr lvl="0">
              <a:spcBef>
                <a:spcPts val="0"/>
              </a:spcBef>
              <a:buNone/>
            </a:pPr>
            <a:endParaRPr b="1"/>
          </a:p>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sz="2000" b="1" dirty="0">
                <a:solidFill>
                  <a:srgbClr val="262626"/>
                </a:solidFill>
              </a:rPr>
              <a:t>Compare &amp; Contrast</a:t>
            </a:r>
          </a:p>
          <a:p>
            <a:pPr lvl="0">
              <a:spcBef>
                <a:spcPts val="0"/>
              </a:spcBef>
              <a:buNone/>
            </a:pPr>
            <a:r>
              <a:rPr lang="en" sz="2000" dirty="0">
                <a:solidFill>
                  <a:srgbClr val="262626"/>
                </a:solidFill>
              </a:rPr>
              <a:t> </a:t>
            </a:r>
          </a:p>
          <a:p>
            <a:pPr lvl="0">
              <a:spcBef>
                <a:spcPts val="0"/>
              </a:spcBef>
              <a:buNone/>
            </a:pPr>
            <a:r>
              <a:rPr lang="en" sz="1400" dirty="0">
                <a:solidFill>
                  <a:srgbClr val="262626"/>
                </a:solidFill>
              </a:rPr>
              <a:t>Team B compared the findings from the four school sites included in the survey.  The questions asked that will help to formulate the analysis of results for the school settings:</a:t>
            </a:r>
          </a:p>
          <a:p>
            <a:pPr lvl="0">
              <a:spcBef>
                <a:spcPts val="0"/>
              </a:spcBef>
              <a:buNone/>
            </a:pPr>
            <a:endParaRPr sz="1400" dirty="0">
              <a:solidFill>
                <a:srgbClr val="262626"/>
              </a:solidFill>
            </a:endParaRPr>
          </a:p>
          <a:p>
            <a:pPr lvl="0">
              <a:spcBef>
                <a:spcPts val="0"/>
              </a:spcBef>
              <a:buNone/>
            </a:pPr>
            <a:r>
              <a:rPr lang="en" sz="1400" b="1" dirty="0">
                <a:solidFill>
                  <a:srgbClr val="262626"/>
                </a:solidFill>
              </a:rPr>
              <a:t>1</a:t>
            </a:r>
            <a:r>
              <a:rPr lang="en" sz="1400" b="1" dirty="0">
                <a:solidFill>
                  <a:srgbClr val="FF0000"/>
                </a:solidFill>
              </a:rPr>
              <a:t>. What elements that were surveyed provided surprising results?</a:t>
            </a:r>
          </a:p>
          <a:p>
            <a:pPr lvl="0">
              <a:spcBef>
                <a:spcPts val="0"/>
              </a:spcBef>
              <a:buNone/>
            </a:pPr>
            <a:r>
              <a:rPr lang="en" sz="1400" b="1" dirty="0"/>
              <a:t>Cristina: </a:t>
            </a:r>
            <a:r>
              <a:rPr lang="en" sz="1400" dirty="0">
                <a:solidFill>
                  <a:srgbClr val="262626"/>
                </a:solidFill>
              </a:rPr>
              <a:t>The element that was surprising was that the parents wanted to be contacted by telephone. </a:t>
            </a:r>
          </a:p>
          <a:p>
            <a:pPr lvl="0">
              <a:spcBef>
                <a:spcPts val="0"/>
              </a:spcBef>
              <a:buNone/>
            </a:pPr>
            <a:r>
              <a:rPr lang="en" sz="1400" b="1" dirty="0"/>
              <a:t>Kelley: </a:t>
            </a:r>
            <a:r>
              <a:rPr lang="en" sz="1400" dirty="0">
                <a:solidFill>
                  <a:srgbClr val="262626"/>
                </a:solidFill>
              </a:rPr>
              <a:t>I was surprised that most parents wanted teacher/parent meetings. And most parents are not satisfied with the information they receive. </a:t>
            </a:r>
          </a:p>
          <a:p>
            <a:pPr lvl="0">
              <a:spcBef>
                <a:spcPts val="0"/>
              </a:spcBef>
              <a:buNone/>
            </a:pPr>
            <a:r>
              <a:rPr lang="en" sz="1400" b="1" dirty="0"/>
              <a:t>Jordan: </a:t>
            </a:r>
            <a:r>
              <a:rPr lang="en" sz="1400" dirty="0">
                <a:solidFill>
                  <a:srgbClr val="262626"/>
                </a:solidFill>
              </a:rPr>
              <a:t>That 25% strongly disagree that school staff was courteous, respectful and helpful to parents (Adult Ed) because the school secretary calls students with poor attendance and threatens to drop them from the program.</a:t>
            </a:r>
          </a:p>
          <a:p>
            <a:pPr lvl="0">
              <a:spcBef>
                <a:spcPts val="0"/>
              </a:spcBef>
              <a:buNone/>
            </a:pPr>
            <a:r>
              <a:rPr lang="en" sz="1400" b="1" dirty="0">
                <a:solidFill>
                  <a:srgbClr val="262626"/>
                </a:solidFill>
              </a:rPr>
              <a:t>Diana: </a:t>
            </a:r>
            <a:r>
              <a:rPr lang="en" sz="1400" dirty="0">
                <a:solidFill>
                  <a:srgbClr val="333333"/>
                </a:solidFill>
              </a:rPr>
              <a:t>I found it surprising that 57.1% of parents would like information about free tutoring, specifically in teaching math to their child(ren).</a:t>
            </a:r>
          </a:p>
          <a:p>
            <a:pPr lvl="0">
              <a:spcBef>
                <a:spcPts val="0"/>
              </a:spcBef>
              <a:buNone/>
            </a:pPr>
            <a:r>
              <a:rPr lang="en" sz="1400" dirty="0">
                <a:solidFill>
                  <a:srgbClr val="262626"/>
                </a:solidFill>
              </a:rPr>
              <a:t> </a:t>
            </a:r>
          </a:p>
          <a:p>
            <a:pPr lvl="0">
              <a:spcBef>
                <a:spcPts val="0"/>
              </a:spcBef>
              <a:buNone/>
            </a:pPr>
            <a:r>
              <a:rPr lang="en" sz="1400" b="1" dirty="0">
                <a:solidFill>
                  <a:srgbClr val="262626"/>
                </a:solidFill>
              </a:rPr>
              <a:t>2. </a:t>
            </a:r>
            <a:r>
              <a:rPr lang="en" sz="1400" b="1" dirty="0">
                <a:solidFill>
                  <a:srgbClr val="FF0000"/>
                </a:solidFill>
              </a:rPr>
              <a:t>When you compared our findings what did you determine our similarities were?</a:t>
            </a:r>
          </a:p>
          <a:p>
            <a:pPr lvl="0">
              <a:spcBef>
                <a:spcPts val="0"/>
              </a:spcBef>
              <a:buNone/>
            </a:pPr>
            <a:r>
              <a:rPr lang="en" sz="1400" b="1" dirty="0"/>
              <a:t>Cristina: </a:t>
            </a:r>
            <a:r>
              <a:rPr lang="en" sz="1400" dirty="0">
                <a:solidFill>
                  <a:srgbClr val="262626"/>
                </a:solidFill>
              </a:rPr>
              <a:t>The way in which the parents felt about the schools. </a:t>
            </a:r>
          </a:p>
          <a:p>
            <a:pPr lvl="0">
              <a:spcBef>
                <a:spcPts val="0"/>
              </a:spcBef>
              <a:buNone/>
            </a:pPr>
            <a:r>
              <a:rPr lang="en" sz="1400" b="1" dirty="0"/>
              <a:t>Kelley: </a:t>
            </a:r>
            <a:r>
              <a:rPr lang="en" sz="1400" dirty="0">
                <a:solidFill>
                  <a:srgbClr val="262626"/>
                </a:solidFill>
              </a:rPr>
              <a:t>I saw that I did not have as many similarities as the rest of the group. I think that is because Mammoth is in a unique setting from the rest. </a:t>
            </a:r>
          </a:p>
          <a:p>
            <a:pPr lvl="0">
              <a:spcBef>
                <a:spcPts val="0"/>
              </a:spcBef>
              <a:buNone/>
            </a:pPr>
            <a:r>
              <a:rPr lang="en" sz="1400" b="1" dirty="0"/>
              <a:t>Jordan: </a:t>
            </a:r>
            <a:r>
              <a:rPr lang="en" sz="1400" dirty="0">
                <a:solidFill>
                  <a:srgbClr val="262626"/>
                </a:solidFill>
              </a:rPr>
              <a:t>The way parents generally felt about the school</a:t>
            </a:r>
          </a:p>
          <a:p>
            <a:pPr lvl="0">
              <a:spcBef>
                <a:spcPts val="0"/>
              </a:spcBef>
              <a:buNone/>
            </a:pPr>
            <a:r>
              <a:rPr lang="en" sz="1400" b="1" dirty="0">
                <a:solidFill>
                  <a:srgbClr val="262626"/>
                </a:solidFill>
              </a:rPr>
              <a:t>Diana: </a:t>
            </a:r>
            <a:r>
              <a:rPr lang="en" sz="1400" dirty="0">
                <a:solidFill>
                  <a:srgbClr val="262626"/>
                </a:solidFill>
              </a:rPr>
              <a:t>The survey revealed that at three out of the four schools surveyed, most parents prefer to be communicated with in person. Secondly, that most parents would like to be included in the decision making policies, but most do not attend the board meeting.</a:t>
            </a:r>
          </a:p>
          <a:p>
            <a:pPr lvl="0">
              <a:spcBef>
                <a:spcPts val="0"/>
              </a:spcBef>
              <a:buNone/>
            </a:pPr>
            <a:r>
              <a:rPr lang="en" sz="1400" dirty="0">
                <a:solidFill>
                  <a:srgbClr val="262626"/>
                </a:solidFill>
              </a:rPr>
              <a:t> </a:t>
            </a:r>
          </a:p>
          <a:p>
            <a:pPr lvl="0">
              <a:spcBef>
                <a:spcPts val="0"/>
              </a:spcBef>
              <a:buNone/>
            </a:pPr>
            <a:r>
              <a:rPr lang="en" sz="1400" b="1" dirty="0">
                <a:solidFill>
                  <a:srgbClr val="262626"/>
                </a:solidFill>
              </a:rPr>
              <a:t>3. </a:t>
            </a:r>
            <a:r>
              <a:rPr lang="en" sz="1400" b="1" dirty="0">
                <a:solidFill>
                  <a:srgbClr val="FF0000"/>
                </a:solidFill>
              </a:rPr>
              <a:t>What did you see as the most contrasting variable?</a:t>
            </a:r>
          </a:p>
          <a:p>
            <a:pPr lvl="0">
              <a:spcBef>
                <a:spcPts val="0"/>
              </a:spcBef>
              <a:buNone/>
            </a:pPr>
            <a:r>
              <a:rPr lang="en" sz="1400" b="1" dirty="0"/>
              <a:t>Cristina: </a:t>
            </a:r>
            <a:r>
              <a:rPr lang="en" sz="1400" dirty="0">
                <a:solidFill>
                  <a:srgbClr val="262626"/>
                </a:solidFill>
              </a:rPr>
              <a:t>None </a:t>
            </a:r>
          </a:p>
          <a:p>
            <a:pPr lvl="0">
              <a:spcBef>
                <a:spcPts val="0"/>
              </a:spcBef>
              <a:buNone/>
            </a:pPr>
            <a:r>
              <a:rPr lang="en" sz="1400" b="1" dirty="0"/>
              <a:t>Kelley: </a:t>
            </a:r>
            <a:r>
              <a:rPr lang="en" sz="1400" dirty="0">
                <a:solidFill>
                  <a:srgbClr val="262626"/>
                </a:solidFill>
              </a:rPr>
              <a:t>The most contrasting variable was ethnicity. We have a large Hispanic and white population. I was not able to survey a large sections of our school. Since I was not able to get approval to go through the district, I had to rely on friends </a:t>
            </a:r>
          </a:p>
          <a:p>
            <a:pPr lvl="0">
              <a:spcBef>
                <a:spcPts val="0"/>
              </a:spcBef>
              <a:buNone/>
            </a:pPr>
            <a:r>
              <a:rPr lang="en" sz="1400" b="1" dirty="0"/>
              <a:t>Jordan: </a:t>
            </a:r>
            <a:r>
              <a:rPr lang="en" sz="1400" dirty="0">
                <a:solidFill>
                  <a:srgbClr val="262626"/>
                </a:solidFill>
              </a:rPr>
              <a:t>Demographics.</a:t>
            </a:r>
          </a:p>
          <a:p>
            <a:pPr lvl="0">
              <a:spcBef>
                <a:spcPts val="0"/>
              </a:spcBef>
              <a:buNone/>
            </a:pPr>
            <a:r>
              <a:rPr lang="en" sz="1400" b="1" dirty="0">
                <a:solidFill>
                  <a:srgbClr val="262626"/>
                </a:solidFill>
              </a:rPr>
              <a:t>Diana: </a:t>
            </a:r>
            <a:r>
              <a:rPr lang="en" sz="1400" dirty="0">
                <a:solidFill>
                  <a:srgbClr val="262626"/>
                </a:solidFill>
              </a:rPr>
              <a:t>Ethnicity and the type of school models and/or grade levels surveyed.</a:t>
            </a:r>
          </a:p>
          <a:p>
            <a:pPr lvl="0">
              <a:spcBef>
                <a:spcPts val="0"/>
              </a:spcBef>
              <a:buNone/>
            </a:pPr>
            <a:r>
              <a:rPr lang="en" sz="1400" b="1" dirty="0">
                <a:solidFill>
                  <a:srgbClr val="262626"/>
                </a:solidFill>
              </a:rPr>
              <a:t> </a:t>
            </a:r>
          </a:p>
          <a:p>
            <a:pPr lvl="0">
              <a:spcBef>
                <a:spcPts val="0"/>
              </a:spcBef>
              <a:buNone/>
            </a:pPr>
            <a:r>
              <a:rPr lang="en" sz="1400" b="1" dirty="0">
                <a:solidFill>
                  <a:srgbClr val="262626"/>
                </a:solidFill>
              </a:rPr>
              <a:t>4. </a:t>
            </a:r>
            <a:r>
              <a:rPr lang="en" sz="1400" b="1" dirty="0">
                <a:solidFill>
                  <a:srgbClr val="FF0000"/>
                </a:solidFill>
              </a:rPr>
              <a:t>In what ways could professional development increase positive results to these outcomes?</a:t>
            </a:r>
          </a:p>
          <a:p>
            <a:pPr lvl="0">
              <a:spcBef>
                <a:spcPts val="0"/>
              </a:spcBef>
              <a:buNone/>
            </a:pPr>
            <a:r>
              <a:rPr lang="en" sz="1400" b="1" dirty="0"/>
              <a:t>Cristina: </a:t>
            </a:r>
            <a:r>
              <a:rPr lang="en" sz="1400" dirty="0">
                <a:solidFill>
                  <a:srgbClr val="262626"/>
                </a:solidFill>
              </a:rPr>
              <a:t>Tell teachers to communicate with parents. When communicating don’t do it because of a negative thing that the students did. Call parents and tell them how well their child is doing or something positive about their child. </a:t>
            </a:r>
          </a:p>
          <a:p>
            <a:pPr lvl="0">
              <a:spcBef>
                <a:spcPts val="0"/>
              </a:spcBef>
              <a:buNone/>
            </a:pPr>
            <a:r>
              <a:rPr lang="en" sz="1400" b="1" dirty="0"/>
              <a:t>Kelley: </a:t>
            </a:r>
            <a:r>
              <a:rPr lang="en" sz="1400" dirty="0">
                <a:solidFill>
                  <a:srgbClr val="262626"/>
                </a:solidFill>
              </a:rPr>
              <a:t>(no response)</a:t>
            </a:r>
          </a:p>
          <a:p>
            <a:pPr lvl="0">
              <a:spcBef>
                <a:spcPts val="0"/>
              </a:spcBef>
              <a:buNone/>
            </a:pPr>
            <a:r>
              <a:rPr lang="en" sz="1400" b="1" dirty="0"/>
              <a:t>Jordan: </a:t>
            </a:r>
            <a:r>
              <a:rPr lang="en" sz="1400" dirty="0">
                <a:solidFill>
                  <a:srgbClr val="262626"/>
                </a:solidFill>
              </a:rPr>
              <a:t>(no response)</a:t>
            </a:r>
          </a:p>
          <a:p>
            <a:pPr lvl="0">
              <a:spcBef>
                <a:spcPts val="0"/>
              </a:spcBef>
              <a:buNone/>
            </a:pPr>
            <a:r>
              <a:rPr lang="en" sz="1400" b="1" dirty="0">
                <a:solidFill>
                  <a:srgbClr val="262626"/>
                </a:solidFill>
              </a:rPr>
              <a:t>Diana: </a:t>
            </a:r>
            <a:r>
              <a:rPr lang="en" sz="1400" dirty="0">
                <a:solidFill>
                  <a:srgbClr val="262626"/>
                </a:solidFill>
              </a:rPr>
              <a:t>Parents are interested in being involved in different levels. Most parents surveyed are more interested in being involved for reasons directly related to their own student’s achievement (e.g. math tutoring, leadership development, etc.) versus taking a more active role in the schoolwide policies and programming. Therefore, professional development that connects with Instructional Leadership for parents would be helpful.</a:t>
            </a:r>
          </a:p>
          <a:p>
            <a:pPr lvl="0">
              <a:spcBef>
                <a:spcPts val="0"/>
              </a:spcBef>
              <a:buNone/>
            </a:pPr>
            <a:endParaRPr lang="en" sz="1400" dirty="0">
              <a:solidFill>
                <a:srgbClr val="262626"/>
              </a:solidFill>
            </a:endParaRPr>
          </a:p>
          <a:p>
            <a:pPr lvl="0">
              <a:spcBef>
                <a:spcPts val="0"/>
              </a:spcBef>
              <a:buNone/>
            </a:pPr>
            <a:r>
              <a:rPr lang="en" sz="1400" b="1" dirty="0">
                <a:solidFill>
                  <a:srgbClr val="262626"/>
                </a:solidFill>
              </a:rPr>
              <a:t>5. </a:t>
            </a:r>
            <a:r>
              <a:rPr lang="en" sz="1400" b="1" dirty="0">
                <a:solidFill>
                  <a:srgbClr val="FF0000"/>
                </a:solidFill>
              </a:rPr>
              <a:t>Are parents actively involved in the decision-making at your school sites?</a:t>
            </a:r>
          </a:p>
          <a:p>
            <a:pPr lvl="0">
              <a:spcBef>
                <a:spcPts val="0"/>
              </a:spcBef>
              <a:buNone/>
            </a:pPr>
            <a:r>
              <a:rPr lang="en" sz="1400" b="1" dirty="0"/>
              <a:t>Cristina: </a:t>
            </a:r>
            <a:r>
              <a:rPr lang="en" sz="1400" dirty="0">
                <a:solidFill>
                  <a:srgbClr val="262626"/>
                </a:solidFill>
              </a:rPr>
              <a:t>No unless they are on the school site council </a:t>
            </a:r>
          </a:p>
          <a:p>
            <a:pPr lvl="0">
              <a:spcBef>
                <a:spcPts val="0"/>
              </a:spcBef>
              <a:buNone/>
            </a:pPr>
            <a:r>
              <a:rPr lang="en" sz="1400" b="1" dirty="0"/>
              <a:t>Kelley: </a:t>
            </a:r>
            <a:r>
              <a:rPr lang="en" sz="1400" dirty="0">
                <a:solidFill>
                  <a:srgbClr val="262626"/>
                </a:solidFill>
              </a:rPr>
              <a:t>Yes, At my school site they are actively involved. </a:t>
            </a:r>
          </a:p>
          <a:p>
            <a:pPr lvl="0">
              <a:spcBef>
                <a:spcPts val="0"/>
              </a:spcBef>
              <a:buNone/>
            </a:pPr>
            <a:r>
              <a:rPr lang="en" sz="1400" b="1" dirty="0"/>
              <a:t>Jordan: </a:t>
            </a:r>
            <a:r>
              <a:rPr lang="en" sz="1400" dirty="0">
                <a:solidFill>
                  <a:srgbClr val="262626"/>
                </a:solidFill>
              </a:rPr>
              <a:t>(no response)</a:t>
            </a:r>
          </a:p>
          <a:p>
            <a:pPr lvl="0">
              <a:spcBef>
                <a:spcPts val="0"/>
              </a:spcBef>
              <a:buNone/>
            </a:pPr>
            <a:r>
              <a:rPr lang="en" sz="1400" b="1" dirty="0">
                <a:solidFill>
                  <a:srgbClr val="262626"/>
                </a:solidFill>
              </a:rPr>
              <a:t>Diana: </a:t>
            </a:r>
            <a:r>
              <a:rPr lang="en" sz="1400" dirty="0">
                <a:solidFill>
                  <a:srgbClr val="262626"/>
                </a:solidFill>
              </a:rPr>
              <a:t>It varied from school to school surveyed. Some parents were extremely involved on campus, but weren’t interested in or available to get more involved even if training was involved.</a:t>
            </a:r>
            <a:endParaRPr sz="1400" dirty="0">
              <a:solidFill>
                <a:srgbClr val="262626"/>
              </a:solidFill>
            </a:endParaRPr>
          </a:p>
          <a:p>
            <a:pPr lvl="0">
              <a:spcBef>
                <a:spcPts val="0"/>
              </a:spcBef>
              <a:buNone/>
            </a:pPr>
            <a:r>
              <a:rPr lang="en" sz="1400" dirty="0">
                <a:solidFill>
                  <a:srgbClr val="262626"/>
                </a:solidFill>
              </a:rPr>
              <a:t> </a:t>
            </a:r>
          </a:p>
          <a:p>
            <a:pPr lvl="0">
              <a:spcBef>
                <a:spcPts val="0"/>
              </a:spcBef>
              <a:buNone/>
            </a:pPr>
            <a:r>
              <a:rPr lang="en" sz="1400" b="1" dirty="0">
                <a:solidFill>
                  <a:srgbClr val="262626"/>
                </a:solidFill>
              </a:rPr>
              <a:t>6. </a:t>
            </a:r>
            <a:r>
              <a:rPr lang="en" sz="1400" b="1" dirty="0">
                <a:solidFill>
                  <a:srgbClr val="FF0000"/>
                </a:solidFill>
              </a:rPr>
              <a:t>If not, do they know that they are invited to attend board meetings?</a:t>
            </a:r>
          </a:p>
          <a:p>
            <a:pPr lvl="0">
              <a:spcBef>
                <a:spcPts val="0"/>
              </a:spcBef>
              <a:buNone/>
            </a:pPr>
            <a:r>
              <a:rPr lang="en" sz="1400" b="1" dirty="0"/>
              <a:t>Cristina: </a:t>
            </a:r>
            <a:r>
              <a:rPr lang="en" sz="1400" dirty="0">
                <a:solidFill>
                  <a:srgbClr val="262626"/>
                </a:solidFill>
              </a:rPr>
              <a:t>No and if they are they don't have time to go. </a:t>
            </a:r>
          </a:p>
          <a:p>
            <a:pPr lvl="0">
              <a:spcBef>
                <a:spcPts val="0"/>
              </a:spcBef>
              <a:buNone/>
            </a:pPr>
            <a:r>
              <a:rPr lang="en" sz="1400" b="1" dirty="0"/>
              <a:t>Kelley: </a:t>
            </a:r>
            <a:r>
              <a:rPr lang="en" sz="1400" dirty="0">
                <a:solidFill>
                  <a:srgbClr val="262626"/>
                </a:solidFill>
              </a:rPr>
              <a:t>(no response)</a:t>
            </a:r>
          </a:p>
          <a:p>
            <a:pPr lvl="0">
              <a:spcBef>
                <a:spcPts val="0"/>
              </a:spcBef>
              <a:buNone/>
            </a:pPr>
            <a:r>
              <a:rPr lang="en" sz="1400" b="1" dirty="0"/>
              <a:t>Jordan: </a:t>
            </a:r>
            <a:r>
              <a:rPr lang="en" sz="1400" dirty="0">
                <a:solidFill>
                  <a:srgbClr val="262626"/>
                </a:solidFill>
              </a:rPr>
              <a:t>Demographics</a:t>
            </a:r>
          </a:p>
          <a:p>
            <a:pPr lvl="0">
              <a:spcBef>
                <a:spcPts val="0"/>
              </a:spcBef>
              <a:buNone/>
            </a:pPr>
            <a:r>
              <a:rPr lang="en" sz="1400" b="1" dirty="0">
                <a:solidFill>
                  <a:srgbClr val="262626"/>
                </a:solidFill>
              </a:rPr>
              <a:t>Diana: </a:t>
            </a:r>
            <a:r>
              <a:rPr lang="en" sz="1400" dirty="0">
                <a:solidFill>
                  <a:srgbClr val="262626"/>
                </a:solidFill>
              </a:rPr>
              <a:t>Yes and no; some parents who knew that they were invited but chose not/were not available to come.</a:t>
            </a:r>
          </a:p>
          <a:p>
            <a:pPr lvl="0">
              <a:spcBef>
                <a:spcPts val="0"/>
              </a:spcBef>
              <a:buNone/>
            </a:pPr>
            <a:r>
              <a:rPr lang="en" sz="1400" dirty="0">
                <a:solidFill>
                  <a:srgbClr val="262626"/>
                </a:solidFill>
              </a:rPr>
              <a:t> </a:t>
            </a:r>
          </a:p>
          <a:p>
            <a:pPr lvl="0">
              <a:spcBef>
                <a:spcPts val="0"/>
              </a:spcBef>
              <a:buNone/>
            </a:pPr>
            <a:r>
              <a:rPr lang="en" sz="1400" b="1" dirty="0">
                <a:solidFill>
                  <a:srgbClr val="262626"/>
                </a:solidFill>
              </a:rPr>
              <a:t>7. </a:t>
            </a:r>
            <a:r>
              <a:rPr lang="en" sz="1400" b="1" dirty="0">
                <a:solidFill>
                  <a:srgbClr val="FF0000"/>
                </a:solidFill>
              </a:rPr>
              <a:t>Which service or training are the parents at your school most interested in being part of and why? </a:t>
            </a:r>
          </a:p>
          <a:p>
            <a:pPr lvl="0">
              <a:spcBef>
                <a:spcPts val="0"/>
              </a:spcBef>
              <a:buNone/>
            </a:pPr>
            <a:r>
              <a:rPr lang="en" sz="1400" b="1" dirty="0"/>
              <a:t>Cristina: </a:t>
            </a:r>
            <a:r>
              <a:rPr lang="en" sz="1400" dirty="0">
                <a:solidFill>
                  <a:srgbClr val="262626"/>
                </a:solidFill>
              </a:rPr>
              <a:t>Drug abuse because drug abuse is very prevalent in the community.</a:t>
            </a:r>
          </a:p>
          <a:p>
            <a:pPr lvl="0">
              <a:spcBef>
                <a:spcPts val="0"/>
              </a:spcBef>
              <a:buNone/>
            </a:pPr>
            <a:r>
              <a:rPr lang="en" sz="1400" b="1" dirty="0"/>
              <a:t>Kelley: </a:t>
            </a:r>
            <a:r>
              <a:rPr lang="en" sz="1400" dirty="0">
                <a:solidFill>
                  <a:srgbClr val="262626"/>
                </a:solidFill>
              </a:rPr>
              <a:t>Youth services and tutoring. I believe they want these two because Mammoth lacks in both. </a:t>
            </a:r>
          </a:p>
          <a:p>
            <a:pPr lvl="0">
              <a:spcBef>
                <a:spcPts val="0"/>
              </a:spcBef>
              <a:buNone/>
            </a:pPr>
            <a:r>
              <a:rPr lang="en" sz="1400" b="1" dirty="0"/>
              <a:t>Jordan: </a:t>
            </a:r>
            <a:r>
              <a:rPr lang="en" sz="1400" dirty="0">
                <a:solidFill>
                  <a:srgbClr val="262626"/>
                </a:solidFill>
              </a:rPr>
              <a:t>Understanding math acronyms and assessment reports.</a:t>
            </a:r>
          </a:p>
          <a:p>
            <a:pPr lvl="0">
              <a:spcBef>
                <a:spcPts val="0"/>
              </a:spcBef>
              <a:buNone/>
            </a:pPr>
            <a:r>
              <a:rPr lang="en" sz="1400" b="1" dirty="0">
                <a:solidFill>
                  <a:srgbClr val="262626"/>
                </a:solidFill>
              </a:rPr>
              <a:t>Diana: </a:t>
            </a:r>
            <a:r>
              <a:rPr lang="en" sz="1400" dirty="0">
                <a:solidFill>
                  <a:srgbClr val="262626"/>
                </a:solidFill>
              </a:rPr>
              <a:t>Parents are interested in being involved in different levels. Most parents surveyed are more interested in being involved for reasons directly related to their own student’s achievement (e.g. math tutoring, leadership development, etc.) versus taking a more active role in the schoolwide policies and programming.</a:t>
            </a:r>
          </a:p>
          <a:p>
            <a:pPr lvl="0">
              <a:spcBef>
                <a:spcPts val="0"/>
              </a:spcBef>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200000"/>
              </a:lnSpc>
              <a:spcBef>
                <a:spcPts val="0"/>
              </a:spcBef>
              <a:buNone/>
            </a:pPr>
            <a:r>
              <a:rPr lang="en" b="1" dirty="0"/>
              <a:t>Analysis of the parents surveyed reveals that we are more alike than we are different.  Here are the comparative findings from the subsets of data collected:</a:t>
            </a:r>
          </a:p>
          <a:p>
            <a:pPr lvl="0" rtl="0">
              <a:lnSpc>
                <a:spcPct val="200000"/>
              </a:lnSpc>
              <a:spcBef>
                <a:spcPts val="0"/>
              </a:spcBef>
              <a:buNone/>
            </a:pPr>
            <a:endParaRPr dirty="0"/>
          </a:p>
          <a:p>
            <a:pPr lvl="0" rtl="0">
              <a:lnSpc>
                <a:spcPct val="200000"/>
              </a:lnSpc>
              <a:spcBef>
                <a:spcPts val="0"/>
              </a:spcBef>
              <a:buNone/>
            </a:pPr>
            <a:r>
              <a:rPr lang="en" b="1" dirty="0"/>
              <a:t>Mammoth High School:</a:t>
            </a:r>
            <a:r>
              <a:rPr lang="en" dirty="0"/>
              <a:t> 63% of parents feel comfortable talking to the principal and 72% of parents can help out with school related activities in the evenings.</a:t>
            </a:r>
          </a:p>
          <a:p>
            <a:pPr lvl="0" rtl="0">
              <a:lnSpc>
                <a:spcPct val="200000"/>
              </a:lnSpc>
              <a:spcBef>
                <a:spcPts val="0"/>
              </a:spcBef>
              <a:buNone/>
            </a:pPr>
            <a:r>
              <a:rPr lang="en" dirty="0"/>
              <a:t>All the parents would like to see the school offer workshops in how to motivate your child, goals setting, and how to prepare for state test. The dominant ethnic group is White 100%. As far as information from the school to help parents with their students 27% are satisfied most of the time, and 37% are not, and 37% are satisfied.</a:t>
            </a:r>
          </a:p>
          <a:p>
            <a:pPr lvl="0" rtl="0">
              <a:lnSpc>
                <a:spcPct val="200000"/>
              </a:lnSpc>
              <a:spcBef>
                <a:spcPts val="0"/>
              </a:spcBef>
              <a:buNone/>
            </a:pPr>
            <a:r>
              <a:rPr lang="en" dirty="0"/>
              <a:t> </a:t>
            </a:r>
          </a:p>
          <a:p>
            <a:pPr lvl="0" rtl="0">
              <a:lnSpc>
                <a:spcPct val="200000"/>
              </a:lnSpc>
              <a:spcBef>
                <a:spcPts val="0"/>
              </a:spcBef>
              <a:buNone/>
            </a:pPr>
            <a:r>
              <a:rPr lang="en" b="1" dirty="0"/>
              <a:t>San Jacinto Adult Education:</a:t>
            </a:r>
            <a:r>
              <a:rPr lang="en" dirty="0"/>
              <a:t> 99.2% of parents feel more comfortable using written surveys to communication, but most want communication either in written format or over the phone.  38.5% of parents can volunteer with the PTA, 46.2% volunteer in the classroom, and 30% wish to volunteer in the library. The dominant ethnic group is Latino 53.6%.</a:t>
            </a:r>
          </a:p>
          <a:p>
            <a:pPr lvl="0" rtl="0">
              <a:lnSpc>
                <a:spcPct val="200000"/>
              </a:lnSpc>
              <a:spcBef>
                <a:spcPts val="0"/>
              </a:spcBef>
              <a:buNone/>
            </a:pPr>
            <a:r>
              <a:rPr lang="en" sz="1200" b="1" dirty="0"/>
              <a:t>A major area of concern is that only 61.5% of parents are satisfied with the information they get from their school.</a:t>
            </a:r>
          </a:p>
          <a:p>
            <a:pPr lvl="0" rtl="0">
              <a:lnSpc>
                <a:spcPct val="200000"/>
              </a:lnSpc>
              <a:spcBef>
                <a:spcPts val="0"/>
              </a:spcBef>
              <a:buNone/>
            </a:pPr>
            <a:r>
              <a:rPr lang="en" dirty="0"/>
              <a:t> </a:t>
            </a:r>
          </a:p>
          <a:p>
            <a:pPr lvl="0" rtl="0">
              <a:lnSpc>
                <a:spcPct val="200000"/>
              </a:lnSpc>
              <a:spcBef>
                <a:spcPts val="0"/>
              </a:spcBef>
              <a:buNone/>
            </a:pPr>
            <a:r>
              <a:rPr lang="en" b="1" dirty="0">
                <a:solidFill>
                  <a:srgbClr val="333333"/>
                </a:solidFill>
              </a:rPr>
              <a:t>The Classical Academies, Vista (TK-8 homeschool hybrid charter school):</a:t>
            </a:r>
          </a:p>
          <a:p>
            <a:pPr lvl="0" rtl="0">
              <a:lnSpc>
                <a:spcPct val="200000"/>
              </a:lnSpc>
              <a:spcBef>
                <a:spcPts val="0"/>
              </a:spcBef>
              <a:buNone/>
            </a:pPr>
            <a:r>
              <a:rPr lang="en" dirty="0">
                <a:solidFill>
                  <a:srgbClr val="333333"/>
                </a:solidFill>
              </a:rPr>
              <a:t>Most parents (64.3) prefer to voice their opinion or speak to the principal or grade level teacher concerning issues at the school. 100.0% are satisfied with the information received from school.</a:t>
            </a:r>
            <a:r>
              <a:rPr lang="en" dirty="0"/>
              <a:t> </a:t>
            </a:r>
            <a:r>
              <a:rPr lang="en" dirty="0">
                <a:solidFill>
                  <a:srgbClr val="333333"/>
                </a:solidFill>
              </a:rPr>
              <a:t>100.0% of parents participate in partnering in the education of their child(ren) 3-5 days per week, as well as volunteer in the classroom, and wish to volunteer at special events.  </a:t>
            </a:r>
            <a:r>
              <a:rPr lang="en" dirty="0"/>
              <a:t>The dominant ethnic group is White 50.0%. </a:t>
            </a:r>
            <a:r>
              <a:rPr lang="en" b="1" dirty="0">
                <a:solidFill>
                  <a:srgbClr val="333333"/>
                </a:solidFill>
              </a:rPr>
              <a:t>A major area of concern is that 57.1% of parents would like information about free tutoring,</a:t>
            </a:r>
            <a:r>
              <a:rPr lang="en" dirty="0">
                <a:solidFill>
                  <a:srgbClr val="333333"/>
                </a:solidFill>
              </a:rPr>
              <a:t> specifically in teaching math to their child(ren). Presently no free tutoring is available to our students, besides the support that they receive during and after school hours for math and reading intervention. However, 78.6% of parents responded favorably to the possibility of attending parent workshops.</a:t>
            </a:r>
          </a:p>
          <a:p>
            <a:pPr lvl="0" rtl="0">
              <a:lnSpc>
                <a:spcPct val="200000"/>
              </a:lnSpc>
              <a:spcBef>
                <a:spcPts val="0"/>
              </a:spcBef>
              <a:buNone/>
            </a:pPr>
            <a:r>
              <a:rPr lang="en" dirty="0"/>
              <a:t> </a:t>
            </a:r>
          </a:p>
          <a:p>
            <a:pPr lvl="0">
              <a:spcBef>
                <a:spcPts val="0"/>
              </a:spcBef>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200000"/>
              </a:lnSpc>
              <a:spcBef>
                <a:spcPts val="0"/>
              </a:spcBef>
              <a:buNone/>
            </a:pPr>
            <a:r>
              <a:rPr lang="en" b="1" dirty="0"/>
              <a:t>Analysis</a:t>
            </a:r>
          </a:p>
          <a:p>
            <a:pPr lvl="0" rtl="0">
              <a:lnSpc>
                <a:spcPct val="200000"/>
              </a:lnSpc>
              <a:spcBef>
                <a:spcPts val="0"/>
              </a:spcBef>
              <a:buNone/>
            </a:pPr>
            <a:r>
              <a:rPr lang="en" dirty="0"/>
              <a:t>According to </a:t>
            </a:r>
            <a:r>
              <a:rPr lang="en" dirty="0">
                <a:solidFill>
                  <a:srgbClr val="262626"/>
                </a:solidFill>
              </a:rPr>
              <a:t>Leimer, C. c. (2012), “</a:t>
            </a:r>
            <a:r>
              <a:rPr lang="en" dirty="0"/>
              <a:t>Schools with more democratic collective leadership practices that include parents in influential positions, student achievement is higher.”</a:t>
            </a:r>
          </a:p>
          <a:p>
            <a:pPr lvl="0" rtl="0">
              <a:lnSpc>
                <a:spcPct val="200000"/>
              </a:lnSpc>
              <a:spcBef>
                <a:spcPts val="0"/>
              </a:spcBef>
              <a:buNone/>
            </a:pPr>
            <a:r>
              <a:rPr lang="en" dirty="0"/>
              <a:t> </a:t>
            </a:r>
          </a:p>
          <a:p>
            <a:pPr lvl="0" rtl="0">
              <a:lnSpc>
                <a:spcPct val="200000"/>
              </a:lnSpc>
              <a:spcBef>
                <a:spcPts val="0"/>
              </a:spcBef>
              <a:buNone/>
            </a:pPr>
            <a:r>
              <a:rPr lang="en" dirty="0"/>
              <a:t>Analysis of the combined findings of the four schools compared herein supports the need to prioritize parent involvement to positively influence student success, inside and outside of school. Parents surveyed were asked a multitude of questions, but perhaps the most revealing one that measures the climate and The collected information points to the fact that parents need to be included and their voices need to be heard.  Engaging all stakeholders in the programming, processes, and procedures unifies the community and helps to make strides in meeting the shared desire goals, aligning the vision.</a:t>
            </a:r>
          </a:p>
          <a:p>
            <a:pPr lvl="0" rtl="0">
              <a:lnSpc>
                <a:spcPct val="200000"/>
              </a:lnSpc>
              <a:spcBef>
                <a:spcPts val="0"/>
              </a:spcBef>
              <a:buNone/>
            </a:pPr>
            <a:r>
              <a:rPr lang="en" dirty="0"/>
              <a:t> Bringing together multiple skills and perspectives of all stakeholders allows for richer analyzes and a larger view of institutional issues and provides opportunities for staff and the community at large to learn from each other.  When an information-based mode of thinking and working is part of the culture, people reflexively ask questions and search for relevant data before deciding on a new program or developing initiatives (Leimer, 2012).</a:t>
            </a:r>
            <a:r>
              <a:rPr lang="en" dirty="0">
                <a:solidFill>
                  <a:srgbClr val="262626"/>
                </a:solidFill>
              </a:rPr>
              <a:t> </a:t>
            </a:r>
          </a:p>
          <a:p>
            <a:pPr lvl="0" rtl="0">
              <a:lnSpc>
                <a:spcPct val="200000"/>
              </a:lnSpc>
              <a:spcBef>
                <a:spcPts val="0"/>
              </a:spcBef>
              <a:buNone/>
            </a:pPr>
            <a:endParaRPr dirty="0"/>
          </a:p>
          <a:p>
            <a:pPr lvl="0" rtl="0">
              <a:lnSpc>
                <a:spcPct val="200000"/>
              </a:lnSpc>
              <a:spcBef>
                <a:spcPts val="0"/>
              </a:spcBef>
              <a:buNone/>
            </a:pPr>
            <a:r>
              <a:rPr lang="en" dirty="0"/>
              <a:t>A point to reflect upon are the differences and similarities between the survey responses as aligned to the cultural capital of each group analyzed.  Parents who have higher economic status are more judgemental about the overall performance of the school. In contrast, parents who are less affluent are more active participants at board meetings.  For example:</a:t>
            </a:r>
          </a:p>
          <a:p>
            <a:pPr lvl="0" rtl="0">
              <a:lnSpc>
                <a:spcPct val="200000"/>
              </a:lnSpc>
              <a:spcBef>
                <a:spcPts val="0"/>
              </a:spcBef>
              <a:buNone/>
            </a:pPr>
            <a:endParaRPr dirty="0"/>
          </a:p>
          <a:p>
            <a:pPr lvl="0" rtl="0">
              <a:lnSpc>
                <a:spcPct val="200000"/>
              </a:lnSpc>
              <a:spcBef>
                <a:spcPts val="0"/>
              </a:spcBef>
              <a:buNone/>
            </a:pPr>
            <a:r>
              <a:rPr lang="en" dirty="0"/>
              <a:t>·</a:t>
            </a:r>
            <a:r>
              <a:rPr lang="en" sz="700" dirty="0">
                <a:latin typeface="Times New Roman"/>
                <a:ea typeface="Times New Roman"/>
                <a:cs typeface="Times New Roman"/>
                <a:sym typeface="Times New Roman"/>
              </a:rPr>
              <a:t>   	</a:t>
            </a:r>
            <a:r>
              <a:rPr lang="en" dirty="0"/>
              <a:t>Stakeholders involved in analyzing data and developing each goal vary by district  according to the urgency of needs.</a:t>
            </a:r>
          </a:p>
          <a:p>
            <a:pPr lvl="0" rtl="0">
              <a:lnSpc>
                <a:spcPct val="200000"/>
              </a:lnSpc>
              <a:spcBef>
                <a:spcPts val="0"/>
              </a:spcBef>
              <a:buNone/>
            </a:pPr>
            <a:r>
              <a:rPr lang="en" dirty="0"/>
              <a:t>·</a:t>
            </a:r>
            <a:r>
              <a:rPr lang="en" sz="700" dirty="0">
                <a:latin typeface="Times New Roman"/>
                <a:ea typeface="Times New Roman"/>
                <a:cs typeface="Times New Roman"/>
                <a:sym typeface="Times New Roman"/>
              </a:rPr>
              <a:t>   	</a:t>
            </a:r>
            <a:r>
              <a:rPr lang="en" dirty="0"/>
              <a:t>Student groups which will be affected range from elementary to adult education.</a:t>
            </a:r>
          </a:p>
          <a:p>
            <a:pPr lvl="0" rtl="0">
              <a:lnSpc>
                <a:spcPct val="200000"/>
              </a:lnSpc>
              <a:spcBef>
                <a:spcPts val="0"/>
              </a:spcBef>
              <a:buNone/>
            </a:pPr>
            <a:r>
              <a:rPr lang="en" dirty="0"/>
              <a:t>·</a:t>
            </a:r>
            <a:r>
              <a:rPr lang="en" sz="700" dirty="0">
                <a:latin typeface="Times New Roman"/>
                <a:ea typeface="Times New Roman"/>
                <a:cs typeface="Times New Roman"/>
                <a:sym typeface="Times New Roman"/>
              </a:rPr>
              <a:t>   	</a:t>
            </a:r>
            <a:r>
              <a:rPr lang="en" dirty="0"/>
              <a:t>Data which will be collected to measure student achievement is similar, with varying amounts of accountability placed on high stakes testing by district.</a:t>
            </a:r>
          </a:p>
          <a:p>
            <a:pPr lvl="0" rtl="0">
              <a:lnSpc>
                <a:spcPct val="200000"/>
              </a:lnSpc>
              <a:spcBef>
                <a:spcPts val="0"/>
              </a:spcBef>
              <a:buNone/>
            </a:pPr>
            <a:endParaRPr dirty="0"/>
          </a:p>
          <a:p>
            <a:pPr lvl="0" rtl="0">
              <a:lnSpc>
                <a:spcPct val="200000"/>
              </a:lnSpc>
              <a:spcBef>
                <a:spcPts val="0"/>
              </a:spcBef>
              <a:buNone/>
            </a:pPr>
            <a:r>
              <a:rPr lang="en" dirty="0"/>
              <a:t> </a:t>
            </a:r>
          </a:p>
          <a:p>
            <a:pPr lvl="0">
              <a:spcBef>
                <a:spcPts val="0"/>
              </a:spcBef>
              <a:buNone/>
            </a:pPr>
            <a:endParaRPr sz="1400" dirty="0">
              <a:solidFill>
                <a:srgbClr val="262626"/>
              </a:solidFill>
            </a:endParaRPr>
          </a:p>
          <a:p>
            <a:pPr lvl="0" rtl="0">
              <a:spcBef>
                <a:spcPts val="0"/>
              </a:spcBef>
              <a:buNone/>
            </a:pPr>
            <a:endParaRPr sz="1400" dirty="0">
              <a:solidFill>
                <a:srgbClr val="262626"/>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cxnSp>
        <p:nvCxnSpPr>
          <p:cNvPr id="10" name="Shape 10"/>
          <p:cNvCxnSpPr/>
          <p:nvPr/>
        </p:nvCxnSpPr>
        <p:spPr>
          <a:xfrm>
            <a:off x="7007735" y="3176887"/>
            <a:ext cx="562200" cy="0"/>
          </a:xfrm>
          <a:prstGeom prst="straightConnector1">
            <a:avLst/>
          </a:prstGeom>
          <a:noFill/>
          <a:ln w="76200" cap="flat" cmpd="sng">
            <a:solidFill>
              <a:schemeClr val="lt2"/>
            </a:solidFill>
            <a:prstDash val="solid"/>
            <a:round/>
            <a:headEnd type="none" w="med" len="med"/>
            <a:tailEnd type="none" w="med" len="med"/>
          </a:ln>
        </p:spPr>
      </p:cxnSp>
      <p:cxnSp>
        <p:nvCxnSpPr>
          <p:cNvPr id="11" name="Shape 11"/>
          <p:cNvCxnSpPr/>
          <p:nvPr/>
        </p:nvCxnSpPr>
        <p:spPr>
          <a:xfrm>
            <a:off x="1575034" y="3158251"/>
            <a:ext cx="562200" cy="0"/>
          </a:xfrm>
          <a:prstGeom prst="straightConnector1">
            <a:avLst/>
          </a:prstGeom>
          <a:noFill/>
          <a:ln w="76200" cap="flat" cmpd="sng">
            <a:solidFill>
              <a:schemeClr val="lt2"/>
            </a:solidFill>
            <a:prstDash val="solid"/>
            <a:round/>
            <a:headEnd type="none" w="med" len="med"/>
            <a:tailEnd type="none" w="med" len="med"/>
          </a:ln>
        </p:spPr>
      </p:cxnSp>
      <p:grpSp>
        <p:nvGrpSpPr>
          <p:cNvPr id="12" name="Shape 12"/>
          <p:cNvGrpSpPr/>
          <p:nvPr/>
        </p:nvGrpSpPr>
        <p:grpSpPr>
          <a:xfrm>
            <a:off x="1004144" y="1022025"/>
            <a:ext cx="7136667" cy="152400"/>
            <a:chOff x="1346428" y="1011300"/>
            <a:chExt cx="6452100" cy="152400"/>
          </a:xfrm>
        </p:grpSpPr>
        <p:cxnSp>
          <p:nvCxnSpPr>
            <p:cNvPr id="13" name="Shape 13"/>
            <p:cNvCxnSpPr/>
            <p:nvPr/>
          </p:nvCxnSpPr>
          <p:spPr>
            <a:xfrm rot="10800000">
              <a:off x="1346428" y="1011300"/>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4" name="Shape 14"/>
            <p:cNvCxnSpPr/>
            <p:nvPr/>
          </p:nvCxnSpPr>
          <p:spPr>
            <a:xfrm rot="10800000">
              <a:off x="1346428" y="1163700"/>
              <a:ext cx="6452100" cy="0"/>
            </a:xfrm>
            <a:prstGeom prst="straightConnector1">
              <a:avLst/>
            </a:prstGeom>
            <a:noFill/>
            <a:ln w="9525" cap="flat" cmpd="sng">
              <a:solidFill>
                <a:schemeClr val="accent3"/>
              </a:solidFill>
              <a:prstDash val="solid"/>
              <a:round/>
              <a:headEnd type="none" w="med" len="med"/>
              <a:tailEnd type="none" w="med" len="med"/>
            </a:ln>
          </p:spPr>
        </p:cxnSp>
      </p:grpSp>
      <p:grpSp>
        <p:nvGrpSpPr>
          <p:cNvPr id="15" name="Shape 15"/>
          <p:cNvGrpSpPr/>
          <p:nvPr/>
        </p:nvGrpSpPr>
        <p:grpSpPr>
          <a:xfrm>
            <a:off x="1004151" y="3969100"/>
            <a:ext cx="7136667" cy="152400"/>
            <a:chOff x="1346435" y="3969087"/>
            <a:chExt cx="6452100" cy="152400"/>
          </a:xfrm>
        </p:grpSpPr>
        <p:cxnSp>
          <p:nvCxnSpPr>
            <p:cNvPr id="16" name="Shape 16"/>
            <p:cNvCxnSpPr/>
            <p:nvPr/>
          </p:nvCxnSpPr>
          <p:spPr>
            <a:xfrm>
              <a:off x="1346435" y="4121487"/>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7" name="Shape 17"/>
            <p:cNvCxnSpPr/>
            <p:nvPr/>
          </p:nvCxnSpPr>
          <p:spPr>
            <a:xfrm>
              <a:off x="1346435" y="3969087"/>
              <a:ext cx="6452100" cy="0"/>
            </a:xfrm>
            <a:prstGeom prst="straightConnector1">
              <a:avLst/>
            </a:prstGeom>
            <a:noFill/>
            <a:ln w="9525" cap="flat" cmpd="sng">
              <a:solidFill>
                <a:schemeClr val="accent3"/>
              </a:solidFill>
              <a:prstDash val="solid"/>
              <a:round/>
              <a:headEnd type="none" w="med" len="med"/>
              <a:tailEnd type="none" w="med" len="med"/>
            </a:ln>
          </p:spPr>
        </p:cxnSp>
      </p:grpSp>
      <p:sp>
        <p:nvSpPr>
          <p:cNvPr id="18" name="Shape 18"/>
          <p:cNvSpPr txBox="1">
            <a:spLocks noGrp="1"/>
          </p:cNvSpPr>
          <p:nvPr>
            <p:ph type="ctrTitle"/>
          </p:nvPr>
        </p:nvSpPr>
        <p:spPr>
          <a:xfrm>
            <a:off x="1004150" y="1751764"/>
            <a:ext cx="7136700" cy="1022400"/>
          </a:xfrm>
          <a:prstGeom prst="rect">
            <a:avLst/>
          </a:prstGeom>
        </p:spPr>
        <p:txBody>
          <a:bodyPr lIns="91425" tIns="91425" rIns="91425" bIns="91425" anchor="b" anchorCtr="0"/>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a:endParaRPr/>
          </a:p>
        </p:txBody>
      </p:sp>
      <p:sp>
        <p:nvSpPr>
          <p:cNvPr id="19" name="Shape 19"/>
          <p:cNvSpPr txBox="1">
            <a:spLocks noGrp="1"/>
          </p:cNvSpPr>
          <p:nvPr>
            <p:ph type="subTitle" idx="1"/>
          </p:nvPr>
        </p:nvSpPr>
        <p:spPr>
          <a:xfrm>
            <a:off x="2137225" y="2850039"/>
            <a:ext cx="48705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400"/>
            </a:lvl1pPr>
            <a:lvl2pPr lvl="1" algn="ctr">
              <a:lnSpc>
                <a:spcPct val="100000"/>
              </a:lnSpc>
              <a:spcBef>
                <a:spcPts val="0"/>
              </a:spcBef>
              <a:spcAft>
                <a:spcPts val="0"/>
              </a:spcAft>
              <a:buSzPct val="100000"/>
              <a:buNone/>
              <a:defRPr sz="2400"/>
            </a:lvl2pPr>
            <a:lvl3pPr lvl="2" algn="ctr">
              <a:lnSpc>
                <a:spcPct val="100000"/>
              </a:lnSpc>
              <a:spcBef>
                <a:spcPts val="0"/>
              </a:spcBef>
              <a:spcAft>
                <a:spcPts val="0"/>
              </a:spcAft>
              <a:buSzPct val="100000"/>
              <a:buNone/>
              <a:defRPr sz="2400"/>
            </a:lvl3pPr>
            <a:lvl4pPr lvl="3" algn="ctr">
              <a:lnSpc>
                <a:spcPct val="100000"/>
              </a:lnSpc>
              <a:spcBef>
                <a:spcPts val="0"/>
              </a:spcBef>
              <a:spcAft>
                <a:spcPts val="0"/>
              </a:spcAft>
              <a:buSzPct val="100000"/>
              <a:buNone/>
              <a:defRPr sz="2400"/>
            </a:lvl4pPr>
            <a:lvl5pPr lvl="4" algn="ctr">
              <a:lnSpc>
                <a:spcPct val="100000"/>
              </a:lnSpc>
              <a:spcBef>
                <a:spcPts val="0"/>
              </a:spcBef>
              <a:spcAft>
                <a:spcPts val="0"/>
              </a:spcAft>
              <a:buSzPct val="100000"/>
              <a:buNone/>
              <a:defRPr sz="2400"/>
            </a:lvl5pPr>
            <a:lvl6pPr lvl="5" algn="ctr">
              <a:lnSpc>
                <a:spcPct val="100000"/>
              </a:lnSpc>
              <a:spcBef>
                <a:spcPts val="0"/>
              </a:spcBef>
              <a:spcAft>
                <a:spcPts val="0"/>
              </a:spcAft>
              <a:buSzPct val="100000"/>
              <a:buNone/>
              <a:defRPr sz="2400"/>
            </a:lvl6pPr>
            <a:lvl7pPr lvl="6" algn="ctr">
              <a:lnSpc>
                <a:spcPct val="100000"/>
              </a:lnSpc>
              <a:spcBef>
                <a:spcPts val="0"/>
              </a:spcBef>
              <a:spcAft>
                <a:spcPts val="0"/>
              </a:spcAft>
              <a:buSzPct val="100000"/>
              <a:buNone/>
              <a:defRPr sz="2400"/>
            </a:lvl7pPr>
            <a:lvl8pPr lvl="7" algn="ctr">
              <a:lnSpc>
                <a:spcPct val="100000"/>
              </a:lnSpc>
              <a:spcBef>
                <a:spcPts val="0"/>
              </a:spcBef>
              <a:spcAft>
                <a:spcPts val="0"/>
              </a:spcAft>
              <a:buSzPct val="100000"/>
              <a:buNone/>
              <a:defRPr sz="2400"/>
            </a:lvl8pPr>
            <a:lvl9pPr lvl="8" algn="ctr">
              <a:lnSpc>
                <a:spcPct val="100000"/>
              </a:lnSpc>
              <a:spcBef>
                <a:spcPts val="0"/>
              </a:spcBef>
              <a:spcAft>
                <a:spcPts val="0"/>
              </a:spcAft>
              <a:buSzPct val="100000"/>
              <a:buNone/>
              <a:defRPr sz="2400"/>
            </a:lvl9pPr>
          </a:lstStyle>
          <a:p>
            <a:endParaRPr/>
          </a:p>
        </p:txBody>
      </p:sp>
      <p:sp>
        <p:nvSpPr>
          <p:cNvPr id="20" name="Shape 2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5"/>
        <p:cNvGrpSpPr/>
        <p:nvPr/>
      </p:nvGrpSpPr>
      <p:grpSpPr>
        <a:xfrm>
          <a:off x="0" y="0"/>
          <a:ext cx="0" cy="0"/>
          <a:chOff x="0" y="0"/>
          <a:chExt cx="0" cy="0"/>
        </a:xfrm>
      </p:grpSpPr>
      <p:sp>
        <p:nvSpPr>
          <p:cNvPr id="56" name="Shape 56"/>
          <p:cNvSpPr/>
          <p:nvPr/>
        </p:nvSpPr>
        <p:spPr>
          <a:xfrm>
            <a:off x="-75"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57" name="Shape 57"/>
          <p:cNvSpPr txBox="1">
            <a:spLocks noGrp="1"/>
          </p:cNvSpPr>
          <p:nvPr>
            <p:ph type="title"/>
          </p:nvPr>
        </p:nvSpPr>
        <p:spPr>
          <a:xfrm>
            <a:off x="311700" y="1304850"/>
            <a:ext cx="8520600" cy="1538400"/>
          </a:xfrm>
          <a:prstGeom prst="rect">
            <a:avLst/>
          </a:prstGeom>
        </p:spPr>
        <p:txBody>
          <a:bodyPr lIns="91425" tIns="91425" rIns="91425" bIns="91425" anchor="ctr" anchorCtr="0"/>
          <a:lstStyle>
            <a:lvl1pPr lvl="0" algn="ctr">
              <a:spcBef>
                <a:spcPts val="0"/>
              </a:spcBef>
              <a:buClr>
                <a:schemeClr val="accent3"/>
              </a:buClr>
              <a:buSzPct val="100000"/>
              <a:defRPr sz="13000">
                <a:solidFill>
                  <a:schemeClr val="accent3"/>
                </a:solidFill>
              </a:defRPr>
            </a:lvl1pPr>
            <a:lvl2pPr lvl="1" algn="ctr">
              <a:spcBef>
                <a:spcPts val="0"/>
              </a:spcBef>
              <a:buClr>
                <a:schemeClr val="accent3"/>
              </a:buClr>
              <a:buSzPct val="100000"/>
              <a:defRPr sz="13000">
                <a:solidFill>
                  <a:schemeClr val="accent3"/>
                </a:solidFill>
              </a:defRPr>
            </a:lvl2pPr>
            <a:lvl3pPr lvl="2" algn="ctr">
              <a:spcBef>
                <a:spcPts val="0"/>
              </a:spcBef>
              <a:buClr>
                <a:schemeClr val="accent3"/>
              </a:buClr>
              <a:buSzPct val="100000"/>
              <a:defRPr sz="13000">
                <a:solidFill>
                  <a:schemeClr val="accent3"/>
                </a:solidFill>
              </a:defRPr>
            </a:lvl3pPr>
            <a:lvl4pPr lvl="3" algn="ctr">
              <a:spcBef>
                <a:spcPts val="0"/>
              </a:spcBef>
              <a:buClr>
                <a:schemeClr val="accent3"/>
              </a:buClr>
              <a:buSzPct val="100000"/>
              <a:defRPr sz="13000">
                <a:solidFill>
                  <a:schemeClr val="accent3"/>
                </a:solidFill>
              </a:defRPr>
            </a:lvl4pPr>
            <a:lvl5pPr lvl="4" algn="ctr">
              <a:spcBef>
                <a:spcPts val="0"/>
              </a:spcBef>
              <a:buClr>
                <a:schemeClr val="accent3"/>
              </a:buClr>
              <a:buSzPct val="100000"/>
              <a:defRPr sz="13000">
                <a:solidFill>
                  <a:schemeClr val="accent3"/>
                </a:solidFill>
              </a:defRPr>
            </a:lvl5pPr>
            <a:lvl6pPr lvl="5" algn="ctr">
              <a:spcBef>
                <a:spcPts val="0"/>
              </a:spcBef>
              <a:buClr>
                <a:schemeClr val="accent3"/>
              </a:buClr>
              <a:buSzPct val="100000"/>
              <a:defRPr sz="13000">
                <a:solidFill>
                  <a:schemeClr val="accent3"/>
                </a:solidFill>
              </a:defRPr>
            </a:lvl6pPr>
            <a:lvl7pPr lvl="6" algn="ctr">
              <a:spcBef>
                <a:spcPts val="0"/>
              </a:spcBef>
              <a:buClr>
                <a:schemeClr val="accent3"/>
              </a:buClr>
              <a:buSzPct val="100000"/>
              <a:defRPr sz="13000">
                <a:solidFill>
                  <a:schemeClr val="accent3"/>
                </a:solidFill>
              </a:defRPr>
            </a:lvl7pPr>
            <a:lvl8pPr lvl="7" algn="ctr">
              <a:spcBef>
                <a:spcPts val="0"/>
              </a:spcBef>
              <a:buClr>
                <a:schemeClr val="accent3"/>
              </a:buClr>
              <a:buSzPct val="100000"/>
              <a:defRPr sz="13000">
                <a:solidFill>
                  <a:schemeClr val="accent3"/>
                </a:solidFill>
              </a:defRPr>
            </a:lvl8pPr>
            <a:lvl9pPr lvl="8" algn="ctr">
              <a:spcBef>
                <a:spcPts val="0"/>
              </a:spcBef>
              <a:buClr>
                <a:schemeClr val="accent3"/>
              </a:buClr>
              <a:buSzPct val="100000"/>
              <a:defRPr sz="13000">
                <a:solidFill>
                  <a:schemeClr val="accent3"/>
                </a:solidFill>
              </a:defRPr>
            </a:lvl9pPr>
          </a:lstStyle>
          <a:p>
            <a:endParaRPr/>
          </a:p>
        </p:txBody>
      </p:sp>
      <p:sp>
        <p:nvSpPr>
          <p:cNvPr id="58" name="Shape 58"/>
          <p:cNvSpPr txBox="1">
            <a:spLocks noGrp="1"/>
          </p:cNvSpPr>
          <p:nvPr>
            <p:ph type="body" idx="1"/>
          </p:nvPr>
        </p:nvSpPr>
        <p:spPr>
          <a:xfrm>
            <a:off x="311700" y="2995650"/>
            <a:ext cx="85206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9" name="Shape 5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0"/>
        <p:cNvGrpSpPr/>
        <p:nvPr/>
      </p:nvGrpSpPr>
      <p:grpSpPr>
        <a:xfrm>
          <a:off x="0" y="0"/>
          <a:ext cx="0" cy="0"/>
          <a:chOff x="0" y="0"/>
          <a:chExt cx="0" cy="0"/>
        </a:xfrm>
      </p:grpSpPr>
      <p:sp>
        <p:nvSpPr>
          <p:cNvPr id="61" name="Shape 6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1"/>
        <p:cNvGrpSpPr/>
        <p:nvPr/>
      </p:nvGrpSpPr>
      <p:grpSpPr>
        <a:xfrm>
          <a:off x="0" y="0"/>
          <a:ext cx="0" cy="0"/>
          <a:chOff x="0" y="0"/>
          <a:chExt cx="0" cy="0"/>
        </a:xfrm>
      </p:grpSpPr>
      <p:sp>
        <p:nvSpPr>
          <p:cNvPr id="22" name="Shape 22"/>
          <p:cNvSpPr/>
          <p:nvPr/>
        </p:nvSpPr>
        <p:spPr>
          <a:xfrm>
            <a:off x="-50" y="2571900"/>
            <a:ext cx="9144000" cy="25716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23" name="Shape 23"/>
          <p:cNvSpPr txBox="1">
            <a:spLocks noGrp="1"/>
          </p:cNvSpPr>
          <p:nvPr>
            <p:ph type="title"/>
          </p:nvPr>
        </p:nvSpPr>
        <p:spPr>
          <a:xfrm>
            <a:off x="311700" y="814800"/>
            <a:ext cx="8571300" cy="942000"/>
          </a:xfrm>
          <a:prstGeom prst="rect">
            <a:avLst/>
          </a:prstGeom>
        </p:spPr>
        <p:txBody>
          <a:bodyPr lIns="91425" tIns="91425" rIns="91425" bIns="91425" anchor="ctr"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5"/>
        <p:cNvGrpSpPr/>
        <p:nvPr/>
      </p:nvGrpSpPr>
      <p:grpSpPr>
        <a:xfrm>
          <a:off x="0" y="0"/>
          <a:ext cx="0" cy="0"/>
          <a:chOff x="0" y="0"/>
          <a:chExt cx="0" cy="0"/>
        </a:xfrm>
      </p:grpSpPr>
      <p:sp>
        <p:nvSpPr>
          <p:cNvPr id="26" name="Shape 26"/>
          <p:cNvSpPr/>
          <p:nvPr/>
        </p:nvSpPr>
        <p:spPr>
          <a:xfrm>
            <a:off x="-75" y="5045700"/>
            <a:ext cx="9144000" cy="978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27" name="Shape 27"/>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311700" y="1266325"/>
            <a:ext cx="8520600" cy="330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body" idx="1"/>
          </p:nvPr>
        </p:nvSpPr>
        <p:spPr>
          <a:xfrm>
            <a:off x="311700" y="1266175"/>
            <a:ext cx="3999900" cy="33027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3" name="Shape 33"/>
          <p:cNvSpPr txBox="1">
            <a:spLocks noGrp="1"/>
          </p:cNvSpPr>
          <p:nvPr>
            <p:ph type="body" idx="2"/>
          </p:nvPr>
        </p:nvSpPr>
        <p:spPr>
          <a:xfrm>
            <a:off x="4832400" y="1266175"/>
            <a:ext cx="3999900" cy="33027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7" name="Shape 3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0" name="Shape 4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1" name="Shape 4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6"/>
        </a:solidFill>
        <a:effectLst/>
      </p:bgPr>
    </p:bg>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0" y="526350"/>
            <a:ext cx="5613600" cy="4090800"/>
          </a:xfrm>
          <a:prstGeom prst="rect">
            <a:avLst/>
          </a:prstGeom>
        </p:spPr>
        <p:txBody>
          <a:bodyPr lIns="91425" tIns="91425" rIns="91425" bIns="91425" anchor="ctr" anchorCtr="0"/>
          <a:lstStyle>
            <a:lvl1pPr lvl="0">
              <a:spcBef>
                <a:spcPts val="0"/>
              </a:spcBef>
              <a:buClr>
                <a:schemeClr val="dk2"/>
              </a:buClr>
              <a:buSzPct val="100000"/>
              <a:defRPr sz="5400" b="0">
                <a:solidFill>
                  <a:schemeClr val="dk2"/>
                </a:solidFill>
              </a:defRPr>
            </a:lvl1pPr>
            <a:lvl2pPr lvl="1">
              <a:spcBef>
                <a:spcPts val="0"/>
              </a:spcBef>
              <a:buClr>
                <a:schemeClr val="dk2"/>
              </a:buClr>
              <a:buSzPct val="100000"/>
              <a:defRPr sz="5400" b="0">
                <a:solidFill>
                  <a:schemeClr val="dk2"/>
                </a:solidFill>
              </a:defRPr>
            </a:lvl2pPr>
            <a:lvl3pPr lvl="2">
              <a:spcBef>
                <a:spcPts val="0"/>
              </a:spcBef>
              <a:buClr>
                <a:schemeClr val="dk2"/>
              </a:buClr>
              <a:buSzPct val="100000"/>
              <a:defRPr sz="5400" b="0">
                <a:solidFill>
                  <a:schemeClr val="dk2"/>
                </a:solidFill>
              </a:defRPr>
            </a:lvl3pPr>
            <a:lvl4pPr lvl="3">
              <a:spcBef>
                <a:spcPts val="0"/>
              </a:spcBef>
              <a:buClr>
                <a:schemeClr val="dk2"/>
              </a:buClr>
              <a:buSzPct val="100000"/>
              <a:defRPr sz="5400" b="0">
                <a:solidFill>
                  <a:schemeClr val="dk2"/>
                </a:solidFill>
              </a:defRPr>
            </a:lvl4pPr>
            <a:lvl5pPr lvl="4">
              <a:spcBef>
                <a:spcPts val="0"/>
              </a:spcBef>
              <a:buClr>
                <a:schemeClr val="dk2"/>
              </a:buClr>
              <a:buSzPct val="100000"/>
              <a:defRPr sz="5400" b="0">
                <a:solidFill>
                  <a:schemeClr val="dk2"/>
                </a:solidFill>
              </a:defRPr>
            </a:lvl5pPr>
            <a:lvl6pPr lvl="5">
              <a:spcBef>
                <a:spcPts val="0"/>
              </a:spcBef>
              <a:buClr>
                <a:schemeClr val="dk2"/>
              </a:buClr>
              <a:buSzPct val="100000"/>
              <a:defRPr sz="5400" b="0">
                <a:solidFill>
                  <a:schemeClr val="dk2"/>
                </a:solidFill>
              </a:defRPr>
            </a:lvl6pPr>
            <a:lvl7pPr lvl="6">
              <a:spcBef>
                <a:spcPts val="0"/>
              </a:spcBef>
              <a:buClr>
                <a:schemeClr val="dk2"/>
              </a:buClr>
              <a:buSzPct val="100000"/>
              <a:defRPr sz="5400" b="0">
                <a:solidFill>
                  <a:schemeClr val="dk2"/>
                </a:solidFill>
              </a:defRPr>
            </a:lvl7pPr>
            <a:lvl8pPr lvl="7">
              <a:spcBef>
                <a:spcPts val="0"/>
              </a:spcBef>
              <a:buClr>
                <a:schemeClr val="dk2"/>
              </a:buClr>
              <a:buSzPct val="100000"/>
              <a:defRPr sz="5400" b="0">
                <a:solidFill>
                  <a:schemeClr val="dk2"/>
                </a:solidFill>
              </a:defRPr>
            </a:lvl8pPr>
            <a:lvl9pPr lvl="8">
              <a:spcBef>
                <a:spcPts val="0"/>
              </a:spcBef>
              <a:buClr>
                <a:schemeClr val="dk2"/>
              </a:buClr>
              <a:buSzPct val="100000"/>
              <a:defRPr sz="5400" b="0">
                <a:solidFill>
                  <a:schemeClr val="dk2"/>
                </a:solidFill>
              </a:defRPr>
            </a:lvl9pPr>
          </a:lstStyle>
          <a:p>
            <a:endParaRPr/>
          </a:p>
        </p:txBody>
      </p:sp>
      <p:sp>
        <p:nvSpPr>
          <p:cNvPr id="44" name="Shape 4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5"/>
        <p:cNvGrpSpPr/>
        <p:nvPr/>
      </p:nvGrpSpPr>
      <p:grpSpPr>
        <a:xfrm>
          <a:off x="0" y="0"/>
          <a:ext cx="0" cy="0"/>
          <a:chOff x="0" y="0"/>
          <a:chExt cx="0" cy="0"/>
        </a:xfrm>
      </p:grpSpPr>
      <p:sp>
        <p:nvSpPr>
          <p:cNvPr id="46" name="Shape 46"/>
          <p:cNvSpPr/>
          <p:nvPr/>
        </p:nvSpPr>
        <p:spPr>
          <a:xfrm>
            <a:off x="4572000" y="0"/>
            <a:ext cx="4572000" cy="51435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cxnSp>
        <p:nvCxnSpPr>
          <p:cNvPr id="47" name="Shape 47"/>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8" name="Shape 48"/>
          <p:cNvSpPr txBox="1">
            <a:spLocks noGrp="1"/>
          </p:cNvSpPr>
          <p:nvPr>
            <p:ph type="title"/>
          </p:nvPr>
        </p:nvSpPr>
        <p:spPr>
          <a:xfrm>
            <a:off x="265500" y="1039675"/>
            <a:ext cx="4045200" cy="16758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9" name="Shape 49"/>
          <p:cNvSpPr txBox="1">
            <a:spLocks noGrp="1"/>
          </p:cNvSpPr>
          <p:nvPr>
            <p:ph type="subTitle" idx="1"/>
          </p:nvPr>
        </p:nvSpPr>
        <p:spPr>
          <a:xfrm>
            <a:off x="265500" y="27268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50" name="Shape 50"/>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311700" y="4230725"/>
            <a:ext cx="5998800" cy="598800"/>
          </a:xfrm>
          <a:prstGeom prst="rect">
            <a:avLst/>
          </a:prstGeom>
        </p:spPr>
        <p:txBody>
          <a:bodyPr lIns="91425" tIns="91425" rIns="91425" bIns="91425" anchor="ctr" anchorCtr="0"/>
          <a:lstStyle>
            <a:lvl1pPr lvl="0">
              <a:lnSpc>
                <a:spcPct val="100000"/>
              </a:lnSpc>
              <a:spcBef>
                <a:spcPts val="0"/>
              </a:spcBef>
              <a:spcAft>
                <a:spcPts val="0"/>
              </a:spcAft>
              <a:buSzPct val="100000"/>
              <a:buFont typeface="PT Sans Narrow"/>
              <a:buNone/>
              <a:defRPr sz="2400">
                <a:latin typeface="PT Sans Narrow"/>
                <a:ea typeface="PT Sans Narrow"/>
                <a:cs typeface="PT Sans Narrow"/>
                <a:sym typeface="PT Sans Narrow"/>
              </a:defRPr>
            </a:lvl1pPr>
          </a:lstStyle>
          <a:p>
            <a:endParaRPr/>
          </a:p>
        </p:txBody>
      </p:sp>
      <p:sp>
        <p:nvSpPr>
          <p:cNvPr id="54" name="Shape 5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707400"/>
          </a:xfrm>
          <a:prstGeom prst="rect">
            <a:avLst/>
          </a:prstGeom>
          <a:noFill/>
          <a:ln>
            <a:noFill/>
          </a:ln>
        </p:spPr>
        <p:txBody>
          <a:bodyPr lIns="91425" tIns="91425" rIns="91425" bIns="91425" anchor="t" anchorCtr="0"/>
          <a:lstStyle>
            <a:lvl1pPr lvl="0">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1pPr>
            <a:lvl2pPr lvl="1">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2pPr>
            <a:lvl3pPr lvl="2">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3pPr>
            <a:lvl4pPr lvl="3">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4pPr>
            <a:lvl5pPr lvl="4">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5pPr>
            <a:lvl6pPr lvl="5">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6pPr>
            <a:lvl7pPr lvl="6">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7pPr>
            <a:lvl8pPr lvl="7">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8pPr>
            <a:lvl9pPr lvl="8">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Shape 7"/>
          <p:cNvSpPr txBox="1">
            <a:spLocks noGrp="1"/>
          </p:cNvSpPr>
          <p:nvPr>
            <p:ph type="body" idx="1"/>
          </p:nvPr>
        </p:nvSpPr>
        <p:spPr>
          <a:xfrm>
            <a:off x="311700" y="1266325"/>
            <a:ext cx="8520600" cy="33027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Open Sans"/>
              <a:defRPr sz="1800">
                <a:solidFill>
                  <a:schemeClr val="dk2"/>
                </a:solidFill>
                <a:latin typeface="Open Sans"/>
                <a:ea typeface="Open Sans"/>
                <a:cs typeface="Open Sans"/>
                <a:sym typeface="Open Sans"/>
              </a:defRPr>
            </a:lvl1pPr>
            <a:lvl2pPr lvl="1">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2pPr>
            <a:lvl3pPr lvl="2">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3pPr>
            <a:lvl4pPr lvl="3">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4pPr>
            <a:lvl5pPr lvl="4">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5pPr>
            <a:lvl6pPr lvl="5">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6pPr>
            <a:lvl7pPr lvl="6">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7pPr>
            <a:lvl8pPr lvl="7">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8pPr>
            <a:lvl9pPr lvl="8">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Open Sans"/>
                <a:ea typeface="Open Sans"/>
                <a:cs typeface="Open Sans"/>
                <a:sym typeface="Open Sans"/>
              </a:rPr>
              <a:t>‹#›</a:t>
            </a:fld>
            <a:endParaRPr lang="en" sz="1000">
              <a:solidFill>
                <a:schemeClr val="dk2"/>
              </a:solidFill>
              <a:latin typeface="Open Sans"/>
              <a:ea typeface="Open Sans"/>
              <a:cs typeface="Open Sans"/>
              <a:sym typeface="Open San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3" Type="http://schemas.openxmlformats.org/officeDocument/2006/relationships/hyperlink" Target="https://goo.gl/forms/tMglEE64fnfx8STQ2" TargetMode="External"/><Relationship Id="rId4" Type="http://schemas.openxmlformats.org/officeDocument/2006/relationships/image" Target="../media/image1.jpg"/><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png"/><Relationship Id="rId7" Type="http://schemas.openxmlformats.org/officeDocument/2006/relationships/comments" Target="../comments/comment2.xml"/><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0.gif"/><Relationship Id="rId4" Type="http://schemas.openxmlformats.org/officeDocument/2006/relationships/image" Target="../media/image11.gif"/><Relationship Id="rId5" Type="http://schemas.openxmlformats.org/officeDocument/2006/relationships/image" Target="../media/image12.gif"/><Relationship Id="rId6" Type="http://schemas.openxmlformats.org/officeDocument/2006/relationships/image" Target="../media/image13.gif"/><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image" Target="../media/image16.png"/><Relationship Id="rId6" Type="http://schemas.openxmlformats.org/officeDocument/2006/relationships/image" Target="../media/image17.png"/><Relationship Id="rId7" Type="http://schemas.openxmlformats.org/officeDocument/2006/relationships/image" Target="../media/image18.png"/><Relationship Id="rId8" Type="http://schemas.openxmlformats.org/officeDocument/2006/relationships/image" Target="../media/image19.png"/><Relationship Id="rId9" Type="http://schemas.openxmlformats.org/officeDocument/2006/relationships/image" Target="../media/image20.png"/><Relationship Id="rId10" Type="http://schemas.openxmlformats.org/officeDocument/2006/relationships/image" Target="../media/image21.png"/><Relationship Id="rId11" Type="http://schemas.openxmlformats.org/officeDocument/2006/relationships/image" Target="../media/image22.png"/><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1003650" y="1310464"/>
            <a:ext cx="7136700" cy="1022400"/>
          </a:xfrm>
          <a:prstGeom prst="rect">
            <a:avLst/>
          </a:prstGeom>
        </p:spPr>
        <p:txBody>
          <a:bodyPr lIns="91425" tIns="91425" rIns="91425" bIns="91425" anchor="b" anchorCtr="0">
            <a:noAutofit/>
          </a:bodyPr>
          <a:lstStyle/>
          <a:p>
            <a:pPr lvl="0" rtl="0">
              <a:spcBef>
                <a:spcPts val="0"/>
              </a:spcBef>
              <a:buNone/>
            </a:pPr>
            <a:r>
              <a:rPr lang="en" sz="4800"/>
              <a:t>Parent Involvement Assessment</a:t>
            </a:r>
          </a:p>
        </p:txBody>
      </p:sp>
      <p:sp>
        <p:nvSpPr>
          <p:cNvPr id="67" name="Shape 67"/>
          <p:cNvSpPr txBox="1">
            <a:spLocks noGrp="1"/>
          </p:cNvSpPr>
          <p:nvPr>
            <p:ph type="subTitle" idx="1"/>
          </p:nvPr>
        </p:nvSpPr>
        <p:spPr>
          <a:xfrm>
            <a:off x="2136750" y="2101624"/>
            <a:ext cx="4870500" cy="2074200"/>
          </a:xfrm>
          <a:prstGeom prst="rect">
            <a:avLst/>
          </a:prstGeom>
        </p:spPr>
        <p:txBody>
          <a:bodyPr lIns="91425" tIns="91425" rIns="91425" bIns="91425" anchor="t" anchorCtr="0">
            <a:noAutofit/>
          </a:bodyPr>
          <a:lstStyle/>
          <a:p>
            <a:pPr lvl="0">
              <a:spcBef>
                <a:spcPts val="0"/>
              </a:spcBef>
              <a:buNone/>
            </a:pPr>
            <a:r>
              <a:rPr lang="en" sz="1800">
                <a:latin typeface="Roboto"/>
                <a:ea typeface="Roboto"/>
                <a:cs typeface="Roboto"/>
                <a:sym typeface="Roboto"/>
              </a:rPr>
              <a:t>Cristina Caballero, Kelley Jayne, </a:t>
            </a:r>
          </a:p>
          <a:p>
            <a:pPr lvl="0" rtl="0">
              <a:spcBef>
                <a:spcPts val="0"/>
              </a:spcBef>
              <a:buNone/>
            </a:pPr>
            <a:r>
              <a:rPr lang="en" sz="1800">
                <a:latin typeface="Roboto"/>
                <a:ea typeface="Roboto"/>
                <a:cs typeface="Roboto"/>
                <a:sym typeface="Roboto"/>
              </a:rPr>
              <a:t>Jordan B. Smith, Jr., Diana Stein</a:t>
            </a:r>
          </a:p>
          <a:p>
            <a:pPr lvl="0" rtl="0">
              <a:spcBef>
                <a:spcPts val="0"/>
              </a:spcBef>
              <a:buNone/>
            </a:pPr>
            <a:r>
              <a:rPr lang="en" sz="1800">
                <a:latin typeface="Roboto"/>
                <a:ea typeface="Roboto"/>
                <a:cs typeface="Roboto"/>
                <a:sym typeface="Roboto"/>
              </a:rPr>
              <a:t>ADMIN/530</a:t>
            </a:r>
          </a:p>
          <a:p>
            <a:pPr lvl="0">
              <a:spcBef>
                <a:spcPts val="0"/>
              </a:spcBef>
              <a:buNone/>
            </a:pPr>
            <a:r>
              <a:rPr lang="en" sz="1800">
                <a:latin typeface="Roboto"/>
                <a:ea typeface="Roboto"/>
                <a:cs typeface="Roboto"/>
                <a:sym typeface="Roboto"/>
              </a:rPr>
              <a:t>University of Phoenix</a:t>
            </a:r>
          </a:p>
          <a:p>
            <a:pPr lvl="0">
              <a:spcBef>
                <a:spcPts val="0"/>
              </a:spcBef>
              <a:buNone/>
            </a:pPr>
            <a:r>
              <a:rPr lang="en" sz="1800">
                <a:latin typeface="Roboto"/>
                <a:ea typeface="Roboto"/>
                <a:cs typeface="Roboto"/>
                <a:sym typeface="Roboto"/>
              </a:rPr>
              <a:t>Debra Dinowitz</a:t>
            </a:r>
          </a:p>
          <a:p>
            <a:pPr lvl="0" rtl="0">
              <a:spcBef>
                <a:spcPts val="0"/>
              </a:spcBef>
              <a:buNone/>
            </a:pPr>
            <a:r>
              <a:rPr lang="en" sz="1800">
                <a:latin typeface="Roboto"/>
                <a:ea typeface="Roboto"/>
                <a:cs typeface="Roboto"/>
                <a:sym typeface="Roboto"/>
              </a:rPr>
              <a:t>March 6, 2017</a:t>
            </a:r>
          </a:p>
          <a:p>
            <a:pPr lvl="0" algn="l" rtl="0">
              <a:spcBef>
                <a:spcPts val="0"/>
              </a:spcBef>
              <a:buNone/>
            </a:pPr>
            <a:endParaRPr sz="2100">
              <a:solidFill>
                <a:schemeClr val="lt1"/>
              </a:solidFill>
              <a:latin typeface="Roboto"/>
              <a:ea typeface="Roboto"/>
              <a:cs typeface="Roboto"/>
              <a:sym typeface="Roboto"/>
            </a:endParaRPr>
          </a:p>
          <a:p>
            <a:pPr lvl="0" algn="l" rtl="0">
              <a:spcBef>
                <a:spcPts val="0"/>
              </a:spcBef>
              <a:buNone/>
            </a:pPr>
            <a:r>
              <a:rPr lang="en" sz="2100">
                <a:solidFill>
                  <a:schemeClr val="lt1"/>
                </a:solidFill>
                <a:latin typeface="Roboto"/>
                <a:ea typeface="Roboto"/>
                <a:cs typeface="Roboto"/>
                <a:sym typeface="Roboto"/>
              </a:rPr>
              <a:t>January 23, 201</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algn="ctr" rtl="0">
              <a:spcBef>
                <a:spcPts val="0"/>
              </a:spcBef>
              <a:buNone/>
            </a:pPr>
            <a:r>
              <a:rPr lang="en"/>
              <a:t>Goals Based To Address Parent Needs</a:t>
            </a:r>
          </a:p>
        </p:txBody>
      </p:sp>
      <p:sp>
        <p:nvSpPr>
          <p:cNvPr id="143" name="Shape 143"/>
          <p:cNvSpPr txBox="1">
            <a:spLocks noGrp="1"/>
          </p:cNvSpPr>
          <p:nvPr>
            <p:ph type="body" idx="1"/>
          </p:nvPr>
        </p:nvSpPr>
        <p:spPr>
          <a:xfrm>
            <a:off x="311700" y="1266325"/>
            <a:ext cx="8520600" cy="3302700"/>
          </a:xfrm>
          <a:prstGeom prst="rect">
            <a:avLst/>
          </a:prstGeom>
        </p:spPr>
        <p:txBody>
          <a:bodyPr lIns="91425" tIns="91425" rIns="91425" bIns="91425" anchor="t" anchorCtr="0">
            <a:noAutofit/>
          </a:bodyPr>
          <a:lstStyle/>
          <a:p>
            <a:pPr marL="457200" lvl="0" indent="-317500" rtl="0">
              <a:spcBef>
                <a:spcPts val="0"/>
              </a:spcBef>
              <a:buSzPct val="100000"/>
              <a:buFont typeface="Arial"/>
            </a:pPr>
            <a:r>
              <a:rPr lang="en" sz="1400" dirty="0">
                <a:latin typeface="Arial"/>
                <a:ea typeface="Arial"/>
                <a:cs typeface="Arial"/>
                <a:sym typeface="Arial"/>
              </a:rPr>
              <a:t>Create a Parental Involvement Plan to include progress monitoring, review, and annual evaluation with the School Site Council and PTA.</a:t>
            </a:r>
            <a:br>
              <a:rPr lang="en" sz="1400" dirty="0">
                <a:latin typeface="Arial"/>
                <a:ea typeface="Arial"/>
                <a:cs typeface="Arial"/>
                <a:sym typeface="Arial"/>
              </a:rPr>
            </a:br>
            <a:endParaRPr lang="en" sz="1400" dirty="0">
              <a:latin typeface="Arial"/>
              <a:ea typeface="Arial"/>
              <a:cs typeface="Arial"/>
              <a:sym typeface="Arial"/>
            </a:endParaRPr>
          </a:p>
          <a:p>
            <a:pPr marL="457200" lvl="0" indent="-317500" rtl="0">
              <a:spcBef>
                <a:spcPts val="0"/>
              </a:spcBef>
              <a:buSzPct val="100000"/>
              <a:buFont typeface="Arial"/>
            </a:pPr>
            <a:r>
              <a:rPr lang="en" sz="1400" dirty="0">
                <a:latin typeface="Arial"/>
                <a:ea typeface="Arial"/>
                <a:cs typeface="Arial"/>
                <a:sym typeface="Arial"/>
              </a:rPr>
              <a:t>Increase the frequency of communications to parents about student progress to parents.</a:t>
            </a:r>
            <a:br>
              <a:rPr lang="en" sz="1400" dirty="0">
                <a:latin typeface="Arial"/>
                <a:ea typeface="Arial"/>
                <a:cs typeface="Arial"/>
                <a:sym typeface="Arial"/>
              </a:rPr>
            </a:br>
            <a:endParaRPr lang="en" sz="1400" dirty="0">
              <a:latin typeface="Arial"/>
              <a:ea typeface="Arial"/>
              <a:cs typeface="Arial"/>
              <a:sym typeface="Arial"/>
            </a:endParaRPr>
          </a:p>
          <a:p>
            <a:pPr marL="457200" lvl="0" indent="-317500">
              <a:spcBef>
                <a:spcPts val="0"/>
              </a:spcBef>
              <a:buSzPct val="100000"/>
              <a:buFont typeface="Arial"/>
            </a:pPr>
            <a:r>
              <a:rPr lang="en" sz="1400" dirty="0">
                <a:latin typeface="Arial"/>
                <a:ea typeface="Arial"/>
                <a:cs typeface="Arial"/>
                <a:sym typeface="Arial"/>
              </a:rPr>
              <a:t>Create a plan to offer Free Tutoring, especially for math, and provide information to parents using multiple methods for facilitating learning across all subject areas.</a:t>
            </a:r>
          </a:p>
        </p:txBody>
      </p:sp>
      <p:sp>
        <p:nvSpPr>
          <p:cNvPr id="144" name="Shape 144"/>
          <p:cNvSpPr txBox="1"/>
          <p:nvPr/>
        </p:nvSpPr>
        <p:spPr>
          <a:xfrm>
            <a:off x="6142787" y="4569025"/>
            <a:ext cx="2689500" cy="377400"/>
          </a:xfrm>
          <a:prstGeom prst="rect">
            <a:avLst/>
          </a:prstGeom>
          <a:noFill/>
          <a:ln>
            <a:noFill/>
          </a:ln>
        </p:spPr>
        <p:txBody>
          <a:bodyPr lIns="91425" tIns="91425" rIns="91425" bIns="91425" anchor="t" anchorCtr="0">
            <a:noAutofit/>
          </a:bodyPr>
          <a:lstStyle/>
          <a:p>
            <a:pPr lvl="0" rtl="0">
              <a:lnSpc>
                <a:spcPct val="200000"/>
              </a:lnSpc>
              <a:spcBef>
                <a:spcPts val="0"/>
              </a:spcBef>
              <a:buNone/>
            </a:pPr>
            <a:r>
              <a:rPr lang="en">
                <a:solidFill>
                  <a:srgbClr val="555555"/>
                </a:solidFill>
                <a:highlight>
                  <a:srgbClr val="FFFFFF"/>
                </a:highlight>
                <a:latin typeface="Verdana"/>
                <a:ea typeface="Verdana"/>
                <a:cs typeface="Verdana"/>
                <a:sym typeface="Verdana"/>
              </a:rPr>
              <a:t>(Westerlund et al., 2013)</a:t>
            </a:r>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
                                            <p:txEl>
                                              <p:pRg st="0" end="0"/>
                                            </p:txEl>
                                          </p:spTgt>
                                        </p:tgtEl>
                                        <p:attrNameLst>
                                          <p:attrName>style.visibility</p:attrName>
                                        </p:attrNameLst>
                                      </p:cBhvr>
                                      <p:to>
                                        <p:strVal val="visible"/>
                                      </p:to>
                                    </p:set>
                                    <p:anim calcmode="lin" valueType="num">
                                      <p:cBhvr additive="base">
                                        <p:cTn id="7" dur="500" fill="hold"/>
                                        <p:tgtEl>
                                          <p:spTgt spid="1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
                                            <p:txEl>
                                              <p:pRg st="1" end="1"/>
                                            </p:txEl>
                                          </p:spTgt>
                                        </p:tgtEl>
                                        <p:attrNameLst>
                                          <p:attrName>style.visibility</p:attrName>
                                        </p:attrNameLst>
                                      </p:cBhvr>
                                      <p:to>
                                        <p:strVal val="visible"/>
                                      </p:to>
                                    </p:set>
                                    <p:anim calcmode="lin" valueType="num">
                                      <p:cBhvr additive="base">
                                        <p:cTn id="13" dur="500" fill="hold"/>
                                        <p:tgtEl>
                                          <p:spTgt spid="1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
                                            <p:txEl>
                                              <p:pRg st="2" end="2"/>
                                            </p:txEl>
                                          </p:spTgt>
                                        </p:tgtEl>
                                        <p:attrNameLst>
                                          <p:attrName>style.visibility</p:attrName>
                                        </p:attrNameLst>
                                      </p:cBhvr>
                                      <p:to>
                                        <p:strVal val="visible"/>
                                      </p:to>
                                    </p:set>
                                    <p:anim calcmode="lin" valueType="num">
                                      <p:cBhvr additive="base">
                                        <p:cTn id="19" dur="500" fill="hold"/>
                                        <p:tgtEl>
                                          <p:spTgt spid="1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311700" y="216750"/>
            <a:ext cx="8520600" cy="707400"/>
          </a:xfrm>
          <a:prstGeom prst="rect">
            <a:avLst/>
          </a:prstGeom>
        </p:spPr>
        <p:txBody>
          <a:bodyPr lIns="91425" tIns="91425" rIns="91425" bIns="91425" anchor="t" anchorCtr="0">
            <a:noAutofit/>
          </a:bodyPr>
          <a:lstStyle/>
          <a:p>
            <a:pPr lvl="0">
              <a:spcBef>
                <a:spcPts val="0"/>
              </a:spcBef>
              <a:buNone/>
            </a:pPr>
            <a:r>
              <a:rPr lang="en"/>
              <a:t>References </a:t>
            </a:r>
          </a:p>
          <a:p>
            <a:pPr lvl="0">
              <a:spcBef>
                <a:spcPts val="0"/>
              </a:spcBef>
              <a:buNone/>
            </a:pPr>
            <a:endParaRPr/>
          </a:p>
        </p:txBody>
      </p:sp>
      <p:sp>
        <p:nvSpPr>
          <p:cNvPr id="150" name="Shape 150"/>
          <p:cNvSpPr txBox="1"/>
          <p:nvPr/>
        </p:nvSpPr>
        <p:spPr>
          <a:xfrm>
            <a:off x="239600" y="1175825"/>
            <a:ext cx="8811300" cy="3807900"/>
          </a:xfrm>
          <a:prstGeom prst="rect">
            <a:avLst/>
          </a:prstGeom>
          <a:noFill/>
          <a:ln>
            <a:noFill/>
          </a:ln>
        </p:spPr>
        <p:txBody>
          <a:bodyPr lIns="91425" tIns="91425" rIns="91425" bIns="91425" anchor="t" anchorCtr="0">
            <a:noAutofit/>
          </a:bodyPr>
          <a:lstStyle/>
          <a:p>
            <a:pPr marL="0" lvl="0" indent="0" rtl="0">
              <a:lnSpc>
                <a:spcPct val="200000"/>
              </a:lnSpc>
              <a:spcBef>
                <a:spcPts val="0"/>
              </a:spcBef>
              <a:buNone/>
            </a:pPr>
            <a:r>
              <a:rPr lang="en" sz="1200">
                <a:solidFill>
                  <a:srgbClr val="262626"/>
                </a:solidFill>
              </a:rPr>
              <a:t>Leimer, C. c. (2012). Organizing for Evidence-Based Decision Making and Improvement. </a:t>
            </a:r>
            <a:r>
              <a:rPr lang="en" sz="1200" i="1">
                <a:solidFill>
                  <a:srgbClr val="262626"/>
                </a:solidFill>
              </a:rPr>
              <a:t>Change</a:t>
            </a:r>
            <a:r>
              <a:rPr lang="en" sz="1200">
                <a:solidFill>
                  <a:srgbClr val="262626"/>
                </a:solidFill>
              </a:rPr>
              <a:t>, </a:t>
            </a:r>
            <a:r>
              <a:rPr lang="en" sz="1200" i="1">
                <a:solidFill>
                  <a:srgbClr val="262626"/>
                </a:solidFill>
              </a:rPr>
              <a:t>44</a:t>
            </a:r>
            <a:r>
              <a:rPr lang="en" sz="1200">
                <a:solidFill>
                  <a:srgbClr val="262626"/>
                </a:solidFill>
              </a:rPr>
              <a:t>(4), 45-51. </a:t>
            </a:r>
          </a:p>
          <a:p>
            <a:pPr marL="0" lvl="0" indent="457200" rtl="0">
              <a:lnSpc>
                <a:spcPct val="200000"/>
              </a:lnSpc>
              <a:spcBef>
                <a:spcPts val="0"/>
              </a:spcBef>
              <a:buNone/>
            </a:pPr>
            <a:r>
              <a:rPr lang="en" sz="1200">
                <a:solidFill>
                  <a:srgbClr val="262626"/>
                </a:solidFill>
              </a:rPr>
              <a:t>doi:10.1080/00091383.2012.691865</a:t>
            </a:r>
          </a:p>
          <a:p>
            <a:pPr marL="0" lvl="0" indent="0" rtl="0">
              <a:lnSpc>
                <a:spcPct val="200000"/>
              </a:lnSpc>
              <a:spcBef>
                <a:spcPts val="0"/>
              </a:spcBef>
              <a:buNone/>
            </a:pPr>
            <a:r>
              <a:rPr lang="en" sz="1200">
                <a:highlight>
                  <a:srgbClr val="FFFFFF"/>
                </a:highlight>
              </a:rPr>
              <a:t>Westerlund, H., Gustafsson, P. E., Theorell, T., Janlert, U., &amp; Hammarström, A. (2013). </a:t>
            </a:r>
          </a:p>
          <a:p>
            <a:pPr marL="0" lvl="0" indent="457200" rtl="0">
              <a:lnSpc>
                <a:spcPct val="200000"/>
              </a:lnSpc>
              <a:spcBef>
                <a:spcPts val="0"/>
              </a:spcBef>
              <a:buNone/>
            </a:pPr>
            <a:r>
              <a:rPr lang="en" sz="1200">
                <a:highlight>
                  <a:srgbClr val="FFFFFF"/>
                </a:highlight>
              </a:rPr>
              <a:t>Parental academic involvement in adolescence, academic achievement over the life </a:t>
            </a:r>
          </a:p>
          <a:p>
            <a:pPr marL="0" lvl="0" indent="457200" rtl="0">
              <a:lnSpc>
                <a:spcPct val="200000"/>
              </a:lnSpc>
              <a:spcBef>
                <a:spcPts val="0"/>
              </a:spcBef>
              <a:buNone/>
            </a:pPr>
            <a:r>
              <a:rPr lang="en" sz="1200">
                <a:highlight>
                  <a:srgbClr val="FFFFFF"/>
                </a:highlight>
              </a:rPr>
              <a:t>course and allostatic load in middle age: A prospective population-based cohort </a:t>
            </a:r>
          </a:p>
          <a:p>
            <a:pPr marL="0" lvl="0" indent="457200" rtl="0">
              <a:lnSpc>
                <a:spcPct val="200000"/>
              </a:lnSpc>
              <a:spcBef>
                <a:spcPts val="0"/>
              </a:spcBef>
              <a:buNone/>
            </a:pPr>
            <a:r>
              <a:rPr lang="en" sz="1200">
                <a:highlight>
                  <a:srgbClr val="FFFFFF"/>
                </a:highlight>
              </a:rPr>
              <a:t>study.</a:t>
            </a:r>
            <a:r>
              <a:rPr lang="en" sz="1200" i="1">
                <a:highlight>
                  <a:srgbClr val="FFFFFF"/>
                </a:highlight>
              </a:rPr>
              <a:t> Journal of Epidemiology and Community Health, 67</a:t>
            </a:r>
            <a:r>
              <a:rPr lang="en" sz="1200">
                <a:highlight>
                  <a:srgbClr val="FFFFFF"/>
                </a:highlight>
              </a:rPr>
              <a:t>(6), 508. </a:t>
            </a:r>
          </a:p>
          <a:p>
            <a:pPr marL="0" lvl="0" indent="457200" rtl="0">
              <a:lnSpc>
                <a:spcPct val="200000"/>
              </a:lnSpc>
              <a:spcBef>
                <a:spcPts val="0"/>
              </a:spcBef>
              <a:buNone/>
            </a:pPr>
            <a:r>
              <a:rPr lang="en" sz="1200">
                <a:highlight>
                  <a:srgbClr val="FFFFFF"/>
                </a:highlight>
              </a:rPr>
              <a:t>doi:http://dx.doi.org/10.1136/jech-2012-202052</a:t>
            </a:r>
          </a:p>
          <a:p>
            <a:pPr marL="0" lvl="0" indent="0" rtl="0">
              <a:lnSpc>
                <a:spcPct val="200000"/>
              </a:lnSpc>
              <a:spcBef>
                <a:spcPts val="0"/>
              </a:spcBef>
              <a:buNone/>
            </a:pPr>
            <a:r>
              <a:rPr lang="en" sz="1200">
                <a:highlight>
                  <a:srgbClr val="FFFFFF"/>
                </a:highlight>
              </a:rPr>
              <a:t>Youngston, N. (2016). Survey [Online Image]. Retrieved from </a:t>
            </a:r>
            <a:r>
              <a:rPr lang="en" sz="1200"/>
              <a:t>http://creative-commons-images.com/handwriting/s/survey.html</a:t>
            </a:r>
          </a:p>
          <a:p>
            <a:pPr marL="0" lvl="0" indent="0">
              <a:lnSpc>
                <a:spcPct val="200000"/>
              </a:lnSpc>
              <a:spcBef>
                <a:spcPts val="0"/>
              </a:spcBef>
              <a:buNone/>
            </a:pPr>
            <a:endParaRPr sz="1200">
              <a:highlight>
                <a:srgbClr val="FFFFFF"/>
              </a:highlight>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250275" y="150850"/>
            <a:ext cx="8743200" cy="985200"/>
          </a:xfrm>
          <a:prstGeom prst="rect">
            <a:avLst/>
          </a:prstGeom>
        </p:spPr>
        <p:txBody>
          <a:bodyPr lIns="91425" tIns="91425" rIns="91425" bIns="91425" anchor="ctr" anchorCtr="0">
            <a:noAutofit/>
          </a:bodyPr>
          <a:lstStyle/>
          <a:p>
            <a:pPr lvl="0" algn="l">
              <a:spcBef>
                <a:spcPts val="0"/>
              </a:spcBef>
              <a:buNone/>
            </a:pPr>
            <a:r>
              <a:rPr lang="en"/>
              <a:t>Needs Assessment? </a:t>
            </a:r>
          </a:p>
        </p:txBody>
      </p:sp>
      <p:sp>
        <p:nvSpPr>
          <p:cNvPr id="73" name="Shape 73"/>
          <p:cNvSpPr txBox="1">
            <a:spLocks noGrp="1"/>
          </p:cNvSpPr>
          <p:nvPr>
            <p:ph type="body" idx="2"/>
          </p:nvPr>
        </p:nvSpPr>
        <p:spPr>
          <a:xfrm>
            <a:off x="4945650" y="1210700"/>
            <a:ext cx="3104400" cy="2390100"/>
          </a:xfrm>
          <a:prstGeom prst="rect">
            <a:avLst/>
          </a:prstGeom>
        </p:spPr>
        <p:txBody>
          <a:bodyPr lIns="91425" tIns="91425" rIns="91425" bIns="91425" anchor="ctr" anchorCtr="0">
            <a:noAutofit/>
          </a:bodyPr>
          <a:lstStyle/>
          <a:p>
            <a:pPr lvl="0">
              <a:spcBef>
                <a:spcPts val="0"/>
              </a:spcBef>
              <a:buNone/>
            </a:pPr>
            <a:r>
              <a:rPr lang="en" dirty="0"/>
              <a:t>Please Click on the link below to access the needs assessment. </a:t>
            </a:r>
          </a:p>
          <a:p>
            <a:pPr lvl="0">
              <a:spcBef>
                <a:spcPts val="0"/>
              </a:spcBef>
              <a:buNone/>
            </a:pPr>
            <a:r>
              <a:rPr lang="en" u="sng" dirty="0">
                <a:solidFill>
                  <a:schemeClr val="bg1"/>
                </a:solidFill>
                <a:hlinkClick r:id="rId3"/>
              </a:rPr>
              <a:t>https://goo.gl/forms/tMglEE64fnfx8STQ2</a:t>
            </a:r>
          </a:p>
        </p:txBody>
      </p:sp>
      <p:pic>
        <p:nvPicPr>
          <p:cNvPr id="74" name="Shape 74" descr="survey"/>
          <p:cNvPicPr preferRelativeResize="0"/>
          <p:nvPr/>
        </p:nvPicPr>
        <p:blipFill>
          <a:blip r:embed="rId4">
            <a:alphaModFix/>
          </a:blip>
          <a:stretch>
            <a:fillRect/>
          </a:stretch>
        </p:blipFill>
        <p:spPr>
          <a:xfrm rot="-449766">
            <a:off x="479056" y="3027708"/>
            <a:ext cx="3799687" cy="1875956"/>
          </a:xfrm>
          <a:prstGeom prst="rect">
            <a:avLst/>
          </a:prstGeom>
          <a:noFill/>
          <a:ln>
            <a:noFill/>
          </a:ln>
        </p:spPr>
      </p:pic>
      <p:sp>
        <p:nvSpPr>
          <p:cNvPr id="75" name="Shape 75"/>
          <p:cNvSpPr txBox="1"/>
          <p:nvPr/>
        </p:nvSpPr>
        <p:spPr>
          <a:xfrm rot="-1345">
            <a:off x="-5439" y="4794605"/>
            <a:ext cx="4600200" cy="424200"/>
          </a:xfrm>
          <a:prstGeom prst="rect">
            <a:avLst/>
          </a:prstGeom>
          <a:noFill/>
          <a:ln>
            <a:noFill/>
          </a:ln>
        </p:spPr>
        <p:txBody>
          <a:bodyPr lIns="91425" tIns="91425" rIns="91425" bIns="91425" anchor="t" anchorCtr="0">
            <a:noAutofit/>
          </a:bodyPr>
          <a:lstStyle/>
          <a:p>
            <a:pPr lvl="0">
              <a:spcBef>
                <a:spcPts val="0"/>
              </a:spcBef>
              <a:buNone/>
            </a:pPr>
            <a:r>
              <a:rPr lang="en" sz="1100">
                <a:solidFill>
                  <a:srgbClr val="434343"/>
                </a:solidFill>
              </a:rPr>
              <a:t>(Youngston, 2016)</a:t>
            </a:r>
          </a:p>
        </p:txBody>
      </p:sp>
      <p:sp>
        <p:nvSpPr>
          <p:cNvPr id="76" name="Shape 76"/>
          <p:cNvSpPr txBox="1"/>
          <p:nvPr/>
        </p:nvSpPr>
        <p:spPr>
          <a:xfrm>
            <a:off x="543600" y="1374000"/>
            <a:ext cx="3473100" cy="1352100"/>
          </a:xfrm>
          <a:prstGeom prst="rect">
            <a:avLst/>
          </a:prstGeom>
          <a:noFill/>
          <a:ln>
            <a:noFill/>
          </a:ln>
        </p:spPr>
        <p:txBody>
          <a:bodyPr lIns="91425" tIns="91425" rIns="91425" bIns="91425" anchor="t" anchorCtr="0">
            <a:noAutofit/>
          </a:bodyPr>
          <a:lstStyle/>
          <a:p>
            <a:pPr lvl="0">
              <a:spcBef>
                <a:spcPts val="0"/>
              </a:spcBef>
              <a:buNone/>
            </a:pPr>
            <a:r>
              <a:rPr lang="en"/>
              <a:t>The Parent Involvement Needs Assessment is a way for the school to assess the needs of our parents, and to  prioritize parent involvement in our schools. </a:t>
            </a:r>
          </a:p>
        </p:txBody>
      </p:sp>
    </p:spTree>
  </p:cSld>
  <p:clrMapOvr>
    <a:masterClrMapping/>
  </p:clrMapOvr>
  <p:transition xmlns:p14="http://schemas.microsoft.com/office/powerpoint/2010/mai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311700" y="445025"/>
            <a:ext cx="8520600" cy="707400"/>
          </a:xfrm>
          <a:prstGeom prst="rect">
            <a:avLst/>
          </a:prstGeom>
        </p:spPr>
        <p:txBody>
          <a:bodyPr lIns="91425" tIns="91425" rIns="91425" bIns="91425" anchor="t" anchorCtr="0">
            <a:noAutofit/>
          </a:bodyPr>
          <a:lstStyle/>
          <a:p>
            <a:pPr lvl="0">
              <a:spcBef>
                <a:spcPts val="0"/>
              </a:spcBef>
              <a:buNone/>
            </a:pPr>
            <a:r>
              <a:rPr lang="en"/>
              <a:t>Kelley’s Analysis of Data</a:t>
            </a:r>
          </a:p>
        </p:txBody>
      </p:sp>
      <p:pic>
        <p:nvPicPr>
          <p:cNvPr id="82" name="Shape 82" descr="Question one of the survey.PNG"/>
          <p:cNvPicPr preferRelativeResize="0"/>
          <p:nvPr/>
        </p:nvPicPr>
        <p:blipFill>
          <a:blip r:embed="rId3">
            <a:alphaModFix/>
          </a:blip>
          <a:stretch>
            <a:fillRect/>
          </a:stretch>
        </p:blipFill>
        <p:spPr>
          <a:xfrm>
            <a:off x="311700" y="1075525"/>
            <a:ext cx="2896425" cy="2684624"/>
          </a:xfrm>
          <a:prstGeom prst="rect">
            <a:avLst/>
          </a:prstGeom>
          <a:noFill/>
          <a:ln>
            <a:noFill/>
          </a:ln>
        </p:spPr>
      </p:pic>
      <p:pic>
        <p:nvPicPr>
          <p:cNvPr id="83" name="Shape 83" descr="Question two of the survey.PNG"/>
          <p:cNvPicPr preferRelativeResize="0"/>
          <p:nvPr/>
        </p:nvPicPr>
        <p:blipFill>
          <a:blip r:embed="rId4">
            <a:alphaModFix/>
          </a:blip>
          <a:stretch>
            <a:fillRect/>
          </a:stretch>
        </p:blipFill>
        <p:spPr>
          <a:xfrm>
            <a:off x="3208125" y="1101812"/>
            <a:ext cx="2558525" cy="2581774"/>
          </a:xfrm>
          <a:prstGeom prst="rect">
            <a:avLst/>
          </a:prstGeom>
          <a:noFill/>
          <a:ln>
            <a:noFill/>
          </a:ln>
        </p:spPr>
      </p:pic>
      <p:pic>
        <p:nvPicPr>
          <p:cNvPr id="84" name="Shape 84" descr="Question three of survey.PNG"/>
          <p:cNvPicPr preferRelativeResize="0"/>
          <p:nvPr/>
        </p:nvPicPr>
        <p:blipFill>
          <a:blip r:embed="rId5">
            <a:alphaModFix/>
          </a:blip>
          <a:stretch>
            <a:fillRect/>
          </a:stretch>
        </p:blipFill>
        <p:spPr>
          <a:xfrm>
            <a:off x="5766650" y="1069925"/>
            <a:ext cx="3377350" cy="3923074"/>
          </a:xfrm>
          <a:prstGeom prst="rect">
            <a:avLst/>
          </a:prstGeom>
          <a:noFill/>
          <a:ln>
            <a:noFill/>
          </a:ln>
        </p:spPr>
      </p:pic>
      <p:pic>
        <p:nvPicPr>
          <p:cNvPr id="85" name="Shape 85" descr="question four suvey.PNG"/>
          <p:cNvPicPr preferRelativeResize="0"/>
          <p:nvPr/>
        </p:nvPicPr>
        <p:blipFill>
          <a:blip r:embed="rId6">
            <a:alphaModFix/>
          </a:blip>
          <a:stretch>
            <a:fillRect/>
          </a:stretch>
        </p:blipFill>
        <p:spPr>
          <a:xfrm>
            <a:off x="239500" y="3718925"/>
            <a:ext cx="5164699" cy="1327400"/>
          </a:xfrm>
          <a:prstGeom prst="rect">
            <a:avLst/>
          </a:prstGeom>
          <a:noFill/>
          <a:ln>
            <a:noFill/>
          </a:ln>
        </p:spPr>
      </p:pic>
    </p:spTree>
  </p:cSld>
  <p:clrMapOvr>
    <a:masterClrMapping/>
  </p:clrMapOvr>
  <p:transition xmlns:p14="http://schemas.microsoft.com/office/powerpoint/2010/mai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133575"/>
            <a:ext cx="8520600" cy="760500"/>
          </a:xfrm>
          <a:prstGeom prst="rect">
            <a:avLst/>
          </a:prstGeom>
        </p:spPr>
        <p:txBody>
          <a:bodyPr lIns="91425" tIns="91425" rIns="91425" bIns="91425" anchor="t" anchorCtr="0">
            <a:noAutofit/>
          </a:bodyPr>
          <a:lstStyle/>
          <a:p>
            <a:pPr lvl="0" rtl="0">
              <a:spcBef>
                <a:spcPts val="0"/>
              </a:spcBef>
              <a:buNone/>
            </a:pPr>
            <a:r>
              <a:rPr lang="en"/>
              <a:t>Cristina’s  Analysis of Data</a:t>
            </a:r>
          </a:p>
        </p:txBody>
      </p:sp>
      <p:pic>
        <p:nvPicPr>
          <p:cNvPr id="91" name="Shape 91"/>
          <p:cNvPicPr preferRelativeResize="0"/>
          <p:nvPr/>
        </p:nvPicPr>
        <p:blipFill>
          <a:blip r:embed="rId3">
            <a:alphaModFix/>
          </a:blip>
          <a:stretch>
            <a:fillRect/>
          </a:stretch>
        </p:blipFill>
        <p:spPr>
          <a:xfrm>
            <a:off x="152400" y="1024174"/>
            <a:ext cx="3599149" cy="2261524"/>
          </a:xfrm>
          <a:prstGeom prst="rect">
            <a:avLst/>
          </a:prstGeom>
          <a:noFill/>
          <a:ln>
            <a:noFill/>
          </a:ln>
        </p:spPr>
      </p:pic>
      <p:pic>
        <p:nvPicPr>
          <p:cNvPr id="92" name="Shape 92"/>
          <p:cNvPicPr preferRelativeResize="0"/>
          <p:nvPr/>
        </p:nvPicPr>
        <p:blipFill>
          <a:blip r:embed="rId4">
            <a:alphaModFix/>
          </a:blip>
          <a:stretch>
            <a:fillRect/>
          </a:stretch>
        </p:blipFill>
        <p:spPr>
          <a:xfrm>
            <a:off x="311699" y="3090275"/>
            <a:ext cx="3029574" cy="1900824"/>
          </a:xfrm>
          <a:prstGeom prst="rect">
            <a:avLst/>
          </a:prstGeom>
          <a:noFill/>
          <a:ln>
            <a:noFill/>
          </a:ln>
        </p:spPr>
      </p:pic>
      <p:pic>
        <p:nvPicPr>
          <p:cNvPr id="93" name="Shape 93"/>
          <p:cNvPicPr preferRelativeResize="0"/>
          <p:nvPr/>
        </p:nvPicPr>
        <p:blipFill>
          <a:blip r:embed="rId5">
            <a:alphaModFix/>
          </a:blip>
          <a:stretch>
            <a:fillRect/>
          </a:stretch>
        </p:blipFill>
        <p:spPr>
          <a:xfrm>
            <a:off x="4004025" y="1024175"/>
            <a:ext cx="4828274" cy="2261524"/>
          </a:xfrm>
          <a:prstGeom prst="rect">
            <a:avLst/>
          </a:prstGeom>
          <a:noFill/>
          <a:ln>
            <a:noFill/>
          </a:ln>
        </p:spPr>
      </p:pic>
      <p:pic>
        <p:nvPicPr>
          <p:cNvPr id="94" name="Shape 94"/>
          <p:cNvPicPr preferRelativeResize="0"/>
          <p:nvPr/>
        </p:nvPicPr>
        <p:blipFill>
          <a:blip r:embed="rId6">
            <a:alphaModFix/>
          </a:blip>
          <a:stretch>
            <a:fillRect/>
          </a:stretch>
        </p:blipFill>
        <p:spPr>
          <a:xfrm>
            <a:off x="4374299" y="3224162"/>
            <a:ext cx="4340650" cy="1633050"/>
          </a:xfrm>
          <a:prstGeom prst="rect">
            <a:avLst/>
          </a:prstGeom>
          <a:noFill/>
          <a:ln>
            <a:noFill/>
          </a:ln>
        </p:spPr>
      </p:pic>
    </p:spTree>
  </p:cSld>
  <p:clrMapOvr>
    <a:masterClrMapping/>
  </p:clrMapOvr>
  <p:transition xmlns:p14="http://schemas.microsoft.com/office/powerpoint/2010/mai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152400" y="97350"/>
            <a:ext cx="8520600" cy="707400"/>
          </a:xfrm>
          <a:prstGeom prst="rect">
            <a:avLst/>
          </a:prstGeom>
        </p:spPr>
        <p:txBody>
          <a:bodyPr lIns="91425" tIns="91425" rIns="91425" bIns="91425" anchor="t" anchorCtr="0">
            <a:noAutofit/>
          </a:bodyPr>
          <a:lstStyle/>
          <a:p>
            <a:pPr lvl="0" rtl="0">
              <a:spcBef>
                <a:spcPts val="0"/>
              </a:spcBef>
              <a:buNone/>
            </a:pPr>
            <a:r>
              <a:rPr lang="en"/>
              <a:t>Jordan’s Analysis of Data</a:t>
            </a:r>
          </a:p>
        </p:txBody>
      </p:sp>
      <p:pic>
        <p:nvPicPr>
          <p:cNvPr id="100" name="Shape 100" descr="comfortable-expressingCapture.GIF"/>
          <p:cNvPicPr preferRelativeResize="0"/>
          <p:nvPr/>
        </p:nvPicPr>
        <p:blipFill>
          <a:blip r:embed="rId3">
            <a:alphaModFix/>
          </a:blip>
          <a:stretch>
            <a:fillRect/>
          </a:stretch>
        </p:blipFill>
        <p:spPr>
          <a:xfrm>
            <a:off x="152400" y="897875"/>
            <a:ext cx="2725074" cy="2411924"/>
          </a:xfrm>
          <a:prstGeom prst="rect">
            <a:avLst/>
          </a:prstGeom>
          <a:noFill/>
          <a:ln>
            <a:noFill/>
          </a:ln>
        </p:spPr>
      </p:pic>
      <p:pic>
        <p:nvPicPr>
          <p:cNvPr id="101" name="Shape 101" descr="besttimeCapture.GIF"/>
          <p:cNvPicPr preferRelativeResize="0"/>
          <p:nvPr/>
        </p:nvPicPr>
        <p:blipFill>
          <a:blip r:embed="rId4">
            <a:alphaModFix/>
          </a:blip>
          <a:stretch>
            <a:fillRect/>
          </a:stretch>
        </p:blipFill>
        <p:spPr>
          <a:xfrm>
            <a:off x="3086100" y="897875"/>
            <a:ext cx="3063499" cy="2679724"/>
          </a:xfrm>
          <a:prstGeom prst="rect">
            <a:avLst/>
          </a:prstGeom>
          <a:noFill/>
          <a:ln>
            <a:noFill/>
          </a:ln>
        </p:spPr>
      </p:pic>
      <p:pic>
        <p:nvPicPr>
          <p:cNvPr id="102" name="Shape 102" descr="workingwaysCapture.GIF"/>
          <p:cNvPicPr preferRelativeResize="0"/>
          <p:nvPr/>
        </p:nvPicPr>
        <p:blipFill>
          <a:blip r:embed="rId5">
            <a:alphaModFix/>
          </a:blip>
          <a:stretch>
            <a:fillRect/>
          </a:stretch>
        </p:blipFill>
        <p:spPr>
          <a:xfrm>
            <a:off x="6302000" y="897874"/>
            <a:ext cx="2689599" cy="2471199"/>
          </a:xfrm>
          <a:prstGeom prst="rect">
            <a:avLst/>
          </a:prstGeom>
          <a:noFill/>
          <a:ln>
            <a:noFill/>
          </a:ln>
        </p:spPr>
      </p:pic>
      <p:pic>
        <p:nvPicPr>
          <p:cNvPr id="103" name="Shape 103" descr="eethnicity.GIF"/>
          <p:cNvPicPr preferRelativeResize="0"/>
          <p:nvPr/>
        </p:nvPicPr>
        <p:blipFill>
          <a:blip r:embed="rId6">
            <a:alphaModFix/>
          </a:blip>
          <a:stretch>
            <a:fillRect/>
          </a:stretch>
        </p:blipFill>
        <p:spPr>
          <a:xfrm>
            <a:off x="1738300" y="3462199"/>
            <a:ext cx="5667375" cy="139869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235500" y="64025"/>
            <a:ext cx="8520600" cy="707400"/>
          </a:xfrm>
          <a:prstGeom prst="rect">
            <a:avLst/>
          </a:prstGeom>
        </p:spPr>
        <p:txBody>
          <a:bodyPr lIns="91425" tIns="91425" rIns="91425" bIns="91425" anchor="t" anchorCtr="0">
            <a:noAutofit/>
          </a:bodyPr>
          <a:lstStyle/>
          <a:p>
            <a:pPr lvl="0" rtl="0">
              <a:spcBef>
                <a:spcPts val="0"/>
              </a:spcBef>
              <a:buNone/>
            </a:pPr>
            <a:r>
              <a:rPr lang="en"/>
              <a:t>Diana’s  Analysis of Data</a:t>
            </a:r>
          </a:p>
        </p:txBody>
      </p:sp>
      <p:pic>
        <p:nvPicPr>
          <p:cNvPr id="109" name="Shape 109"/>
          <p:cNvPicPr preferRelativeResize="0"/>
          <p:nvPr/>
        </p:nvPicPr>
        <p:blipFill>
          <a:blip r:embed="rId3">
            <a:alphaModFix/>
          </a:blip>
          <a:stretch>
            <a:fillRect/>
          </a:stretch>
        </p:blipFill>
        <p:spPr>
          <a:xfrm>
            <a:off x="311700" y="783424"/>
            <a:ext cx="3782375" cy="336037"/>
          </a:xfrm>
          <a:prstGeom prst="rect">
            <a:avLst/>
          </a:prstGeom>
          <a:noFill/>
          <a:ln>
            <a:noFill/>
          </a:ln>
        </p:spPr>
      </p:pic>
      <p:pic>
        <p:nvPicPr>
          <p:cNvPr id="110" name="Shape 110"/>
          <p:cNvPicPr preferRelativeResize="0"/>
          <p:nvPr/>
        </p:nvPicPr>
        <p:blipFill>
          <a:blip r:embed="rId4">
            <a:alphaModFix/>
          </a:blip>
          <a:stretch>
            <a:fillRect/>
          </a:stretch>
        </p:blipFill>
        <p:spPr>
          <a:xfrm>
            <a:off x="311700" y="1055249"/>
            <a:ext cx="2080600" cy="1976575"/>
          </a:xfrm>
          <a:prstGeom prst="rect">
            <a:avLst/>
          </a:prstGeom>
          <a:noFill/>
          <a:ln>
            <a:noFill/>
          </a:ln>
        </p:spPr>
      </p:pic>
      <p:pic>
        <p:nvPicPr>
          <p:cNvPr id="111" name="Shape 111"/>
          <p:cNvPicPr preferRelativeResize="0"/>
          <p:nvPr/>
        </p:nvPicPr>
        <p:blipFill>
          <a:blip r:embed="rId5">
            <a:alphaModFix/>
          </a:blip>
          <a:stretch>
            <a:fillRect/>
          </a:stretch>
        </p:blipFill>
        <p:spPr>
          <a:xfrm>
            <a:off x="311700" y="3123575"/>
            <a:ext cx="3368875" cy="1684450"/>
          </a:xfrm>
          <a:prstGeom prst="rect">
            <a:avLst/>
          </a:prstGeom>
          <a:noFill/>
          <a:ln>
            <a:noFill/>
          </a:ln>
        </p:spPr>
      </p:pic>
      <p:pic>
        <p:nvPicPr>
          <p:cNvPr id="112" name="Shape 112"/>
          <p:cNvPicPr preferRelativeResize="0"/>
          <p:nvPr/>
        </p:nvPicPr>
        <p:blipFill>
          <a:blip r:embed="rId6">
            <a:alphaModFix/>
          </a:blip>
          <a:stretch>
            <a:fillRect/>
          </a:stretch>
        </p:blipFill>
        <p:spPr>
          <a:xfrm>
            <a:off x="4394700" y="799749"/>
            <a:ext cx="3609950" cy="271825"/>
          </a:xfrm>
          <a:prstGeom prst="rect">
            <a:avLst/>
          </a:prstGeom>
          <a:noFill/>
          <a:ln>
            <a:noFill/>
          </a:ln>
        </p:spPr>
      </p:pic>
      <p:pic>
        <p:nvPicPr>
          <p:cNvPr id="113" name="Shape 113"/>
          <p:cNvPicPr preferRelativeResize="0"/>
          <p:nvPr/>
        </p:nvPicPr>
        <p:blipFill>
          <a:blip r:embed="rId7">
            <a:alphaModFix/>
          </a:blip>
          <a:stretch>
            <a:fillRect/>
          </a:stretch>
        </p:blipFill>
        <p:spPr>
          <a:xfrm>
            <a:off x="4396769" y="1099894"/>
            <a:ext cx="1764399" cy="2638900"/>
          </a:xfrm>
          <a:prstGeom prst="rect">
            <a:avLst/>
          </a:prstGeom>
          <a:noFill/>
          <a:ln>
            <a:noFill/>
          </a:ln>
        </p:spPr>
      </p:pic>
      <p:pic>
        <p:nvPicPr>
          <p:cNvPr id="114" name="Shape 114"/>
          <p:cNvPicPr preferRelativeResize="0"/>
          <p:nvPr/>
        </p:nvPicPr>
        <p:blipFill>
          <a:blip r:embed="rId8">
            <a:alphaModFix/>
          </a:blip>
          <a:stretch>
            <a:fillRect/>
          </a:stretch>
        </p:blipFill>
        <p:spPr>
          <a:xfrm>
            <a:off x="2983787" y="3871900"/>
            <a:ext cx="2995875" cy="1123450"/>
          </a:xfrm>
          <a:prstGeom prst="rect">
            <a:avLst/>
          </a:prstGeom>
          <a:noFill/>
          <a:ln>
            <a:noFill/>
          </a:ln>
        </p:spPr>
      </p:pic>
      <p:pic>
        <p:nvPicPr>
          <p:cNvPr id="115" name="Shape 115"/>
          <p:cNvPicPr preferRelativeResize="0"/>
          <p:nvPr/>
        </p:nvPicPr>
        <p:blipFill>
          <a:blip r:embed="rId9">
            <a:alphaModFix/>
          </a:blip>
          <a:stretch>
            <a:fillRect/>
          </a:stretch>
        </p:blipFill>
        <p:spPr>
          <a:xfrm>
            <a:off x="5890800" y="3915399"/>
            <a:ext cx="3043400" cy="1003750"/>
          </a:xfrm>
          <a:prstGeom prst="rect">
            <a:avLst/>
          </a:prstGeom>
          <a:noFill/>
          <a:ln>
            <a:noFill/>
          </a:ln>
        </p:spPr>
      </p:pic>
      <p:pic>
        <p:nvPicPr>
          <p:cNvPr id="116" name="Shape 116"/>
          <p:cNvPicPr preferRelativeResize="0"/>
          <p:nvPr/>
        </p:nvPicPr>
        <p:blipFill>
          <a:blip r:embed="rId10">
            <a:alphaModFix/>
          </a:blip>
          <a:stretch>
            <a:fillRect/>
          </a:stretch>
        </p:blipFill>
        <p:spPr>
          <a:xfrm>
            <a:off x="6790575" y="1055237"/>
            <a:ext cx="1915024" cy="1393549"/>
          </a:xfrm>
          <a:prstGeom prst="rect">
            <a:avLst/>
          </a:prstGeom>
          <a:noFill/>
          <a:ln>
            <a:noFill/>
          </a:ln>
        </p:spPr>
      </p:pic>
      <p:pic>
        <p:nvPicPr>
          <p:cNvPr id="117" name="Shape 117"/>
          <p:cNvPicPr preferRelativeResize="0"/>
          <p:nvPr/>
        </p:nvPicPr>
        <p:blipFill>
          <a:blip r:embed="rId11">
            <a:alphaModFix/>
          </a:blip>
          <a:stretch>
            <a:fillRect/>
          </a:stretch>
        </p:blipFill>
        <p:spPr>
          <a:xfrm>
            <a:off x="7280350" y="2448764"/>
            <a:ext cx="1425250" cy="121769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265500" y="-27125"/>
            <a:ext cx="4045200" cy="1675800"/>
          </a:xfrm>
          <a:prstGeom prst="rect">
            <a:avLst/>
          </a:prstGeom>
        </p:spPr>
        <p:txBody>
          <a:bodyPr lIns="91425" tIns="91425" rIns="91425" bIns="91425" anchor="b" anchorCtr="0">
            <a:noAutofit/>
          </a:bodyPr>
          <a:lstStyle/>
          <a:p>
            <a:pPr lvl="0">
              <a:spcBef>
                <a:spcPts val="0"/>
              </a:spcBef>
              <a:buNone/>
            </a:pPr>
            <a:r>
              <a:rPr lang="en"/>
              <a:t>Compare &amp; Contrast</a:t>
            </a:r>
          </a:p>
        </p:txBody>
      </p:sp>
      <p:sp>
        <p:nvSpPr>
          <p:cNvPr id="123" name="Shape 123"/>
          <p:cNvSpPr txBox="1">
            <a:spLocks noGrp="1"/>
          </p:cNvSpPr>
          <p:nvPr>
            <p:ph type="subTitle" idx="1"/>
          </p:nvPr>
        </p:nvSpPr>
        <p:spPr>
          <a:xfrm>
            <a:off x="265500" y="1660075"/>
            <a:ext cx="4045200" cy="1235100"/>
          </a:xfrm>
          <a:prstGeom prst="rect">
            <a:avLst/>
          </a:prstGeom>
        </p:spPr>
        <p:txBody>
          <a:bodyPr lIns="91425" tIns="91425" rIns="91425" bIns="91425" anchor="t" anchorCtr="0">
            <a:noAutofit/>
          </a:bodyPr>
          <a:lstStyle/>
          <a:p>
            <a:pPr lvl="0" rtl="0">
              <a:spcBef>
                <a:spcPts val="0"/>
              </a:spcBef>
              <a:buNone/>
            </a:pPr>
            <a:r>
              <a:rPr lang="en" sz="1400" dirty="0"/>
              <a:t>Team B’s comparisons reveal that </a:t>
            </a:r>
            <a:br>
              <a:rPr lang="en" sz="1400" dirty="0"/>
            </a:br>
            <a:r>
              <a:rPr lang="en" sz="1400" dirty="0"/>
              <a:t>the specific school sites yield similar findings in some areas, and very different ones </a:t>
            </a:r>
            <a:br>
              <a:rPr lang="en" sz="1400" dirty="0"/>
            </a:br>
            <a:r>
              <a:rPr lang="en" sz="1400" dirty="0"/>
              <a:t>in what types of training services the </a:t>
            </a:r>
            <a:br>
              <a:rPr lang="en" sz="1400" dirty="0"/>
            </a:br>
            <a:r>
              <a:rPr lang="en" sz="1400" dirty="0"/>
              <a:t>Parents desire.     </a:t>
            </a:r>
            <a:br>
              <a:rPr lang="en" sz="1400" dirty="0"/>
            </a:br>
            <a:r>
              <a:rPr lang="en" sz="1400" dirty="0"/>
              <a:t/>
            </a:r>
            <a:br>
              <a:rPr lang="en" sz="1400" dirty="0"/>
            </a:br>
            <a:r>
              <a:rPr lang="en" sz="1400" dirty="0"/>
              <a:t>In conclusion, principals, teachers, </a:t>
            </a:r>
            <a:br>
              <a:rPr lang="en" sz="1400" dirty="0"/>
            </a:br>
            <a:r>
              <a:rPr lang="en" sz="1400" dirty="0"/>
              <a:t>and all staff members need to be available and ready to listen while inviting all </a:t>
            </a:r>
            <a:br>
              <a:rPr lang="en" sz="1400" dirty="0"/>
            </a:br>
            <a:r>
              <a:rPr lang="en" sz="1400" dirty="0"/>
              <a:t>stakeholders to actively engage in school wide policies and practices in order to drive necessary momentum and improvement.</a:t>
            </a:r>
          </a:p>
        </p:txBody>
      </p:sp>
      <p:sp>
        <p:nvSpPr>
          <p:cNvPr id="124" name="Shape 124"/>
          <p:cNvSpPr txBox="1">
            <a:spLocks noGrp="1"/>
          </p:cNvSpPr>
          <p:nvPr>
            <p:ph type="body" idx="2"/>
          </p:nvPr>
        </p:nvSpPr>
        <p:spPr>
          <a:xfrm>
            <a:off x="4939500" y="952800"/>
            <a:ext cx="3837000" cy="3695100"/>
          </a:xfrm>
          <a:prstGeom prst="rect">
            <a:avLst/>
          </a:prstGeom>
        </p:spPr>
        <p:txBody>
          <a:bodyPr lIns="91425" tIns="91425" rIns="91425" bIns="91425" anchor="ctr" anchorCtr="0">
            <a:noAutofit/>
          </a:bodyPr>
          <a:lstStyle/>
          <a:p>
            <a:pPr lvl="0" rtl="0">
              <a:lnSpc>
                <a:spcPct val="100000"/>
              </a:lnSpc>
              <a:spcBef>
                <a:spcPts val="0"/>
              </a:spcBef>
              <a:spcAft>
                <a:spcPts val="0"/>
              </a:spcAft>
              <a:buNone/>
            </a:pPr>
            <a:r>
              <a:rPr lang="en" sz="1000" b="1" dirty="0">
                <a:solidFill>
                  <a:srgbClr val="434343"/>
                </a:solidFill>
                <a:latin typeface="Arial"/>
                <a:ea typeface="Arial"/>
                <a:cs typeface="Arial"/>
                <a:sym typeface="Arial"/>
              </a:rPr>
              <a:t>1. What elements that were surveyed provided surprising results?</a:t>
            </a:r>
            <a:br>
              <a:rPr lang="en" sz="1000" b="1" dirty="0">
                <a:solidFill>
                  <a:srgbClr val="434343"/>
                </a:solidFill>
                <a:latin typeface="Arial"/>
                <a:ea typeface="Arial"/>
                <a:cs typeface="Arial"/>
                <a:sym typeface="Arial"/>
              </a:rPr>
            </a:br>
            <a:endParaRPr lang="en" sz="1000" b="1" dirty="0">
              <a:solidFill>
                <a:srgbClr val="434343"/>
              </a:solidFill>
              <a:latin typeface="Arial"/>
              <a:ea typeface="Arial"/>
              <a:cs typeface="Arial"/>
              <a:sym typeface="Arial"/>
            </a:endParaRPr>
          </a:p>
          <a:p>
            <a:pPr lvl="0" rtl="0">
              <a:lnSpc>
                <a:spcPct val="100000"/>
              </a:lnSpc>
              <a:spcBef>
                <a:spcPts val="0"/>
              </a:spcBef>
              <a:spcAft>
                <a:spcPts val="0"/>
              </a:spcAft>
              <a:buNone/>
            </a:pPr>
            <a:r>
              <a:rPr lang="en" sz="1000" b="1" dirty="0">
                <a:solidFill>
                  <a:srgbClr val="434343"/>
                </a:solidFill>
                <a:latin typeface="Arial"/>
                <a:ea typeface="Arial"/>
                <a:cs typeface="Arial"/>
                <a:sym typeface="Arial"/>
              </a:rPr>
              <a:t>2. When you compared our findings what did you determine our similarities were?</a:t>
            </a:r>
          </a:p>
          <a:p>
            <a:pPr lvl="0" rtl="0">
              <a:lnSpc>
                <a:spcPct val="100000"/>
              </a:lnSpc>
              <a:spcBef>
                <a:spcPts val="0"/>
              </a:spcBef>
              <a:spcAft>
                <a:spcPts val="0"/>
              </a:spcAft>
              <a:buNone/>
            </a:pPr>
            <a:r>
              <a:rPr lang="en" sz="1000" dirty="0">
                <a:solidFill>
                  <a:srgbClr val="434343"/>
                </a:solidFill>
                <a:latin typeface="Arial"/>
                <a:ea typeface="Arial"/>
                <a:cs typeface="Arial"/>
                <a:sym typeface="Arial"/>
              </a:rPr>
              <a:t> </a:t>
            </a:r>
          </a:p>
          <a:p>
            <a:pPr lvl="0" rtl="0">
              <a:lnSpc>
                <a:spcPct val="100000"/>
              </a:lnSpc>
              <a:spcBef>
                <a:spcPts val="0"/>
              </a:spcBef>
              <a:spcAft>
                <a:spcPts val="0"/>
              </a:spcAft>
              <a:buNone/>
            </a:pPr>
            <a:r>
              <a:rPr lang="en" sz="1000" b="1" dirty="0">
                <a:solidFill>
                  <a:srgbClr val="434343"/>
                </a:solidFill>
                <a:latin typeface="Arial"/>
                <a:ea typeface="Arial"/>
                <a:cs typeface="Arial"/>
                <a:sym typeface="Arial"/>
              </a:rPr>
              <a:t>3. What did you see as the most contrasting variable?</a:t>
            </a:r>
          </a:p>
          <a:p>
            <a:pPr lvl="0" rtl="0">
              <a:lnSpc>
                <a:spcPct val="100000"/>
              </a:lnSpc>
              <a:spcBef>
                <a:spcPts val="0"/>
              </a:spcBef>
              <a:spcAft>
                <a:spcPts val="0"/>
              </a:spcAft>
              <a:buNone/>
            </a:pPr>
            <a:endParaRPr sz="1000" b="1" dirty="0">
              <a:solidFill>
                <a:srgbClr val="434343"/>
              </a:solidFill>
              <a:latin typeface="Arial"/>
              <a:ea typeface="Arial"/>
              <a:cs typeface="Arial"/>
              <a:sym typeface="Arial"/>
            </a:endParaRPr>
          </a:p>
          <a:p>
            <a:pPr lvl="0" rtl="0">
              <a:lnSpc>
                <a:spcPct val="100000"/>
              </a:lnSpc>
              <a:spcBef>
                <a:spcPts val="0"/>
              </a:spcBef>
              <a:spcAft>
                <a:spcPts val="0"/>
              </a:spcAft>
              <a:buNone/>
            </a:pPr>
            <a:r>
              <a:rPr lang="en" sz="1000" b="1" dirty="0">
                <a:solidFill>
                  <a:srgbClr val="434343"/>
                </a:solidFill>
                <a:latin typeface="Arial"/>
                <a:ea typeface="Arial"/>
                <a:cs typeface="Arial"/>
                <a:sym typeface="Arial"/>
              </a:rPr>
              <a:t>4. In what ways could professional development increase positive results to these outcomes?</a:t>
            </a:r>
          </a:p>
          <a:p>
            <a:pPr lvl="0" rtl="0">
              <a:lnSpc>
                <a:spcPct val="100000"/>
              </a:lnSpc>
              <a:spcBef>
                <a:spcPts val="0"/>
              </a:spcBef>
              <a:spcAft>
                <a:spcPts val="0"/>
              </a:spcAft>
              <a:buNone/>
            </a:pPr>
            <a:endParaRPr sz="1000" b="1" dirty="0">
              <a:solidFill>
                <a:srgbClr val="434343"/>
              </a:solidFill>
              <a:latin typeface="Arial"/>
              <a:ea typeface="Arial"/>
              <a:cs typeface="Arial"/>
              <a:sym typeface="Arial"/>
            </a:endParaRPr>
          </a:p>
          <a:p>
            <a:pPr lvl="0" rtl="0">
              <a:lnSpc>
                <a:spcPct val="100000"/>
              </a:lnSpc>
              <a:spcBef>
                <a:spcPts val="0"/>
              </a:spcBef>
              <a:spcAft>
                <a:spcPts val="0"/>
              </a:spcAft>
              <a:buNone/>
            </a:pPr>
            <a:r>
              <a:rPr lang="en" sz="1000" b="1" dirty="0">
                <a:solidFill>
                  <a:srgbClr val="434343"/>
                </a:solidFill>
                <a:latin typeface="Arial"/>
                <a:ea typeface="Arial"/>
                <a:cs typeface="Arial"/>
                <a:sym typeface="Arial"/>
              </a:rPr>
              <a:t>5. Are parents actively involved in the decision-making at your school sites?</a:t>
            </a:r>
          </a:p>
          <a:p>
            <a:pPr lvl="0" rtl="0">
              <a:lnSpc>
                <a:spcPct val="100000"/>
              </a:lnSpc>
              <a:spcBef>
                <a:spcPts val="0"/>
              </a:spcBef>
              <a:spcAft>
                <a:spcPts val="0"/>
              </a:spcAft>
              <a:buNone/>
            </a:pPr>
            <a:endParaRPr sz="1000" b="1" dirty="0">
              <a:solidFill>
                <a:srgbClr val="434343"/>
              </a:solidFill>
              <a:latin typeface="Arial"/>
              <a:ea typeface="Arial"/>
              <a:cs typeface="Arial"/>
              <a:sym typeface="Arial"/>
            </a:endParaRPr>
          </a:p>
          <a:p>
            <a:pPr lvl="0" rtl="0">
              <a:lnSpc>
                <a:spcPct val="100000"/>
              </a:lnSpc>
              <a:spcBef>
                <a:spcPts val="0"/>
              </a:spcBef>
              <a:spcAft>
                <a:spcPts val="0"/>
              </a:spcAft>
              <a:buNone/>
            </a:pPr>
            <a:r>
              <a:rPr lang="en" sz="1000" b="1" dirty="0">
                <a:solidFill>
                  <a:srgbClr val="434343"/>
                </a:solidFill>
                <a:latin typeface="Arial"/>
                <a:ea typeface="Arial"/>
                <a:cs typeface="Arial"/>
                <a:sym typeface="Arial"/>
              </a:rPr>
              <a:t>6. If not, do they know that they are invited to attend board meetings?</a:t>
            </a:r>
          </a:p>
          <a:p>
            <a:pPr lvl="0" rtl="0">
              <a:lnSpc>
                <a:spcPct val="100000"/>
              </a:lnSpc>
              <a:spcBef>
                <a:spcPts val="0"/>
              </a:spcBef>
              <a:spcAft>
                <a:spcPts val="0"/>
              </a:spcAft>
              <a:buNone/>
            </a:pPr>
            <a:endParaRPr sz="1000" b="1" dirty="0">
              <a:solidFill>
                <a:srgbClr val="434343"/>
              </a:solidFill>
              <a:latin typeface="Arial"/>
              <a:ea typeface="Arial"/>
              <a:cs typeface="Arial"/>
              <a:sym typeface="Arial"/>
            </a:endParaRPr>
          </a:p>
          <a:p>
            <a:pPr lvl="0" rtl="0">
              <a:lnSpc>
                <a:spcPct val="100000"/>
              </a:lnSpc>
              <a:spcBef>
                <a:spcPts val="0"/>
              </a:spcBef>
              <a:spcAft>
                <a:spcPts val="0"/>
              </a:spcAft>
              <a:buNone/>
            </a:pPr>
            <a:r>
              <a:rPr lang="en" sz="900" b="1" dirty="0">
                <a:solidFill>
                  <a:srgbClr val="434343"/>
                </a:solidFill>
                <a:latin typeface="Arial"/>
                <a:ea typeface="Arial"/>
                <a:cs typeface="Arial"/>
                <a:sym typeface="Arial"/>
              </a:rPr>
              <a:t>7. Which service or training are the parents at your school most interested in being part of and why? </a:t>
            </a:r>
          </a:p>
          <a:p>
            <a:pPr lvl="0" rtl="0">
              <a:lnSpc>
                <a:spcPct val="100000"/>
              </a:lnSpc>
              <a:spcBef>
                <a:spcPts val="0"/>
              </a:spcBef>
              <a:spcAft>
                <a:spcPts val="0"/>
              </a:spcAft>
              <a:buNone/>
            </a:pPr>
            <a:endParaRPr sz="1000" b="1" dirty="0">
              <a:solidFill>
                <a:srgbClr val="434343"/>
              </a:solidFill>
              <a:latin typeface="Arial"/>
              <a:ea typeface="Arial"/>
              <a:cs typeface="Arial"/>
              <a:sym typeface="Arial"/>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fracture"/>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4">
                                            <p:txEl>
                                              <p:pRg st="0" end="0"/>
                                            </p:txEl>
                                          </p:spTgt>
                                        </p:tgtEl>
                                        <p:attrNameLst>
                                          <p:attrName>style.visibility</p:attrName>
                                        </p:attrNameLst>
                                      </p:cBhvr>
                                      <p:to>
                                        <p:strVal val="visible"/>
                                      </p:to>
                                    </p:set>
                                    <p:anim calcmode="lin" valueType="num">
                                      <p:cBhvr additive="base">
                                        <p:cTn id="7" dur="500" fill="hold"/>
                                        <p:tgtEl>
                                          <p:spTgt spid="12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4">
                                            <p:txEl>
                                              <p:pRg st="1" end="1"/>
                                            </p:txEl>
                                          </p:spTgt>
                                        </p:tgtEl>
                                        <p:attrNameLst>
                                          <p:attrName>style.visibility</p:attrName>
                                        </p:attrNameLst>
                                      </p:cBhvr>
                                      <p:to>
                                        <p:strVal val="visible"/>
                                      </p:to>
                                    </p:set>
                                    <p:anim calcmode="lin" valueType="num">
                                      <p:cBhvr additive="base">
                                        <p:cTn id="11" dur="500" fill="hold"/>
                                        <p:tgtEl>
                                          <p:spTgt spid="12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2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24">
                                            <p:txEl>
                                              <p:pRg st="2" end="2"/>
                                            </p:txEl>
                                          </p:spTgt>
                                        </p:tgtEl>
                                        <p:attrNameLst>
                                          <p:attrName>style.visibility</p:attrName>
                                        </p:attrNameLst>
                                      </p:cBhvr>
                                      <p:to>
                                        <p:strVal val="visible"/>
                                      </p:to>
                                    </p:set>
                                    <p:anim calcmode="lin" valueType="num">
                                      <p:cBhvr additive="base">
                                        <p:cTn id="15" dur="500" fill="hold"/>
                                        <p:tgtEl>
                                          <p:spTgt spid="12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2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24">
                                            <p:txEl>
                                              <p:pRg st="3" end="3"/>
                                            </p:txEl>
                                          </p:spTgt>
                                        </p:tgtEl>
                                        <p:attrNameLst>
                                          <p:attrName>style.visibility</p:attrName>
                                        </p:attrNameLst>
                                      </p:cBhvr>
                                      <p:to>
                                        <p:strVal val="visible"/>
                                      </p:to>
                                    </p:set>
                                    <p:anim calcmode="lin" valueType="num">
                                      <p:cBhvr additive="base">
                                        <p:cTn id="19" dur="500" fill="hold"/>
                                        <p:tgtEl>
                                          <p:spTgt spid="12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24">
                                            <p:txEl>
                                              <p:pRg st="5" end="5"/>
                                            </p:txEl>
                                          </p:spTgt>
                                        </p:tgtEl>
                                        <p:attrNameLst>
                                          <p:attrName>style.visibility</p:attrName>
                                        </p:attrNameLst>
                                      </p:cBhvr>
                                      <p:to>
                                        <p:strVal val="visible"/>
                                      </p:to>
                                    </p:set>
                                    <p:anim calcmode="lin" valueType="num">
                                      <p:cBhvr additive="base">
                                        <p:cTn id="23" dur="500" fill="hold"/>
                                        <p:tgtEl>
                                          <p:spTgt spid="12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24">
                                            <p:txEl>
                                              <p:pRg st="7" end="7"/>
                                            </p:txEl>
                                          </p:spTgt>
                                        </p:tgtEl>
                                        <p:attrNameLst>
                                          <p:attrName>style.visibility</p:attrName>
                                        </p:attrNameLst>
                                      </p:cBhvr>
                                      <p:to>
                                        <p:strVal val="visible"/>
                                      </p:to>
                                    </p:set>
                                    <p:anim calcmode="lin" valueType="num">
                                      <p:cBhvr additive="base">
                                        <p:cTn id="27" dur="500" fill="hold"/>
                                        <p:tgtEl>
                                          <p:spTgt spid="12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2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24">
                                            <p:txEl>
                                              <p:pRg st="9" end="9"/>
                                            </p:txEl>
                                          </p:spTgt>
                                        </p:tgtEl>
                                        <p:attrNameLst>
                                          <p:attrName>style.visibility</p:attrName>
                                        </p:attrNameLst>
                                      </p:cBhvr>
                                      <p:to>
                                        <p:strVal val="visible"/>
                                      </p:to>
                                    </p:set>
                                    <p:anim calcmode="lin" valueType="num">
                                      <p:cBhvr additive="base">
                                        <p:cTn id="31" dur="500" fill="hold"/>
                                        <p:tgtEl>
                                          <p:spTgt spid="12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24">
                                            <p:txEl>
                                              <p:pRg st="11" end="11"/>
                                            </p:txEl>
                                          </p:spTgt>
                                        </p:tgtEl>
                                        <p:attrNameLst>
                                          <p:attrName>style.visibility</p:attrName>
                                        </p:attrNameLst>
                                      </p:cBhvr>
                                      <p:to>
                                        <p:strVal val="visible"/>
                                      </p:to>
                                    </p:set>
                                    <p:anim calcmode="lin" valueType="num">
                                      <p:cBhvr additive="base">
                                        <p:cTn id="35" dur="500" fill="hold"/>
                                        <p:tgtEl>
                                          <p:spTgt spid="12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2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23">
                                            <p:txEl>
                                              <p:pRg st="0" end="0"/>
                                            </p:txEl>
                                          </p:spTgt>
                                        </p:tgtEl>
                                        <p:attrNameLst>
                                          <p:attrName>style.visibility</p:attrName>
                                        </p:attrNameLst>
                                      </p:cBhvr>
                                      <p:to>
                                        <p:strVal val="visible"/>
                                      </p:to>
                                    </p:set>
                                    <p:anim calcmode="lin" valueType="num">
                                      <p:cBhvr additive="base">
                                        <p:cTn id="41" dur="500" fill="hold"/>
                                        <p:tgtEl>
                                          <p:spTgt spid="123">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2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p:nvPr/>
        </p:nvSpPr>
        <p:spPr>
          <a:xfrm>
            <a:off x="503550" y="287750"/>
            <a:ext cx="3932700" cy="5994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Times New Roman"/>
                <a:ea typeface="Times New Roman"/>
                <a:cs typeface="Times New Roman"/>
                <a:sym typeface="Times New Roman"/>
              </a:rPr>
              <a:t>Similarities </a:t>
            </a:r>
          </a:p>
          <a:p>
            <a:pPr marL="457200" lvl="0" indent="-228600" rtl="0">
              <a:spcBef>
                <a:spcPts val="0"/>
              </a:spcBef>
              <a:buChar char="●"/>
            </a:pPr>
            <a:r>
              <a:rPr lang="en" dirty="0"/>
              <a:t>Most parents feel welcomed by staff and administrators</a:t>
            </a:r>
          </a:p>
          <a:p>
            <a:pPr marL="457200" lvl="0" indent="-228600" rtl="0">
              <a:spcBef>
                <a:spcPts val="0"/>
              </a:spcBef>
              <a:buChar char="●"/>
            </a:pPr>
            <a:r>
              <a:rPr lang="en" dirty="0"/>
              <a:t>Most parents prefer survey or written communication to voice their concerns</a:t>
            </a:r>
          </a:p>
          <a:p>
            <a:pPr marL="457200" lvl="0" indent="-228600" rtl="0">
              <a:spcBef>
                <a:spcPts val="0"/>
              </a:spcBef>
              <a:buChar char="●"/>
            </a:pPr>
            <a:r>
              <a:rPr lang="en" dirty="0"/>
              <a:t>Most parents would like to see the school offer workshops or request information</a:t>
            </a:r>
          </a:p>
          <a:p>
            <a:pPr marL="457200" lvl="0" indent="-228600" rtl="0">
              <a:spcBef>
                <a:spcPts val="0"/>
              </a:spcBef>
              <a:buChar char="●"/>
            </a:pPr>
            <a:r>
              <a:rPr lang="en" dirty="0"/>
              <a:t>Most parents want communications between parents and teacher either in person or on the telephone, with the exception of Mammoth Mountain High School (90% preferred email).</a:t>
            </a:r>
          </a:p>
          <a:p>
            <a:pPr lvl="0" rtl="0">
              <a:spcBef>
                <a:spcPts val="0"/>
              </a:spcBef>
              <a:buNone/>
            </a:pPr>
            <a:r>
              <a:rPr lang="en" dirty="0"/>
              <a:t> </a:t>
            </a:r>
          </a:p>
        </p:txBody>
      </p:sp>
      <p:sp>
        <p:nvSpPr>
          <p:cNvPr id="130" name="Shape 130"/>
          <p:cNvSpPr txBox="1"/>
          <p:nvPr/>
        </p:nvSpPr>
        <p:spPr>
          <a:xfrm>
            <a:off x="4807800" y="307475"/>
            <a:ext cx="4076400" cy="671400"/>
          </a:xfrm>
          <a:prstGeom prst="rect">
            <a:avLst/>
          </a:prstGeom>
          <a:noFill/>
          <a:ln>
            <a:noFill/>
          </a:ln>
        </p:spPr>
        <p:txBody>
          <a:bodyPr lIns="91425" tIns="91425" rIns="91425" bIns="91425" anchor="t" anchorCtr="0">
            <a:noAutofit/>
          </a:bodyPr>
          <a:lstStyle/>
          <a:p>
            <a:pPr lvl="0">
              <a:spcBef>
                <a:spcPts val="0"/>
              </a:spcBef>
              <a:buNone/>
            </a:pPr>
            <a:r>
              <a:rPr lang="en" sz="3000"/>
              <a:t>Differences</a:t>
            </a:r>
          </a:p>
        </p:txBody>
      </p:sp>
      <p:sp>
        <p:nvSpPr>
          <p:cNvPr id="131" name="Shape 131"/>
          <p:cNvSpPr txBox="1"/>
          <p:nvPr/>
        </p:nvSpPr>
        <p:spPr>
          <a:xfrm>
            <a:off x="4960900" y="775525"/>
            <a:ext cx="3621600" cy="3013200"/>
          </a:xfrm>
          <a:prstGeom prst="rect">
            <a:avLst/>
          </a:prstGeom>
          <a:noFill/>
          <a:ln>
            <a:noFill/>
          </a:ln>
        </p:spPr>
        <p:txBody>
          <a:bodyPr lIns="91425" tIns="91425" rIns="91425" bIns="91425" anchor="t" anchorCtr="0">
            <a:noAutofit/>
          </a:bodyPr>
          <a:lstStyle/>
          <a:p>
            <a:pPr marL="457200" lvl="0" indent="-304800" rtl="0">
              <a:spcBef>
                <a:spcPts val="0"/>
              </a:spcBef>
              <a:buSzPct val="100000"/>
              <a:buChar char="●"/>
            </a:pPr>
            <a:r>
              <a:rPr lang="en" sz="1200" dirty="0"/>
              <a:t>Ethnic Groups range from a majority of the campus being Latino to 100% being White at another campus, the minority group is African American </a:t>
            </a:r>
          </a:p>
          <a:p>
            <a:pPr marL="457200" lvl="0" indent="-304800" rtl="0">
              <a:spcBef>
                <a:spcPts val="0"/>
              </a:spcBef>
              <a:buSzPct val="100000"/>
              <a:buChar char="●"/>
            </a:pPr>
            <a:r>
              <a:rPr lang="en" sz="1200" dirty="0"/>
              <a:t>Grade Levels ranged from K -12 grade.</a:t>
            </a:r>
          </a:p>
          <a:p>
            <a:pPr marL="457200" lvl="0" indent="-304800" rtl="0">
              <a:spcBef>
                <a:spcPts val="0"/>
              </a:spcBef>
              <a:buSzPct val="100000"/>
              <a:buChar char="●"/>
            </a:pPr>
            <a:r>
              <a:rPr lang="en" sz="1200" dirty="0"/>
              <a:t>At two schools all of the students attend their neighboring school while the other two have students not attending neighboring schools.</a:t>
            </a:r>
          </a:p>
          <a:p>
            <a:pPr marL="457200" lvl="0" indent="-304800" rtl="0">
              <a:spcBef>
                <a:spcPts val="0"/>
              </a:spcBef>
              <a:buSzPct val="100000"/>
              <a:buChar char="●"/>
            </a:pPr>
            <a:r>
              <a:rPr lang="en" sz="1200" dirty="0"/>
              <a:t>100.0% of parents participate in partnering in the education of their child(ren).</a:t>
            </a:r>
          </a:p>
          <a:p>
            <a:pPr marL="457200" lvl="0" indent="-304800" rtl="0">
              <a:spcBef>
                <a:spcPts val="0"/>
              </a:spcBef>
              <a:buSzPct val="100000"/>
              <a:buChar char="●"/>
            </a:pPr>
            <a:r>
              <a:rPr lang="en" sz="1200" dirty="0"/>
              <a:t>Board meeting participations varies from 14.3% to 53.8% between schools</a:t>
            </a:r>
          </a:p>
          <a:p>
            <a:pPr marL="457200" lvl="0" indent="-304800" rtl="0">
              <a:spcBef>
                <a:spcPts val="0"/>
              </a:spcBef>
              <a:buSzPct val="100000"/>
              <a:buChar char="●"/>
            </a:pPr>
            <a:r>
              <a:rPr lang="en" sz="1200" dirty="0"/>
              <a:t>Parent satisfaction of information received from the schools range from 27% to 100% </a:t>
            </a: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prestige"/>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9">
                                            <p:txEl>
                                              <p:pRg st="1" end="1"/>
                                            </p:txEl>
                                          </p:spTgt>
                                        </p:tgtEl>
                                        <p:attrNameLst>
                                          <p:attrName>style.visibility</p:attrName>
                                        </p:attrNameLst>
                                      </p:cBhvr>
                                      <p:to>
                                        <p:strVal val="visible"/>
                                      </p:to>
                                    </p:set>
                                    <p:animEffect transition="in" filter="fade">
                                      <p:cBhvr>
                                        <p:cTn id="7" dur="1000"/>
                                        <p:tgtEl>
                                          <p:spTgt spid="129">
                                            <p:txEl>
                                              <p:pRg st="1" end="1"/>
                                            </p:txEl>
                                          </p:spTgt>
                                        </p:tgtEl>
                                      </p:cBhvr>
                                    </p:animEffect>
                                    <p:anim calcmode="lin" valueType="num">
                                      <p:cBhvr>
                                        <p:cTn id="8" dur="1000" fill="hold"/>
                                        <p:tgtEl>
                                          <p:spTgt spid="12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29">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29">
                                            <p:txEl>
                                              <p:pRg st="2" end="2"/>
                                            </p:txEl>
                                          </p:spTgt>
                                        </p:tgtEl>
                                        <p:attrNameLst>
                                          <p:attrName>style.visibility</p:attrName>
                                        </p:attrNameLst>
                                      </p:cBhvr>
                                      <p:to>
                                        <p:strVal val="visible"/>
                                      </p:to>
                                    </p:set>
                                    <p:animEffect transition="in" filter="fade">
                                      <p:cBhvr>
                                        <p:cTn id="12" dur="1000"/>
                                        <p:tgtEl>
                                          <p:spTgt spid="129">
                                            <p:txEl>
                                              <p:pRg st="2" end="2"/>
                                            </p:txEl>
                                          </p:spTgt>
                                        </p:tgtEl>
                                      </p:cBhvr>
                                    </p:animEffect>
                                    <p:anim calcmode="lin" valueType="num">
                                      <p:cBhvr>
                                        <p:cTn id="13" dur="1000" fill="hold"/>
                                        <p:tgtEl>
                                          <p:spTgt spid="129">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29">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29">
                                            <p:txEl>
                                              <p:pRg st="3" end="3"/>
                                            </p:txEl>
                                          </p:spTgt>
                                        </p:tgtEl>
                                        <p:attrNameLst>
                                          <p:attrName>style.visibility</p:attrName>
                                        </p:attrNameLst>
                                      </p:cBhvr>
                                      <p:to>
                                        <p:strVal val="visible"/>
                                      </p:to>
                                    </p:set>
                                    <p:animEffect transition="in" filter="fade">
                                      <p:cBhvr>
                                        <p:cTn id="17" dur="1000"/>
                                        <p:tgtEl>
                                          <p:spTgt spid="129">
                                            <p:txEl>
                                              <p:pRg st="3" end="3"/>
                                            </p:txEl>
                                          </p:spTgt>
                                        </p:tgtEl>
                                      </p:cBhvr>
                                    </p:animEffect>
                                    <p:anim calcmode="lin" valueType="num">
                                      <p:cBhvr>
                                        <p:cTn id="18" dur="1000" fill="hold"/>
                                        <p:tgtEl>
                                          <p:spTgt spid="129">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129">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29">
                                            <p:txEl>
                                              <p:pRg st="4" end="4"/>
                                            </p:txEl>
                                          </p:spTgt>
                                        </p:tgtEl>
                                        <p:attrNameLst>
                                          <p:attrName>style.visibility</p:attrName>
                                        </p:attrNameLst>
                                      </p:cBhvr>
                                      <p:to>
                                        <p:strVal val="visible"/>
                                      </p:to>
                                    </p:set>
                                    <p:animEffect transition="in" filter="fade">
                                      <p:cBhvr>
                                        <p:cTn id="22" dur="1000"/>
                                        <p:tgtEl>
                                          <p:spTgt spid="129">
                                            <p:txEl>
                                              <p:pRg st="4" end="4"/>
                                            </p:txEl>
                                          </p:spTgt>
                                        </p:tgtEl>
                                      </p:cBhvr>
                                    </p:animEffect>
                                    <p:anim calcmode="lin" valueType="num">
                                      <p:cBhvr>
                                        <p:cTn id="23" dur="1000" fill="hold"/>
                                        <p:tgtEl>
                                          <p:spTgt spid="129">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12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31">
                                            <p:txEl>
                                              <p:pRg st="0" end="0"/>
                                            </p:txEl>
                                          </p:spTgt>
                                        </p:tgtEl>
                                        <p:attrNameLst>
                                          <p:attrName>style.visibility</p:attrName>
                                        </p:attrNameLst>
                                      </p:cBhvr>
                                      <p:to>
                                        <p:strVal val="visible"/>
                                      </p:to>
                                    </p:set>
                                    <p:animEffect transition="in" filter="fade">
                                      <p:cBhvr>
                                        <p:cTn id="29" dur="1000"/>
                                        <p:tgtEl>
                                          <p:spTgt spid="131">
                                            <p:txEl>
                                              <p:pRg st="0" end="0"/>
                                            </p:txEl>
                                          </p:spTgt>
                                        </p:tgtEl>
                                      </p:cBhvr>
                                    </p:animEffect>
                                    <p:anim calcmode="lin" valueType="num">
                                      <p:cBhvr>
                                        <p:cTn id="30" dur="1000" fill="hold"/>
                                        <p:tgtEl>
                                          <p:spTgt spid="131">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131">
                                            <p:txEl>
                                              <p:pRg st="0" end="0"/>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31">
                                            <p:txEl>
                                              <p:pRg st="1" end="1"/>
                                            </p:txEl>
                                          </p:spTgt>
                                        </p:tgtEl>
                                        <p:attrNameLst>
                                          <p:attrName>style.visibility</p:attrName>
                                        </p:attrNameLst>
                                      </p:cBhvr>
                                      <p:to>
                                        <p:strVal val="visible"/>
                                      </p:to>
                                    </p:set>
                                    <p:animEffect transition="in" filter="fade">
                                      <p:cBhvr>
                                        <p:cTn id="34" dur="1000"/>
                                        <p:tgtEl>
                                          <p:spTgt spid="131">
                                            <p:txEl>
                                              <p:pRg st="1" end="1"/>
                                            </p:txEl>
                                          </p:spTgt>
                                        </p:tgtEl>
                                      </p:cBhvr>
                                    </p:animEffect>
                                    <p:anim calcmode="lin" valueType="num">
                                      <p:cBhvr>
                                        <p:cTn id="35" dur="1000" fill="hold"/>
                                        <p:tgtEl>
                                          <p:spTgt spid="131">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131">
                                            <p:txEl>
                                              <p:pRg st="1" end="1"/>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131">
                                            <p:txEl>
                                              <p:pRg st="2" end="2"/>
                                            </p:txEl>
                                          </p:spTgt>
                                        </p:tgtEl>
                                        <p:attrNameLst>
                                          <p:attrName>style.visibility</p:attrName>
                                        </p:attrNameLst>
                                      </p:cBhvr>
                                      <p:to>
                                        <p:strVal val="visible"/>
                                      </p:to>
                                    </p:set>
                                    <p:animEffect transition="in" filter="fade">
                                      <p:cBhvr>
                                        <p:cTn id="39" dur="1000"/>
                                        <p:tgtEl>
                                          <p:spTgt spid="131">
                                            <p:txEl>
                                              <p:pRg st="2" end="2"/>
                                            </p:txEl>
                                          </p:spTgt>
                                        </p:tgtEl>
                                      </p:cBhvr>
                                    </p:animEffect>
                                    <p:anim calcmode="lin" valueType="num">
                                      <p:cBhvr>
                                        <p:cTn id="40" dur="1000" fill="hold"/>
                                        <p:tgtEl>
                                          <p:spTgt spid="131">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131">
                                            <p:txEl>
                                              <p:pRg st="2" end="2"/>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131">
                                            <p:txEl>
                                              <p:pRg st="3" end="3"/>
                                            </p:txEl>
                                          </p:spTgt>
                                        </p:tgtEl>
                                        <p:attrNameLst>
                                          <p:attrName>style.visibility</p:attrName>
                                        </p:attrNameLst>
                                      </p:cBhvr>
                                      <p:to>
                                        <p:strVal val="visible"/>
                                      </p:to>
                                    </p:set>
                                    <p:animEffect transition="in" filter="fade">
                                      <p:cBhvr>
                                        <p:cTn id="44" dur="1000"/>
                                        <p:tgtEl>
                                          <p:spTgt spid="131">
                                            <p:txEl>
                                              <p:pRg st="3" end="3"/>
                                            </p:txEl>
                                          </p:spTgt>
                                        </p:tgtEl>
                                      </p:cBhvr>
                                    </p:animEffect>
                                    <p:anim calcmode="lin" valueType="num">
                                      <p:cBhvr>
                                        <p:cTn id="45" dur="1000" fill="hold"/>
                                        <p:tgtEl>
                                          <p:spTgt spid="131">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131">
                                            <p:txEl>
                                              <p:pRg st="3" end="3"/>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131">
                                            <p:txEl>
                                              <p:pRg st="4" end="4"/>
                                            </p:txEl>
                                          </p:spTgt>
                                        </p:tgtEl>
                                        <p:attrNameLst>
                                          <p:attrName>style.visibility</p:attrName>
                                        </p:attrNameLst>
                                      </p:cBhvr>
                                      <p:to>
                                        <p:strVal val="visible"/>
                                      </p:to>
                                    </p:set>
                                    <p:animEffect transition="in" filter="fade">
                                      <p:cBhvr>
                                        <p:cTn id="49" dur="1000"/>
                                        <p:tgtEl>
                                          <p:spTgt spid="131">
                                            <p:txEl>
                                              <p:pRg st="4" end="4"/>
                                            </p:txEl>
                                          </p:spTgt>
                                        </p:tgtEl>
                                      </p:cBhvr>
                                    </p:animEffect>
                                    <p:anim calcmode="lin" valueType="num">
                                      <p:cBhvr>
                                        <p:cTn id="50" dur="1000" fill="hold"/>
                                        <p:tgtEl>
                                          <p:spTgt spid="131">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131">
                                            <p:txEl>
                                              <p:pRg st="4" end="4"/>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131">
                                            <p:txEl>
                                              <p:pRg st="5" end="5"/>
                                            </p:txEl>
                                          </p:spTgt>
                                        </p:tgtEl>
                                        <p:attrNameLst>
                                          <p:attrName>style.visibility</p:attrName>
                                        </p:attrNameLst>
                                      </p:cBhvr>
                                      <p:to>
                                        <p:strVal val="visible"/>
                                      </p:to>
                                    </p:set>
                                    <p:animEffect transition="in" filter="fade">
                                      <p:cBhvr>
                                        <p:cTn id="54" dur="1000"/>
                                        <p:tgtEl>
                                          <p:spTgt spid="131">
                                            <p:txEl>
                                              <p:pRg st="5" end="5"/>
                                            </p:txEl>
                                          </p:spTgt>
                                        </p:tgtEl>
                                      </p:cBhvr>
                                    </p:animEffect>
                                    <p:anim calcmode="lin" valueType="num">
                                      <p:cBhvr>
                                        <p:cTn id="55" dur="1000" fill="hold"/>
                                        <p:tgtEl>
                                          <p:spTgt spid="131">
                                            <p:txEl>
                                              <p:pRg st="5" end="5"/>
                                            </p:txEl>
                                          </p:spTgt>
                                        </p:tgtEl>
                                        <p:attrNameLst>
                                          <p:attrName>ppt_x</p:attrName>
                                        </p:attrNameLst>
                                      </p:cBhvr>
                                      <p:tavLst>
                                        <p:tav tm="0">
                                          <p:val>
                                            <p:strVal val="#ppt_x"/>
                                          </p:val>
                                        </p:tav>
                                        <p:tav tm="100000">
                                          <p:val>
                                            <p:strVal val="#ppt_x"/>
                                          </p:val>
                                        </p:tav>
                                      </p:tavLst>
                                    </p:anim>
                                    <p:anim calcmode="lin" valueType="num">
                                      <p:cBhvr>
                                        <p:cTn id="56" dur="1000" fill="hold"/>
                                        <p:tgtEl>
                                          <p:spTgt spid="13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311700" y="292625"/>
            <a:ext cx="8520600" cy="707400"/>
          </a:xfrm>
          <a:prstGeom prst="rect">
            <a:avLst/>
          </a:prstGeom>
        </p:spPr>
        <p:txBody>
          <a:bodyPr lIns="91425" tIns="91425" rIns="91425" bIns="91425" anchor="t" anchorCtr="0">
            <a:noAutofit/>
          </a:bodyPr>
          <a:lstStyle/>
          <a:p>
            <a:pPr lvl="0" rtl="0">
              <a:spcBef>
                <a:spcPts val="0"/>
              </a:spcBef>
              <a:buNone/>
            </a:pPr>
            <a:r>
              <a:rPr lang="en" dirty="0"/>
              <a:t>Proposed Rationale for the </a:t>
            </a:r>
            <a:r>
              <a:rPr lang="en" dirty="0" smtClean="0"/>
              <a:t>Differences</a:t>
            </a:r>
            <a:endParaRPr lang="en" dirty="0"/>
          </a:p>
        </p:txBody>
      </p:sp>
      <p:sp>
        <p:nvSpPr>
          <p:cNvPr id="137" name="Shape 137"/>
          <p:cNvSpPr txBox="1"/>
          <p:nvPr/>
        </p:nvSpPr>
        <p:spPr>
          <a:xfrm>
            <a:off x="293925" y="1313700"/>
            <a:ext cx="8520600" cy="3516000"/>
          </a:xfrm>
          <a:prstGeom prst="rect">
            <a:avLst/>
          </a:prstGeom>
          <a:noFill/>
          <a:ln>
            <a:noFill/>
          </a:ln>
        </p:spPr>
        <p:txBody>
          <a:bodyPr lIns="91425" tIns="91425" rIns="91425" bIns="91425" anchor="ctr" anchorCtr="0">
            <a:noAutofit/>
          </a:bodyPr>
          <a:lstStyle/>
          <a:p>
            <a:pPr lvl="0" rtl="0">
              <a:lnSpc>
                <a:spcPct val="100000"/>
              </a:lnSpc>
              <a:spcBef>
                <a:spcPts val="0"/>
              </a:spcBef>
              <a:buNone/>
            </a:pPr>
            <a:r>
              <a:rPr lang="en" sz="1200" dirty="0"/>
              <a:t>According to </a:t>
            </a:r>
            <a:r>
              <a:rPr lang="en" sz="1200" dirty="0">
                <a:solidFill>
                  <a:srgbClr val="262626"/>
                </a:solidFill>
              </a:rPr>
              <a:t>Leimer, C. c. (2012), </a:t>
            </a:r>
            <a:r>
              <a:rPr lang="en" sz="1200" b="1" dirty="0">
                <a:solidFill>
                  <a:srgbClr val="262626"/>
                </a:solidFill>
              </a:rPr>
              <a:t>“</a:t>
            </a:r>
            <a:r>
              <a:rPr lang="en" sz="1200" b="1" dirty="0"/>
              <a:t>Schools with more democratic collective leadership practices that include parents in influential positions, student achievement is higher.”</a:t>
            </a:r>
          </a:p>
          <a:p>
            <a:pPr lvl="0" rtl="0">
              <a:lnSpc>
                <a:spcPct val="100000"/>
              </a:lnSpc>
              <a:spcBef>
                <a:spcPts val="0"/>
              </a:spcBef>
              <a:buNone/>
            </a:pPr>
            <a:endParaRPr sz="1200" dirty="0"/>
          </a:p>
          <a:p>
            <a:pPr marL="457200" lvl="0" indent="-298450" rtl="0">
              <a:lnSpc>
                <a:spcPct val="100000"/>
              </a:lnSpc>
              <a:spcBef>
                <a:spcPts val="0"/>
              </a:spcBef>
              <a:buSzPct val="100000"/>
              <a:buChar char="●"/>
            </a:pPr>
            <a:r>
              <a:rPr lang="en" sz="1100" dirty="0"/>
              <a:t>Analysis of the combined findings of the four schools compared herein supports the need to prioritize parent involvement to positively influence student success, inside and outside of school. </a:t>
            </a:r>
            <a:br>
              <a:rPr lang="en" sz="1100" dirty="0"/>
            </a:br>
            <a:endParaRPr lang="en" sz="1100" dirty="0"/>
          </a:p>
          <a:p>
            <a:pPr marL="457200" lvl="0" indent="-298450" rtl="0">
              <a:lnSpc>
                <a:spcPct val="100000"/>
              </a:lnSpc>
              <a:spcBef>
                <a:spcPts val="0"/>
              </a:spcBef>
              <a:buSzPct val="100000"/>
              <a:buChar char="●"/>
            </a:pPr>
            <a:r>
              <a:rPr lang="en" sz="1100" dirty="0"/>
              <a:t>Parents </a:t>
            </a:r>
            <a:r>
              <a:rPr lang="en" sz="1200" dirty="0"/>
              <a:t>need to be included and their voices need to be heard. </a:t>
            </a:r>
            <a:br>
              <a:rPr lang="en" sz="1200" dirty="0"/>
            </a:br>
            <a:endParaRPr lang="en" sz="1200" dirty="0"/>
          </a:p>
          <a:p>
            <a:pPr marL="457200" lvl="0" indent="-298450" rtl="0">
              <a:lnSpc>
                <a:spcPct val="100000"/>
              </a:lnSpc>
              <a:spcBef>
                <a:spcPts val="0"/>
              </a:spcBef>
              <a:buSzPct val="91666"/>
              <a:buChar char="●"/>
            </a:pPr>
            <a:r>
              <a:rPr lang="en" sz="1200" dirty="0"/>
              <a:t>Engaging all stakeholders in the programming, processes, and procedures unifies the community and helps to make strides in meeting the shared desired goals, aligning the vision.</a:t>
            </a:r>
            <a:r>
              <a:rPr lang="en-US" sz="1200" dirty="0"/>
              <a:t/>
            </a:r>
            <a:br>
              <a:rPr lang="en-US" sz="1200" dirty="0"/>
            </a:br>
            <a:endParaRPr sz="1100" dirty="0"/>
          </a:p>
          <a:p>
            <a:pPr lvl="0" rtl="0">
              <a:lnSpc>
                <a:spcPct val="115000"/>
              </a:lnSpc>
              <a:spcBef>
                <a:spcPts val="0"/>
              </a:spcBef>
              <a:buNone/>
            </a:pPr>
            <a:r>
              <a:rPr lang="en" sz="1100" b="1" dirty="0"/>
              <a:t>The differences and similarities between the survey responses are directly aligned to the cultural capital of </a:t>
            </a:r>
            <a:br>
              <a:rPr lang="en" sz="1100" b="1" dirty="0"/>
            </a:br>
            <a:r>
              <a:rPr lang="en" sz="1100" b="1" dirty="0"/>
              <a:t>each group analyzed. For example: </a:t>
            </a:r>
          </a:p>
          <a:p>
            <a:pPr marL="457200" lvl="0" indent="-298450" rtl="0">
              <a:lnSpc>
                <a:spcPct val="200000"/>
              </a:lnSpc>
              <a:spcBef>
                <a:spcPts val="0"/>
              </a:spcBef>
              <a:buSzPct val="100000"/>
              <a:buChar char="●"/>
            </a:pPr>
            <a:r>
              <a:rPr lang="en" sz="1100" dirty="0"/>
              <a:t>Stakeholders involved in analyzing data and developing each goal vary by district according to the urgency of needs.</a:t>
            </a:r>
          </a:p>
          <a:p>
            <a:pPr marL="457200" lvl="0" indent="-298450" rtl="0">
              <a:lnSpc>
                <a:spcPct val="200000"/>
              </a:lnSpc>
              <a:spcBef>
                <a:spcPts val="0"/>
              </a:spcBef>
              <a:buSzPct val="100000"/>
              <a:buChar char="●"/>
            </a:pPr>
            <a:r>
              <a:rPr lang="en" sz="1100" dirty="0"/>
              <a:t>Student groups which will be affected range from elementary to adult education.</a:t>
            </a:r>
          </a:p>
          <a:p>
            <a:pPr marL="457200" lvl="0" indent="-298450" rtl="0">
              <a:lnSpc>
                <a:spcPct val="200000"/>
              </a:lnSpc>
              <a:spcBef>
                <a:spcPts val="0"/>
              </a:spcBef>
              <a:buSzPct val="100000"/>
              <a:buChar char="●"/>
            </a:pPr>
            <a:r>
              <a:rPr lang="en" sz="1100" dirty="0"/>
              <a:t>Data which will be collected to measure student achievement is similar, with varying amounts of accountability placed </a:t>
            </a:r>
            <a:br>
              <a:rPr lang="en" sz="1100" dirty="0"/>
            </a:br>
            <a:r>
              <a:rPr lang="en" sz="1100" dirty="0"/>
              <a:t>on high stakes testing by district.</a:t>
            </a: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3250">
        <p15:prstTrans prst="origami"/>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fade">
                                      <p:cBhvr>
                                        <p:cTn id="7" dur="1000"/>
                                        <p:tgtEl>
                                          <p:spTgt spid="137"/>
                                        </p:tgtEl>
                                      </p:cBhvr>
                                    </p:animEffect>
                                    <p:anim calcmode="lin" valueType="num">
                                      <p:cBhvr>
                                        <p:cTn id="8" dur="1000" fill="hold"/>
                                        <p:tgtEl>
                                          <p:spTgt spid="137"/>
                                        </p:tgtEl>
                                        <p:attrNameLst>
                                          <p:attrName>ppt_x</p:attrName>
                                        </p:attrNameLst>
                                      </p:cBhvr>
                                      <p:tavLst>
                                        <p:tav tm="0">
                                          <p:val>
                                            <p:strVal val="#ppt_x"/>
                                          </p:val>
                                        </p:tav>
                                        <p:tav tm="100000">
                                          <p:val>
                                            <p:strVal val="#ppt_x"/>
                                          </p:val>
                                        </p:tav>
                                      </p:tavLst>
                                    </p:anim>
                                    <p:anim calcmode="lin" valueType="num">
                                      <p:cBhvr>
                                        <p:cTn id="9" dur="1000" fill="hold"/>
                                        <p:tgtEl>
                                          <p:spTgt spid="1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 grpId="0"/>
    </p:bldLst>
  </p:timing>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3476</Words>
  <Application>Microsoft Macintosh PowerPoint</Application>
  <PresentationFormat>On-screen Show (16:9)</PresentationFormat>
  <Paragraphs>164</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Open Sans</vt:lpstr>
      <vt:lpstr>Verdana</vt:lpstr>
      <vt:lpstr>PT Sans Narrow</vt:lpstr>
      <vt:lpstr>Roboto</vt:lpstr>
      <vt:lpstr>tropic</vt:lpstr>
      <vt:lpstr>Parent Involvement Assessment</vt:lpstr>
      <vt:lpstr>Needs Assessment? </vt:lpstr>
      <vt:lpstr>Kelley’s Analysis of Data</vt:lpstr>
      <vt:lpstr>Cristina’s  Analysis of Data</vt:lpstr>
      <vt:lpstr>Jordan’s Analysis of Data</vt:lpstr>
      <vt:lpstr>Diana’s  Analysis of Data</vt:lpstr>
      <vt:lpstr>Compare &amp; Contrast</vt:lpstr>
      <vt:lpstr>PowerPoint Presentation</vt:lpstr>
      <vt:lpstr>Proposed Rationale for the Differences</vt:lpstr>
      <vt:lpstr>Goals Based To Address Parent Needs</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Involvement Assessment</dc:title>
  <dc:creator>Math OG</dc:creator>
  <cp:lastModifiedBy>Diana</cp:lastModifiedBy>
  <cp:revision>5</cp:revision>
  <dcterms:modified xsi:type="dcterms:W3CDTF">2017-03-07T06:26:32Z</dcterms:modified>
</cp:coreProperties>
</file>